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2"/>
  </p:sldMasterIdLst>
  <p:notesMasterIdLst>
    <p:notesMasterId r:id="rId40"/>
  </p:notesMasterIdLst>
  <p:handoutMasterIdLst>
    <p:handoutMasterId r:id="rId41"/>
  </p:handoutMasterIdLst>
  <p:sldIdLst>
    <p:sldId id="256" r:id="rId3"/>
    <p:sldId id="257" r:id="rId4"/>
    <p:sldId id="311" r:id="rId5"/>
    <p:sldId id="325" r:id="rId6"/>
    <p:sldId id="320" r:id="rId7"/>
    <p:sldId id="315" r:id="rId8"/>
    <p:sldId id="258" r:id="rId9"/>
    <p:sldId id="303" r:id="rId10"/>
    <p:sldId id="318" r:id="rId11"/>
    <p:sldId id="321" r:id="rId12"/>
    <p:sldId id="324" r:id="rId13"/>
    <p:sldId id="326" r:id="rId14"/>
    <p:sldId id="322" r:id="rId15"/>
    <p:sldId id="316" r:id="rId16"/>
    <p:sldId id="327" r:id="rId17"/>
    <p:sldId id="329" r:id="rId18"/>
    <p:sldId id="305" r:id="rId19"/>
    <p:sldId id="335" r:id="rId20"/>
    <p:sldId id="336" r:id="rId21"/>
    <p:sldId id="333" r:id="rId22"/>
    <p:sldId id="332" r:id="rId23"/>
    <p:sldId id="334" r:id="rId24"/>
    <p:sldId id="342" r:id="rId25"/>
    <p:sldId id="337" r:id="rId26"/>
    <p:sldId id="330" r:id="rId27"/>
    <p:sldId id="306" r:id="rId28"/>
    <p:sldId id="338" r:id="rId29"/>
    <p:sldId id="343" r:id="rId30"/>
    <p:sldId id="307" r:id="rId31"/>
    <p:sldId id="339" r:id="rId32"/>
    <p:sldId id="340" r:id="rId33"/>
    <p:sldId id="308" r:id="rId34"/>
    <p:sldId id="310" r:id="rId35"/>
    <p:sldId id="344" r:id="rId36"/>
    <p:sldId id="277" r:id="rId37"/>
    <p:sldId id="301" r:id="rId38"/>
    <p:sldId id="341" r:id="rId39"/>
  </p:sldIdLst>
  <p:sldSz cx="9144000" cy="6858000" type="screen4x3"/>
  <p:notesSz cx="7315200" cy="96012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4212"/>
    <a:srgbClr val="0C0604"/>
    <a:srgbClr val="481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5" d="100"/>
          <a:sy n="75" d="100"/>
        </p:scale>
        <p:origin x="-1026" y="-7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32" y="-9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2955" cy="641622"/>
          </a:xfrm>
          <a:prstGeom prst="rect">
            <a:avLst/>
          </a:prstGeom>
        </p:spPr>
        <p:txBody>
          <a:bodyPr vert="horz" lIns="96650" tIns="48326" rIns="96650" bIns="48326" rtlCol="0"/>
          <a:lstStyle>
            <a:lvl1pPr algn="l">
              <a:defRPr sz="1200"/>
            </a:lvl1pPr>
          </a:lstStyle>
          <a:p>
            <a:endParaRPr lang="en-CA" dirty="0"/>
          </a:p>
        </p:txBody>
      </p:sp>
      <p:sp>
        <p:nvSpPr>
          <p:cNvPr id="3" name="Date Placeholder 2"/>
          <p:cNvSpPr>
            <a:spLocks noGrp="1"/>
          </p:cNvSpPr>
          <p:nvPr>
            <p:ph type="dt" sz="quarter" idx="1"/>
          </p:nvPr>
        </p:nvSpPr>
        <p:spPr>
          <a:xfrm>
            <a:off x="4143586" y="1"/>
            <a:ext cx="3169920" cy="480061"/>
          </a:xfrm>
          <a:prstGeom prst="rect">
            <a:avLst/>
          </a:prstGeom>
        </p:spPr>
        <p:txBody>
          <a:bodyPr vert="horz" lIns="96650" tIns="48326" rIns="96650" bIns="48326" rtlCol="0"/>
          <a:lstStyle>
            <a:lvl1pPr algn="r">
              <a:defRPr sz="1200"/>
            </a:lvl1pPr>
          </a:lstStyle>
          <a:p>
            <a:r>
              <a:rPr lang="en-US" smtClean="0"/>
              <a:t>May 30, 2013</a:t>
            </a:r>
            <a:endParaRPr lang="en-CA"/>
          </a:p>
        </p:txBody>
      </p:sp>
      <p:sp>
        <p:nvSpPr>
          <p:cNvPr id="4" name="Footer Placeholder 3"/>
          <p:cNvSpPr>
            <a:spLocks noGrp="1"/>
          </p:cNvSpPr>
          <p:nvPr>
            <p:ph type="ftr" sz="quarter" idx="2"/>
          </p:nvPr>
        </p:nvSpPr>
        <p:spPr>
          <a:xfrm>
            <a:off x="0" y="9119475"/>
            <a:ext cx="3169920" cy="480061"/>
          </a:xfrm>
          <a:prstGeom prst="rect">
            <a:avLst/>
          </a:prstGeom>
        </p:spPr>
        <p:txBody>
          <a:bodyPr vert="horz" lIns="96650" tIns="48326" rIns="96650" bIns="48326" rtlCol="0" anchor="b"/>
          <a:lstStyle>
            <a:lvl1pPr algn="l">
              <a:defRPr sz="1200"/>
            </a:lvl1pPr>
          </a:lstStyle>
          <a:p>
            <a:r>
              <a:rPr lang="es-ES" dirty="0" smtClean="0"/>
              <a:t>(c) 2013  Igor Ellyn  www.ellynlaw.com</a:t>
            </a:r>
            <a:endParaRPr lang="en-CA" dirty="0"/>
          </a:p>
        </p:txBody>
      </p:sp>
      <p:sp>
        <p:nvSpPr>
          <p:cNvPr id="5" name="Slide Number Placeholder 4"/>
          <p:cNvSpPr>
            <a:spLocks noGrp="1"/>
          </p:cNvSpPr>
          <p:nvPr>
            <p:ph type="sldNum" sz="quarter" idx="3"/>
          </p:nvPr>
        </p:nvSpPr>
        <p:spPr>
          <a:xfrm>
            <a:off x="4143586" y="9119475"/>
            <a:ext cx="3169920" cy="480061"/>
          </a:xfrm>
          <a:prstGeom prst="rect">
            <a:avLst/>
          </a:prstGeom>
        </p:spPr>
        <p:txBody>
          <a:bodyPr vert="horz" lIns="96650" tIns="48326" rIns="96650" bIns="48326" rtlCol="0" anchor="b"/>
          <a:lstStyle>
            <a:lvl1pPr algn="r">
              <a:defRPr sz="1200"/>
            </a:lvl1pPr>
          </a:lstStyle>
          <a:p>
            <a:fld id="{7B7BC8C7-40B0-4BB3-A226-CC19B62C143E}" type="slidenum">
              <a:rPr lang="en-CA" smtClean="0"/>
              <a:t>‹#›</a:t>
            </a:fld>
            <a:endParaRPr lang="en-CA"/>
          </a:p>
        </p:txBody>
      </p:sp>
    </p:spTree>
    <p:extLst>
      <p:ext uri="{BB962C8B-B14F-4D97-AF65-F5344CB8AC3E}">
        <p14:creationId xmlns:p14="http://schemas.microsoft.com/office/powerpoint/2010/main" val="300313111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369" cy="479734"/>
          </a:xfrm>
          <a:prstGeom prst="rect">
            <a:avLst/>
          </a:prstGeom>
        </p:spPr>
        <p:txBody>
          <a:bodyPr vert="horz" lIns="94737" tIns="47368" rIns="94737" bIns="47368" rtlCol="0"/>
          <a:lstStyle>
            <a:lvl1pPr algn="l">
              <a:defRPr sz="1200"/>
            </a:lvl1pPr>
          </a:lstStyle>
          <a:p>
            <a:endParaRPr lang="en-CA"/>
          </a:p>
        </p:txBody>
      </p:sp>
      <p:sp>
        <p:nvSpPr>
          <p:cNvPr id="3" name="Date Placeholder 2"/>
          <p:cNvSpPr>
            <a:spLocks noGrp="1"/>
          </p:cNvSpPr>
          <p:nvPr>
            <p:ph type="dt" idx="1"/>
          </p:nvPr>
        </p:nvSpPr>
        <p:spPr>
          <a:xfrm>
            <a:off x="4144177" y="1"/>
            <a:ext cx="3169369" cy="479734"/>
          </a:xfrm>
          <a:prstGeom prst="rect">
            <a:avLst/>
          </a:prstGeom>
        </p:spPr>
        <p:txBody>
          <a:bodyPr vert="horz" lIns="94737" tIns="47368" rIns="94737" bIns="47368" rtlCol="0"/>
          <a:lstStyle>
            <a:lvl1pPr algn="r">
              <a:defRPr sz="1200"/>
            </a:lvl1pPr>
          </a:lstStyle>
          <a:p>
            <a:r>
              <a:rPr lang="en-US" smtClean="0"/>
              <a:t>May 30, 2013</a:t>
            </a:r>
            <a:endParaRPr lang="en-CA"/>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737" tIns="47368" rIns="94737" bIns="47368" rtlCol="0" anchor="ctr"/>
          <a:lstStyle/>
          <a:p>
            <a:endParaRPr lang="en-CA"/>
          </a:p>
        </p:txBody>
      </p:sp>
      <p:sp>
        <p:nvSpPr>
          <p:cNvPr id="5" name="Notes Placeholder 4"/>
          <p:cNvSpPr>
            <a:spLocks noGrp="1"/>
          </p:cNvSpPr>
          <p:nvPr>
            <p:ph type="body" sz="quarter" idx="3"/>
          </p:nvPr>
        </p:nvSpPr>
        <p:spPr>
          <a:xfrm>
            <a:off x="731520" y="4559916"/>
            <a:ext cx="5852160" cy="4320866"/>
          </a:xfrm>
          <a:prstGeom prst="rect">
            <a:avLst/>
          </a:prstGeom>
        </p:spPr>
        <p:txBody>
          <a:bodyPr vert="horz" lIns="94737" tIns="47368" rIns="94737" bIns="473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1" y="9119830"/>
            <a:ext cx="3169369" cy="479734"/>
          </a:xfrm>
          <a:prstGeom prst="rect">
            <a:avLst/>
          </a:prstGeom>
        </p:spPr>
        <p:txBody>
          <a:bodyPr vert="horz" lIns="94737" tIns="47368" rIns="94737" bIns="47368" rtlCol="0" anchor="b"/>
          <a:lstStyle>
            <a:lvl1pPr algn="l">
              <a:defRPr sz="1200"/>
            </a:lvl1pPr>
          </a:lstStyle>
          <a:p>
            <a:r>
              <a:rPr lang="es-ES" smtClean="0"/>
              <a:t>(c) Igor Ellyn,QC  www.ellynlaw.com</a:t>
            </a:r>
            <a:endParaRPr lang="en-CA"/>
          </a:p>
        </p:txBody>
      </p:sp>
      <p:sp>
        <p:nvSpPr>
          <p:cNvPr id="7" name="Slide Number Placeholder 6"/>
          <p:cNvSpPr>
            <a:spLocks noGrp="1"/>
          </p:cNvSpPr>
          <p:nvPr>
            <p:ph type="sldNum" sz="quarter" idx="5"/>
          </p:nvPr>
        </p:nvSpPr>
        <p:spPr>
          <a:xfrm>
            <a:off x="4144177" y="9119830"/>
            <a:ext cx="3169369" cy="479734"/>
          </a:xfrm>
          <a:prstGeom prst="rect">
            <a:avLst/>
          </a:prstGeom>
        </p:spPr>
        <p:txBody>
          <a:bodyPr vert="horz" lIns="94737" tIns="47368" rIns="94737" bIns="47368" rtlCol="0" anchor="b"/>
          <a:lstStyle>
            <a:lvl1pPr algn="r">
              <a:defRPr sz="1200"/>
            </a:lvl1pPr>
          </a:lstStyle>
          <a:p>
            <a:fld id="{CC4677BA-7F92-4A4E-8DBD-F1849A4EC116}" type="slidenum">
              <a:rPr lang="en-CA" smtClean="0"/>
              <a:t>‹#›</a:t>
            </a:fld>
            <a:endParaRPr lang="en-CA"/>
          </a:p>
        </p:txBody>
      </p:sp>
    </p:spTree>
    <p:extLst>
      <p:ext uri="{BB962C8B-B14F-4D97-AF65-F5344CB8AC3E}">
        <p14:creationId xmlns:p14="http://schemas.microsoft.com/office/powerpoint/2010/main" val="227360567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endParaRPr lang="en-CA" dirty="0"/>
          </a:p>
        </p:txBody>
      </p:sp>
      <p:sp>
        <p:nvSpPr>
          <p:cNvPr id="5" name="Date Placeholder 4"/>
          <p:cNvSpPr>
            <a:spLocks noGrp="1"/>
          </p:cNvSpPr>
          <p:nvPr>
            <p:ph type="dt" idx="11"/>
          </p:nvPr>
        </p:nvSpPr>
        <p:spPr/>
        <p:txBody>
          <a:bodyPr/>
          <a:lstStyle/>
          <a:p>
            <a:r>
              <a:rPr lang="en-US" dirty="0" smtClean="0"/>
              <a:t>May 30, 2013</a:t>
            </a:r>
            <a:endParaRPr lang="en-CA" dirty="0"/>
          </a:p>
        </p:txBody>
      </p:sp>
      <p:sp>
        <p:nvSpPr>
          <p:cNvPr id="6" name="Footer Placeholder 5"/>
          <p:cNvSpPr>
            <a:spLocks noGrp="1"/>
          </p:cNvSpPr>
          <p:nvPr>
            <p:ph type="ftr" sz="quarter" idx="12"/>
          </p:nvPr>
        </p:nvSpPr>
        <p:spPr/>
        <p:txBody>
          <a:bodyPr/>
          <a:lstStyle/>
          <a:p>
            <a:r>
              <a:rPr lang="es-ES" dirty="0" smtClean="0"/>
              <a:t>(c) Igor Ellyn   www.ellynlaw.com</a:t>
            </a:r>
            <a:endParaRPr lang="en-CA" dirty="0"/>
          </a:p>
        </p:txBody>
      </p:sp>
      <p:sp>
        <p:nvSpPr>
          <p:cNvPr id="7" name="Slide Number Placeholder 6"/>
          <p:cNvSpPr>
            <a:spLocks noGrp="1"/>
          </p:cNvSpPr>
          <p:nvPr>
            <p:ph type="sldNum" sz="quarter" idx="13"/>
          </p:nvPr>
        </p:nvSpPr>
        <p:spPr/>
        <p:txBody>
          <a:bodyPr/>
          <a:lstStyle/>
          <a:p>
            <a:fld id="{CC4677BA-7F92-4A4E-8DBD-F1849A4EC116}" type="slidenum">
              <a:rPr lang="en-CA" smtClean="0"/>
              <a:t>7</a:t>
            </a:fld>
            <a:endParaRPr lang="en-CA" dirty="0"/>
          </a:p>
        </p:txBody>
      </p:sp>
    </p:spTree>
    <p:extLst>
      <p:ext uri="{BB962C8B-B14F-4D97-AF65-F5344CB8AC3E}">
        <p14:creationId xmlns:p14="http://schemas.microsoft.com/office/powerpoint/2010/main" val="1416818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endParaRPr lang="en-CA" dirty="0"/>
          </a:p>
        </p:txBody>
      </p:sp>
      <p:sp>
        <p:nvSpPr>
          <p:cNvPr id="5" name="Date Placeholder 4"/>
          <p:cNvSpPr>
            <a:spLocks noGrp="1"/>
          </p:cNvSpPr>
          <p:nvPr>
            <p:ph type="dt" idx="11"/>
          </p:nvPr>
        </p:nvSpPr>
        <p:spPr/>
        <p:txBody>
          <a:bodyPr/>
          <a:lstStyle/>
          <a:p>
            <a:r>
              <a:rPr lang="en-US" dirty="0" smtClean="0"/>
              <a:t>May 30, 2013</a:t>
            </a:r>
            <a:endParaRPr lang="en-CA" dirty="0"/>
          </a:p>
        </p:txBody>
      </p:sp>
      <p:sp>
        <p:nvSpPr>
          <p:cNvPr id="6" name="Footer Placeholder 5"/>
          <p:cNvSpPr>
            <a:spLocks noGrp="1"/>
          </p:cNvSpPr>
          <p:nvPr>
            <p:ph type="ftr" sz="quarter" idx="12"/>
          </p:nvPr>
        </p:nvSpPr>
        <p:spPr/>
        <p:txBody>
          <a:bodyPr/>
          <a:lstStyle/>
          <a:p>
            <a:r>
              <a:rPr lang="es-ES" dirty="0" smtClean="0"/>
              <a:t>(c) Igor Ellyn,QC  www.ellynlaw.com</a:t>
            </a:r>
            <a:endParaRPr lang="en-CA" dirty="0"/>
          </a:p>
        </p:txBody>
      </p:sp>
      <p:sp>
        <p:nvSpPr>
          <p:cNvPr id="7" name="Slide Number Placeholder 6"/>
          <p:cNvSpPr>
            <a:spLocks noGrp="1"/>
          </p:cNvSpPr>
          <p:nvPr>
            <p:ph type="sldNum" sz="quarter" idx="13"/>
          </p:nvPr>
        </p:nvSpPr>
        <p:spPr/>
        <p:txBody>
          <a:bodyPr/>
          <a:lstStyle/>
          <a:p>
            <a:fld id="{CC4677BA-7F92-4A4E-8DBD-F1849A4EC116}" type="slidenum">
              <a:rPr lang="en-CA" smtClean="0"/>
              <a:t>29</a:t>
            </a:fld>
            <a:endParaRPr lang="en-CA" dirty="0"/>
          </a:p>
        </p:txBody>
      </p:sp>
    </p:spTree>
    <p:extLst>
      <p:ext uri="{BB962C8B-B14F-4D97-AF65-F5344CB8AC3E}">
        <p14:creationId xmlns:p14="http://schemas.microsoft.com/office/powerpoint/2010/main" val="33339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endParaRPr lang="en-CA" dirty="0"/>
          </a:p>
        </p:txBody>
      </p:sp>
      <p:sp>
        <p:nvSpPr>
          <p:cNvPr id="5" name="Date Placeholder 4"/>
          <p:cNvSpPr>
            <a:spLocks noGrp="1"/>
          </p:cNvSpPr>
          <p:nvPr>
            <p:ph type="dt" idx="11"/>
          </p:nvPr>
        </p:nvSpPr>
        <p:spPr/>
        <p:txBody>
          <a:bodyPr/>
          <a:lstStyle/>
          <a:p>
            <a:r>
              <a:rPr lang="en-US" dirty="0" smtClean="0"/>
              <a:t>May 30, 2013</a:t>
            </a:r>
            <a:endParaRPr lang="en-CA" dirty="0"/>
          </a:p>
        </p:txBody>
      </p:sp>
      <p:sp>
        <p:nvSpPr>
          <p:cNvPr id="6" name="Footer Placeholder 5"/>
          <p:cNvSpPr>
            <a:spLocks noGrp="1"/>
          </p:cNvSpPr>
          <p:nvPr>
            <p:ph type="ftr" sz="quarter" idx="12"/>
          </p:nvPr>
        </p:nvSpPr>
        <p:spPr/>
        <p:txBody>
          <a:bodyPr/>
          <a:lstStyle/>
          <a:p>
            <a:r>
              <a:rPr lang="es-ES" dirty="0" smtClean="0"/>
              <a:t>(c) Igor Ellyn,,QC  www.ellynlaw.com</a:t>
            </a:r>
            <a:endParaRPr lang="en-CA" dirty="0"/>
          </a:p>
        </p:txBody>
      </p:sp>
      <p:sp>
        <p:nvSpPr>
          <p:cNvPr id="7" name="Slide Number Placeholder 6"/>
          <p:cNvSpPr>
            <a:spLocks noGrp="1"/>
          </p:cNvSpPr>
          <p:nvPr>
            <p:ph type="sldNum" sz="quarter" idx="13"/>
          </p:nvPr>
        </p:nvSpPr>
        <p:spPr/>
        <p:txBody>
          <a:bodyPr/>
          <a:lstStyle/>
          <a:p>
            <a:fld id="{CC4677BA-7F92-4A4E-8DBD-F1849A4EC116}" type="slidenum">
              <a:rPr lang="en-CA" smtClean="0"/>
              <a:t>30</a:t>
            </a:fld>
            <a:endParaRPr lang="en-CA" dirty="0"/>
          </a:p>
        </p:txBody>
      </p:sp>
    </p:spTree>
    <p:extLst>
      <p:ext uri="{BB962C8B-B14F-4D97-AF65-F5344CB8AC3E}">
        <p14:creationId xmlns:p14="http://schemas.microsoft.com/office/powerpoint/2010/main" val="33339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endParaRPr lang="en-CA" dirty="0"/>
          </a:p>
        </p:txBody>
      </p:sp>
      <p:sp>
        <p:nvSpPr>
          <p:cNvPr id="5" name="Date Placeholder 4"/>
          <p:cNvSpPr>
            <a:spLocks noGrp="1"/>
          </p:cNvSpPr>
          <p:nvPr>
            <p:ph type="dt" idx="11"/>
          </p:nvPr>
        </p:nvSpPr>
        <p:spPr/>
        <p:txBody>
          <a:bodyPr/>
          <a:lstStyle/>
          <a:p>
            <a:r>
              <a:rPr lang="en-US" dirty="0" smtClean="0"/>
              <a:t>May 30, 2013</a:t>
            </a:r>
            <a:endParaRPr lang="en-CA" dirty="0"/>
          </a:p>
        </p:txBody>
      </p:sp>
      <p:sp>
        <p:nvSpPr>
          <p:cNvPr id="6" name="Footer Placeholder 5"/>
          <p:cNvSpPr>
            <a:spLocks noGrp="1"/>
          </p:cNvSpPr>
          <p:nvPr>
            <p:ph type="ftr" sz="quarter" idx="12"/>
          </p:nvPr>
        </p:nvSpPr>
        <p:spPr/>
        <p:txBody>
          <a:bodyPr/>
          <a:lstStyle/>
          <a:p>
            <a:r>
              <a:rPr lang="es-ES" dirty="0" smtClean="0"/>
              <a:t>(c) Igor Ellyn, QC  www.ellynlaw.com</a:t>
            </a:r>
            <a:endParaRPr lang="en-CA" dirty="0"/>
          </a:p>
        </p:txBody>
      </p:sp>
      <p:sp>
        <p:nvSpPr>
          <p:cNvPr id="7" name="Slide Number Placeholder 6"/>
          <p:cNvSpPr>
            <a:spLocks noGrp="1"/>
          </p:cNvSpPr>
          <p:nvPr>
            <p:ph type="sldNum" sz="quarter" idx="13"/>
          </p:nvPr>
        </p:nvSpPr>
        <p:spPr/>
        <p:txBody>
          <a:bodyPr/>
          <a:lstStyle/>
          <a:p>
            <a:fld id="{CC4677BA-7F92-4A4E-8DBD-F1849A4EC116}" type="slidenum">
              <a:rPr lang="en-CA" smtClean="0"/>
              <a:t>31</a:t>
            </a:fld>
            <a:endParaRPr lang="en-CA" dirty="0"/>
          </a:p>
        </p:txBody>
      </p:sp>
    </p:spTree>
    <p:extLst>
      <p:ext uri="{BB962C8B-B14F-4D97-AF65-F5344CB8AC3E}">
        <p14:creationId xmlns:p14="http://schemas.microsoft.com/office/powerpoint/2010/main" val="33339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Header Placeholder 3"/>
          <p:cNvSpPr>
            <a:spLocks noGrp="1"/>
          </p:cNvSpPr>
          <p:nvPr>
            <p:ph type="hdr" sz="quarter" idx="10"/>
          </p:nvPr>
        </p:nvSpPr>
        <p:spPr/>
        <p:txBody>
          <a:bodyPr/>
          <a:lstStyle/>
          <a:p>
            <a:endParaRPr lang="en-CA"/>
          </a:p>
        </p:txBody>
      </p:sp>
      <p:sp>
        <p:nvSpPr>
          <p:cNvPr id="5" name="Date Placeholder 4"/>
          <p:cNvSpPr>
            <a:spLocks noGrp="1"/>
          </p:cNvSpPr>
          <p:nvPr>
            <p:ph type="dt" idx="11"/>
          </p:nvPr>
        </p:nvSpPr>
        <p:spPr/>
        <p:txBody>
          <a:bodyPr/>
          <a:lstStyle/>
          <a:p>
            <a:r>
              <a:rPr lang="en-US" smtClean="0"/>
              <a:t>May 30, 2013</a:t>
            </a:r>
            <a:endParaRPr lang="en-CA"/>
          </a:p>
        </p:txBody>
      </p:sp>
      <p:sp>
        <p:nvSpPr>
          <p:cNvPr id="6" name="Footer Placeholder 5"/>
          <p:cNvSpPr>
            <a:spLocks noGrp="1"/>
          </p:cNvSpPr>
          <p:nvPr>
            <p:ph type="ftr" sz="quarter" idx="12"/>
          </p:nvPr>
        </p:nvSpPr>
        <p:spPr/>
        <p:txBody>
          <a:bodyPr/>
          <a:lstStyle/>
          <a:p>
            <a:r>
              <a:rPr lang="es-ES" smtClean="0"/>
              <a:t>(c) Igor Ellyn,QC  www.ellynlaw.com</a:t>
            </a:r>
            <a:endParaRPr lang="en-CA"/>
          </a:p>
        </p:txBody>
      </p:sp>
      <p:sp>
        <p:nvSpPr>
          <p:cNvPr id="7" name="Slide Number Placeholder 6"/>
          <p:cNvSpPr>
            <a:spLocks noGrp="1"/>
          </p:cNvSpPr>
          <p:nvPr>
            <p:ph type="sldNum" sz="quarter" idx="13"/>
          </p:nvPr>
        </p:nvSpPr>
        <p:spPr/>
        <p:txBody>
          <a:bodyPr/>
          <a:lstStyle/>
          <a:p>
            <a:fld id="{CC4677BA-7F92-4A4E-8DBD-F1849A4EC116}" type="slidenum">
              <a:rPr lang="en-CA" smtClean="0"/>
              <a:t>37</a:t>
            </a:fld>
            <a:endParaRPr lang="en-CA"/>
          </a:p>
        </p:txBody>
      </p:sp>
    </p:spTree>
    <p:extLst>
      <p:ext uri="{BB962C8B-B14F-4D97-AF65-F5344CB8AC3E}">
        <p14:creationId xmlns:p14="http://schemas.microsoft.com/office/powerpoint/2010/main" val="1248959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E120D0FD-835A-4344-BF27-552B6D4C40D3}" type="datetime1">
              <a:rPr lang="en-CA" smtClean="0"/>
              <a:t>10/07/2014</a:t>
            </a:fld>
            <a:endParaRPr lang="fr-CA"/>
          </a:p>
        </p:txBody>
      </p:sp>
      <p:sp>
        <p:nvSpPr>
          <p:cNvPr id="17" name="Footer Placeholder 16"/>
          <p:cNvSpPr>
            <a:spLocks noGrp="1"/>
          </p:cNvSpPr>
          <p:nvPr>
            <p:ph type="ftr" sz="quarter" idx="11"/>
          </p:nvPr>
        </p:nvSpPr>
        <p:spPr/>
        <p:txBody>
          <a:bodyPr/>
          <a:lstStyle/>
          <a:p>
            <a:pPr>
              <a:defRPr/>
            </a:pPr>
            <a:r>
              <a:rPr lang="fr-CA" smtClean="0"/>
              <a:t>ELLYN LAW LLP  - www.ellynlaw.com</a:t>
            </a:r>
            <a:endParaRPr lang="fr-CA"/>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391396F6-D78B-4A26-B0C6-BAD98A0A2C1D}" type="slidenum">
              <a:rPr lang="fr-CA" smtClean="0"/>
              <a:pPr>
                <a:defRPr/>
              </a:pPr>
              <a:t>‹#›</a:t>
            </a:fld>
            <a:endParaRPr lang="fr-C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A2BC22E-F28D-4E4A-ABA4-50D05DA198F4}" type="datetime1">
              <a:rPr lang="en-CA" smtClean="0"/>
              <a:t>10/07/2014</a:t>
            </a:fld>
            <a:endParaRPr lang="fr-CA"/>
          </a:p>
        </p:txBody>
      </p:sp>
      <p:sp>
        <p:nvSpPr>
          <p:cNvPr id="5" name="Footer Placeholder 4"/>
          <p:cNvSpPr>
            <a:spLocks noGrp="1"/>
          </p:cNvSpPr>
          <p:nvPr>
            <p:ph type="ftr" sz="quarter" idx="11"/>
          </p:nvPr>
        </p:nvSpPr>
        <p:spPr/>
        <p:txBody>
          <a:bodyPr/>
          <a:lstStyle/>
          <a:p>
            <a:pPr>
              <a:defRPr/>
            </a:pPr>
            <a:r>
              <a:rPr lang="fr-CA" smtClean="0"/>
              <a:t>ELLYN LAW LLP  - www.ellynlaw.com</a:t>
            </a:r>
            <a:endParaRPr lang="fr-CA"/>
          </a:p>
        </p:txBody>
      </p:sp>
      <p:sp>
        <p:nvSpPr>
          <p:cNvPr id="6" name="Slide Number Placeholder 5"/>
          <p:cNvSpPr>
            <a:spLocks noGrp="1"/>
          </p:cNvSpPr>
          <p:nvPr>
            <p:ph type="sldNum" sz="quarter" idx="12"/>
          </p:nvPr>
        </p:nvSpPr>
        <p:spPr/>
        <p:txBody>
          <a:bodyPr/>
          <a:lstStyle/>
          <a:p>
            <a:pPr>
              <a:defRPr/>
            </a:pPr>
            <a:fld id="{391396F6-D78B-4A26-B0C6-BAD98A0A2C1D}" type="slidenum">
              <a:rPr lang="fr-CA" smtClean="0"/>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9D325E0D-BD05-4FC5-88B6-47619A51D49B}" type="datetime1">
              <a:rPr lang="en-CA" smtClean="0"/>
              <a:t>10/07/2014</a:t>
            </a:fld>
            <a:endParaRPr lang="fr-CA"/>
          </a:p>
        </p:txBody>
      </p:sp>
      <p:sp>
        <p:nvSpPr>
          <p:cNvPr id="5" name="Footer Placeholder 4"/>
          <p:cNvSpPr>
            <a:spLocks noGrp="1"/>
          </p:cNvSpPr>
          <p:nvPr>
            <p:ph type="ftr" sz="quarter" idx="11"/>
          </p:nvPr>
        </p:nvSpPr>
        <p:spPr/>
        <p:txBody>
          <a:bodyPr/>
          <a:lstStyle/>
          <a:p>
            <a:pPr>
              <a:defRPr/>
            </a:pPr>
            <a:r>
              <a:rPr lang="fr-CA" smtClean="0"/>
              <a:t>ELLYN LAW LLP  - www.ellynlaw.com</a:t>
            </a:r>
            <a:endParaRPr lang="fr-CA"/>
          </a:p>
        </p:txBody>
      </p:sp>
      <p:sp>
        <p:nvSpPr>
          <p:cNvPr id="6" name="Slide Number Placeholder 5"/>
          <p:cNvSpPr>
            <a:spLocks noGrp="1"/>
          </p:cNvSpPr>
          <p:nvPr>
            <p:ph type="sldNum" sz="quarter" idx="12"/>
          </p:nvPr>
        </p:nvSpPr>
        <p:spPr/>
        <p:txBody>
          <a:bodyPr/>
          <a:lstStyle/>
          <a:p>
            <a:pPr>
              <a:defRPr/>
            </a:pPr>
            <a:fld id="{391396F6-D78B-4A26-B0C6-BAD98A0A2C1D}" type="slidenum">
              <a:rPr lang="fr-CA" smtClean="0"/>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FA925738-6887-44D2-A295-B5EE371063C4}" type="datetime1">
              <a:rPr lang="en-CA" smtClean="0"/>
              <a:t>10/07/2014</a:t>
            </a:fld>
            <a:endParaRPr lang="fr-CA"/>
          </a:p>
        </p:txBody>
      </p:sp>
      <p:sp>
        <p:nvSpPr>
          <p:cNvPr id="5" name="Footer Placeholder 4"/>
          <p:cNvSpPr>
            <a:spLocks noGrp="1"/>
          </p:cNvSpPr>
          <p:nvPr>
            <p:ph type="ftr" sz="quarter" idx="11"/>
          </p:nvPr>
        </p:nvSpPr>
        <p:spPr/>
        <p:txBody>
          <a:bodyPr/>
          <a:lstStyle/>
          <a:p>
            <a:pPr>
              <a:defRPr/>
            </a:pPr>
            <a:r>
              <a:rPr lang="fr-CA" smtClean="0"/>
              <a:t>ELLYN LAW LLP  - www.ellynlaw.com</a:t>
            </a:r>
            <a:endParaRPr lang="fr-CA"/>
          </a:p>
        </p:txBody>
      </p:sp>
      <p:sp>
        <p:nvSpPr>
          <p:cNvPr id="6" name="Slide Number Placeholder 5"/>
          <p:cNvSpPr>
            <a:spLocks noGrp="1"/>
          </p:cNvSpPr>
          <p:nvPr>
            <p:ph type="sldNum" sz="quarter" idx="12"/>
          </p:nvPr>
        </p:nvSpPr>
        <p:spPr/>
        <p:txBody>
          <a:bodyPr/>
          <a:lstStyle/>
          <a:p>
            <a:pPr>
              <a:defRPr/>
            </a:pPr>
            <a:fld id="{391396F6-D78B-4A26-B0C6-BAD98A0A2C1D}" type="slidenum">
              <a:rPr lang="fr-CA" smtClean="0"/>
              <a:pPr>
                <a:defRPr/>
              </a:pPr>
              <a:t>‹#›</a:t>
            </a:fld>
            <a:endParaRPr lang="fr-CA"/>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C1E83968-3EBF-46A5-B110-3B37E93A8578}" type="datetime1">
              <a:rPr lang="en-CA" smtClean="0"/>
              <a:t>10/07/2014</a:t>
            </a:fld>
            <a:endParaRPr lang="fr-CA"/>
          </a:p>
        </p:txBody>
      </p:sp>
      <p:sp>
        <p:nvSpPr>
          <p:cNvPr id="5" name="Footer Placeholder 4"/>
          <p:cNvSpPr>
            <a:spLocks noGrp="1"/>
          </p:cNvSpPr>
          <p:nvPr>
            <p:ph type="ftr" sz="quarter" idx="11"/>
          </p:nvPr>
        </p:nvSpPr>
        <p:spPr>
          <a:xfrm>
            <a:off x="800100" y="6172200"/>
            <a:ext cx="4000500" cy="457200"/>
          </a:xfrm>
        </p:spPr>
        <p:txBody>
          <a:bodyPr/>
          <a:lstStyle/>
          <a:p>
            <a:pPr>
              <a:defRPr/>
            </a:pPr>
            <a:r>
              <a:rPr lang="fr-CA" smtClean="0"/>
              <a:t>ELLYN LAW LLP  - www.ellynlaw.com</a:t>
            </a:r>
            <a:endParaRPr lang="fr-CA"/>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391396F6-D78B-4A26-B0C6-BAD98A0A2C1D}" type="slidenum">
              <a:rPr lang="fr-CA" smtClean="0"/>
              <a:pPr>
                <a:defRPr/>
              </a:pPr>
              <a:t>‹#›</a:t>
            </a:fld>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B3C7188E-F526-4934-8C08-59B153FF29A9}" type="datetime1">
              <a:rPr lang="en-CA" smtClean="0"/>
              <a:t>10/07/2014</a:t>
            </a:fld>
            <a:endParaRPr lang="fr-CA"/>
          </a:p>
        </p:txBody>
      </p:sp>
      <p:sp>
        <p:nvSpPr>
          <p:cNvPr id="6" name="Footer Placeholder 5"/>
          <p:cNvSpPr>
            <a:spLocks noGrp="1"/>
          </p:cNvSpPr>
          <p:nvPr>
            <p:ph type="ftr" sz="quarter" idx="11"/>
          </p:nvPr>
        </p:nvSpPr>
        <p:spPr/>
        <p:txBody>
          <a:bodyPr/>
          <a:lstStyle/>
          <a:p>
            <a:pPr>
              <a:defRPr/>
            </a:pPr>
            <a:r>
              <a:rPr lang="fr-CA" smtClean="0"/>
              <a:t>ELLYN LAW LLP  - www.ellynlaw.com</a:t>
            </a:r>
            <a:endParaRPr lang="fr-CA"/>
          </a:p>
        </p:txBody>
      </p:sp>
      <p:sp>
        <p:nvSpPr>
          <p:cNvPr id="7" name="Slide Number Placeholder 6"/>
          <p:cNvSpPr>
            <a:spLocks noGrp="1"/>
          </p:cNvSpPr>
          <p:nvPr>
            <p:ph type="sldNum" sz="quarter" idx="12"/>
          </p:nvPr>
        </p:nvSpPr>
        <p:spPr/>
        <p:txBody>
          <a:bodyPr/>
          <a:lstStyle/>
          <a:p>
            <a:pPr>
              <a:defRPr/>
            </a:pPr>
            <a:fld id="{391396F6-D78B-4A26-B0C6-BAD98A0A2C1D}" type="slidenum">
              <a:rPr lang="fr-CA" smtClean="0"/>
              <a:pPr>
                <a:defRPr/>
              </a:pPr>
              <a:t>‹#›</a:t>
            </a:fld>
            <a:endParaRPr lang="fr-CA"/>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9220CD84-A6F6-4ACF-9E90-0295F9B10C7F}" type="datetime1">
              <a:rPr lang="en-CA" smtClean="0"/>
              <a:t>10/07/2014</a:t>
            </a:fld>
            <a:endParaRPr lang="fr-CA"/>
          </a:p>
        </p:txBody>
      </p:sp>
      <p:sp>
        <p:nvSpPr>
          <p:cNvPr id="8" name="Footer Placeholder 7"/>
          <p:cNvSpPr>
            <a:spLocks noGrp="1"/>
          </p:cNvSpPr>
          <p:nvPr>
            <p:ph type="ftr" sz="quarter" idx="11"/>
          </p:nvPr>
        </p:nvSpPr>
        <p:spPr/>
        <p:txBody>
          <a:bodyPr/>
          <a:lstStyle/>
          <a:p>
            <a:pPr>
              <a:defRPr/>
            </a:pPr>
            <a:r>
              <a:rPr lang="fr-CA" smtClean="0"/>
              <a:t>ELLYN LAW LLP  - www.ellynlaw.com</a:t>
            </a:r>
            <a:endParaRPr lang="fr-CA"/>
          </a:p>
        </p:txBody>
      </p:sp>
      <p:sp>
        <p:nvSpPr>
          <p:cNvPr id="9" name="Slide Number Placeholder 8"/>
          <p:cNvSpPr>
            <a:spLocks noGrp="1"/>
          </p:cNvSpPr>
          <p:nvPr>
            <p:ph type="sldNum" sz="quarter" idx="12"/>
          </p:nvPr>
        </p:nvSpPr>
        <p:spPr/>
        <p:txBody>
          <a:bodyPr/>
          <a:lstStyle/>
          <a:p>
            <a:pPr>
              <a:defRPr/>
            </a:pPr>
            <a:fld id="{391396F6-D78B-4A26-B0C6-BAD98A0A2C1D}" type="slidenum">
              <a:rPr lang="fr-CA" smtClean="0"/>
              <a:pPr>
                <a:defRPr/>
              </a:pPr>
              <a:t>‹#›</a:t>
            </a:fld>
            <a:endParaRPr lang="fr-CA"/>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417695E-9B78-41A2-BC85-D2D109036543}" type="datetime1">
              <a:rPr lang="en-CA" smtClean="0"/>
              <a:t>10/07/2014</a:t>
            </a:fld>
            <a:endParaRPr lang="fr-CA"/>
          </a:p>
        </p:txBody>
      </p:sp>
      <p:sp>
        <p:nvSpPr>
          <p:cNvPr id="4" name="Footer Placeholder 3"/>
          <p:cNvSpPr>
            <a:spLocks noGrp="1"/>
          </p:cNvSpPr>
          <p:nvPr>
            <p:ph type="ftr" sz="quarter" idx="11"/>
          </p:nvPr>
        </p:nvSpPr>
        <p:spPr/>
        <p:txBody>
          <a:bodyPr/>
          <a:lstStyle/>
          <a:p>
            <a:pPr>
              <a:defRPr/>
            </a:pPr>
            <a:r>
              <a:rPr lang="fr-CA" smtClean="0"/>
              <a:t>ELLYN LAW LLP  - www.ellynlaw.com</a:t>
            </a:r>
            <a:endParaRPr lang="fr-CA"/>
          </a:p>
        </p:txBody>
      </p:sp>
      <p:sp>
        <p:nvSpPr>
          <p:cNvPr id="5" name="Slide Number Placeholder 4"/>
          <p:cNvSpPr>
            <a:spLocks noGrp="1"/>
          </p:cNvSpPr>
          <p:nvPr>
            <p:ph type="sldNum" sz="quarter" idx="12"/>
          </p:nvPr>
        </p:nvSpPr>
        <p:spPr/>
        <p:txBody>
          <a:bodyPr/>
          <a:lstStyle/>
          <a:p>
            <a:pPr>
              <a:defRPr/>
            </a:pPr>
            <a:fld id="{391396F6-D78B-4A26-B0C6-BAD98A0A2C1D}" type="slidenum">
              <a:rPr lang="fr-CA" smtClean="0"/>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402B0C2-BC04-4A2F-AB49-CCB8C90599C4}" type="datetime1">
              <a:rPr lang="en-CA" smtClean="0"/>
              <a:t>10/07/2014</a:t>
            </a:fld>
            <a:endParaRPr lang="fr-CA"/>
          </a:p>
        </p:txBody>
      </p:sp>
      <p:sp>
        <p:nvSpPr>
          <p:cNvPr id="3" name="Footer Placeholder 2"/>
          <p:cNvSpPr>
            <a:spLocks noGrp="1"/>
          </p:cNvSpPr>
          <p:nvPr>
            <p:ph type="ftr" sz="quarter" idx="11"/>
          </p:nvPr>
        </p:nvSpPr>
        <p:spPr/>
        <p:txBody>
          <a:bodyPr/>
          <a:lstStyle/>
          <a:p>
            <a:pPr>
              <a:defRPr/>
            </a:pPr>
            <a:r>
              <a:rPr lang="fr-CA" smtClean="0"/>
              <a:t>ELLYN LAW LLP  - www.ellynlaw.com</a:t>
            </a:r>
            <a:endParaRPr lang="fr-CA"/>
          </a:p>
        </p:txBody>
      </p:sp>
      <p:sp>
        <p:nvSpPr>
          <p:cNvPr id="4" name="Slide Number Placeholder 3"/>
          <p:cNvSpPr>
            <a:spLocks noGrp="1"/>
          </p:cNvSpPr>
          <p:nvPr>
            <p:ph type="sldNum" sz="quarter" idx="12"/>
          </p:nvPr>
        </p:nvSpPr>
        <p:spPr/>
        <p:txBody>
          <a:bodyPr/>
          <a:lstStyle/>
          <a:p>
            <a:pPr>
              <a:defRPr/>
            </a:pPr>
            <a:fld id="{391396F6-D78B-4A26-B0C6-BAD98A0A2C1D}" type="slidenum">
              <a:rPr lang="fr-CA" smtClean="0"/>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7DA46BD7-E461-4D39-9D1D-51E091C55FFE}" type="datetime1">
              <a:rPr lang="en-CA" smtClean="0"/>
              <a:t>10/07/2014</a:t>
            </a:fld>
            <a:endParaRPr lang="fr-CA"/>
          </a:p>
        </p:txBody>
      </p:sp>
      <p:sp>
        <p:nvSpPr>
          <p:cNvPr id="6" name="Footer Placeholder 5"/>
          <p:cNvSpPr>
            <a:spLocks noGrp="1"/>
          </p:cNvSpPr>
          <p:nvPr>
            <p:ph type="ftr" sz="quarter" idx="11"/>
          </p:nvPr>
        </p:nvSpPr>
        <p:spPr/>
        <p:txBody>
          <a:bodyPr/>
          <a:lstStyle/>
          <a:p>
            <a:pPr>
              <a:defRPr/>
            </a:pPr>
            <a:r>
              <a:rPr lang="fr-CA" smtClean="0"/>
              <a:t>ELLYN LAW LLP  - www.ellynlaw.com</a:t>
            </a:r>
            <a:endParaRPr lang="fr-CA"/>
          </a:p>
        </p:txBody>
      </p:sp>
      <p:sp>
        <p:nvSpPr>
          <p:cNvPr id="7" name="Slide Number Placeholder 6"/>
          <p:cNvSpPr>
            <a:spLocks noGrp="1"/>
          </p:cNvSpPr>
          <p:nvPr>
            <p:ph type="sldNum" sz="quarter" idx="12"/>
          </p:nvPr>
        </p:nvSpPr>
        <p:spPr/>
        <p:txBody>
          <a:bodyPr/>
          <a:lstStyle/>
          <a:p>
            <a:pPr>
              <a:defRPr/>
            </a:pPr>
            <a:fld id="{391396F6-D78B-4A26-B0C6-BAD98A0A2C1D}" type="slidenum">
              <a:rPr lang="fr-CA" smtClean="0"/>
              <a:pPr>
                <a:defRPr/>
              </a:pPr>
              <a:t>‹#›</a:t>
            </a:fld>
            <a:endParaRPr lang="fr-CA"/>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FA40A57D-AB91-42EA-9782-6825FF100D2D}" type="datetime1">
              <a:rPr lang="en-CA" smtClean="0"/>
              <a:t>10/07/2014</a:t>
            </a:fld>
            <a:endParaRPr lang="fr-CA"/>
          </a:p>
        </p:txBody>
      </p:sp>
      <p:sp>
        <p:nvSpPr>
          <p:cNvPr id="6" name="Footer Placeholder 5"/>
          <p:cNvSpPr>
            <a:spLocks noGrp="1"/>
          </p:cNvSpPr>
          <p:nvPr>
            <p:ph type="ftr" sz="quarter" idx="11"/>
          </p:nvPr>
        </p:nvSpPr>
        <p:spPr>
          <a:xfrm>
            <a:off x="914400" y="6172200"/>
            <a:ext cx="3886200" cy="457200"/>
          </a:xfrm>
        </p:spPr>
        <p:txBody>
          <a:bodyPr/>
          <a:lstStyle/>
          <a:p>
            <a:pPr>
              <a:defRPr/>
            </a:pPr>
            <a:r>
              <a:rPr lang="fr-CA" smtClean="0"/>
              <a:t>ELLYN LAW LLP  - www.ellynlaw.com</a:t>
            </a:r>
            <a:endParaRPr lang="fr-CA"/>
          </a:p>
        </p:txBody>
      </p:sp>
      <p:sp>
        <p:nvSpPr>
          <p:cNvPr id="7" name="Slide Number Placeholder 6"/>
          <p:cNvSpPr>
            <a:spLocks noGrp="1"/>
          </p:cNvSpPr>
          <p:nvPr>
            <p:ph type="sldNum" sz="quarter" idx="12"/>
          </p:nvPr>
        </p:nvSpPr>
        <p:spPr>
          <a:xfrm>
            <a:off x="146304" y="6208776"/>
            <a:ext cx="457200" cy="457200"/>
          </a:xfrm>
        </p:spPr>
        <p:txBody>
          <a:bodyPr/>
          <a:lstStyle/>
          <a:p>
            <a:pPr>
              <a:defRPr/>
            </a:pPr>
            <a:fld id="{391396F6-D78B-4A26-B0C6-BAD98A0A2C1D}" type="slidenum">
              <a:rPr lang="fr-CA" smtClean="0"/>
              <a:pPr>
                <a:defRPr/>
              </a:pPr>
              <a:t>‹#›</a:t>
            </a:fld>
            <a:endParaRPr lang="fr-C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2AC02552-6EBE-4570-8B76-CC8E6CD4440A}" type="datetime1">
              <a:rPr lang="en-CA" smtClean="0"/>
              <a:t>10/07/2014</a:t>
            </a:fld>
            <a:endParaRPr lang="fr-CA"/>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r>
              <a:rPr lang="fr-CA" smtClean="0"/>
              <a:t>ELLYN LAW LLP  - www.ellynlaw.com</a:t>
            </a:r>
            <a:endParaRPr lang="fr-CA"/>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391396F6-D78B-4A26-B0C6-BAD98A0A2C1D}" type="slidenum">
              <a:rPr lang="fr-CA" smtClean="0"/>
              <a:pPr>
                <a:defRPr/>
              </a:pPr>
              <a:t>‹#›</a:t>
            </a:fld>
            <a:endParaRPr lang="fr-CA"/>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ous-titre 2"/>
          <p:cNvSpPr>
            <a:spLocks noGrp="1"/>
          </p:cNvSpPr>
          <p:nvPr>
            <p:ph type="subTitle" idx="1"/>
          </p:nvPr>
        </p:nvSpPr>
        <p:spPr>
          <a:xfrm>
            <a:off x="1619672" y="3284984"/>
            <a:ext cx="6192688" cy="3168352"/>
          </a:xfrm>
        </p:spPr>
        <p:txBody>
          <a:bodyPr>
            <a:normAutofit fontScale="62500" lnSpcReduction="20000"/>
          </a:bodyPr>
          <a:lstStyle/>
          <a:p>
            <a:pPr algn="ctr">
              <a:lnSpc>
                <a:spcPct val="80000"/>
              </a:lnSpc>
            </a:pPr>
            <a:r>
              <a:rPr lang="en-US" b="1" i="1" dirty="0">
                <a:solidFill>
                  <a:srgbClr val="0C0604"/>
                </a:solidFill>
                <a:latin typeface="Arial" pitchFamily="34" charset="0"/>
              </a:rPr>
              <a:t>Igor Ellyn, QC, CS, FCIArb. </a:t>
            </a:r>
            <a:endParaRPr lang="en-US" sz="2000" b="1" i="1" dirty="0">
              <a:solidFill>
                <a:srgbClr val="0C0604"/>
              </a:solidFill>
              <a:latin typeface="Arial" pitchFamily="34" charset="0"/>
            </a:endParaRPr>
          </a:p>
          <a:p>
            <a:pPr algn="ctr">
              <a:lnSpc>
                <a:spcPct val="80000"/>
              </a:lnSpc>
            </a:pPr>
            <a:r>
              <a:rPr lang="en-US" sz="1600" dirty="0" smtClean="0">
                <a:solidFill>
                  <a:srgbClr val="0C0604"/>
                </a:solidFill>
                <a:latin typeface="Arial" pitchFamily="34" charset="0"/>
              </a:rPr>
              <a:t>Chartered </a:t>
            </a:r>
            <a:r>
              <a:rPr lang="en-US" sz="1600" dirty="0">
                <a:solidFill>
                  <a:srgbClr val="0C0604"/>
                </a:solidFill>
                <a:latin typeface="Arial" pitchFamily="34" charset="0"/>
              </a:rPr>
              <a:t>Arbitrator, Mediator, Legal Counsel</a:t>
            </a:r>
          </a:p>
          <a:p>
            <a:pPr algn="ctr">
              <a:lnSpc>
                <a:spcPct val="80000"/>
              </a:lnSpc>
            </a:pPr>
            <a:r>
              <a:rPr lang="en-US" sz="1600" dirty="0">
                <a:solidFill>
                  <a:srgbClr val="0C0604"/>
                </a:solidFill>
                <a:latin typeface="Arial" pitchFamily="34" charset="0"/>
              </a:rPr>
              <a:t>Certified Specialist in Civil </a:t>
            </a:r>
            <a:r>
              <a:rPr lang="en-US" sz="1600" dirty="0" smtClean="0">
                <a:solidFill>
                  <a:srgbClr val="0C0604"/>
                </a:solidFill>
                <a:latin typeface="Arial" pitchFamily="34" charset="0"/>
              </a:rPr>
              <a:t>Litigation</a:t>
            </a:r>
          </a:p>
          <a:p>
            <a:pPr algn="ctr">
              <a:lnSpc>
                <a:spcPct val="80000"/>
              </a:lnSpc>
            </a:pPr>
            <a:endParaRPr lang="en-US" sz="1100" dirty="0" smtClean="0">
              <a:solidFill>
                <a:srgbClr val="0C0604"/>
              </a:solidFill>
              <a:latin typeface="Arial" pitchFamily="34" charset="0"/>
            </a:endParaRPr>
          </a:p>
          <a:p>
            <a:pPr>
              <a:lnSpc>
                <a:spcPct val="80000"/>
              </a:lnSpc>
            </a:pPr>
            <a:r>
              <a:rPr lang="en-US" sz="2000" b="1" i="1" dirty="0" smtClean="0">
                <a:solidFill>
                  <a:srgbClr val="0C0604"/>
                </a:solidFill>
                <a:latin typeface="Arial" pitchFamily="34" charset="0"/>
              </a:rPr>
              <a:t>Evelyn Perez Youssoufian</a:t>
            </a:r>
            <a:endParaRPr lang="en-US" sz="2000" b="1" i="1" dirty="0">
              <a:solidFill>
                <a:srgbClr val="0C0604"/>
              </a:solidFill>
              <a:latin typeface="Arial" pitchFamily="34" charset="0"/>
            </a:endParaRPr>
          </a:p>
          <a:p>
            <a:pPr>
              <a:lnSpc>
                <a:spcPct val="80000"/>
              </a:lnSpc>
            </a:pPr>
            <a:r>
              <a:rPr lang="en-CA" sz="1600" dirty="0" smtClean="0">
                <a:solidFill>
                  <a:srgbClr val="0C0604"/>
                </a:solidFill>
                <a:latin typeface="Arial" pitchFamily="34" charset="0"/>
              </a:rPr>
              <a:t>Business Litigation and Arbitration Counsel</a:t>
            </a:r>
            <a:endParaRPr lang="en-CA" sz="1600" dirty="0">
              <a:solidFill>
                <a:srgbClr val="0C0604"/>
              </a:solidFill>
              <a:latin typeface="Arial" pitchFamily="34" charset="0"/>
            </a:endParaRPr>
          </a:p>
          <a:p>
            <a:pPr algn="ctr">
              <a:lnSpc>
                <a:spcPct val="80000"/>
              </a:lnSpc>
            </a:pPr>
            <a:endParaRPr lang="en-US" sz="1500" dirty="0" smtClean="0">
              <a:solidFill>
                <a:srgbClr val="0C0604"/>
              </a:solidFill>
              <a:latin typeface="Arial" pitchFamily="34" charset="0"/>
            </a:endParaRPr>
          </a:p>
          <a:p>
            <a:pPr algn="ctr">
              <a:lnSpc>
                <a:spcPct val="80000"/>
              </a:lnSpc>
            </a:pPr>
            <a:endParaRPr lang="en-US" sz="1100" dirty="0">
              <a:solidFill>
                <a:srgbClr val="0C0604"/>
              </a:solidFill>
              <a:latin typeface="Arial" pitchFamily="34" charset="0"/>
            </a:endParaRPr>
          </a:p>
          <a:p>
            <a:pPr algn="ctr">
              <a:lnSpc>
                <a:spcPct val="80000"/>
              </a:lnSpc>
            </a:pPr>
            <a:endParaRPr lang="fr-FR" sz="1200" dirty="0">
              <a:solidFill>
                <a:srgbClr val="0C0604"/>
              </a:solidFill>
              <a:latin typeface="Arial" pitchFamily="34" charset="0"/>
            </a:endParaRPr>
          </a:p>
          <a:p>
            <a:pPr algn="ctr">
              <a:lnSpc>
                <a:spcPct val="80000"/>
              </a:lnSpc>
            </a:pPr>
            <a:endParaRPr lang="fr-FR" sz="1200" dirty="0">
              <a:solidFill>
                <a:srgbClr val="0C0604"/>
              </a:solidFill>
              <a:latin typeface="Arial" pitchFamily="34" charset="0"/>
            </a:endParaRPr>
          </a:p>
          <a:p>
            <a:pPr algn="ctr">
              <a:lnSpc>
                <a:spcPct val="80000"/>
              </a:lnSpc>
            </a:pPr>
            <a:r>
              <a:rPr lang="fr-FR" sz="1600" dirty="0">
                <a:solidFill>
                  <a:srgbClr val="0C0604"/>
                </a:solidFill>
                <a:latin typeface="Arial" pitchFamily="34" charset="0"/>
              </a:rPr>
              <a:t>Business Litigation &amp; Arbitration Lawyers</a:t>
            </a:r>
          </a:p>
          <a:p>
            <a:pPr algn="ctr">
              <a:lnSpc>
                <a:spcPct val="80000"/>
              </a:lnSpc>
            </a:pPr>
            <a:r>
              <a:rPr lang="fr-FR" sz="1600" dirty="0">
                <a:solidFill>
                  <a:srgbClr val="0C0604"/>
                </a:solidFill>
                <a:latin typeface="Arial" pitchFamily="34" charset="0"/>
              </a:rPr>
              <a:t>Avocats en litiges et arbitrages commerciaux </a:t>
            </a:r>
          </a:p>
          <a:p>
            <a:pPr algn="ctr">
              <a:lnSpc>
                <a:spcPct val="80000"/>
              </a:lnSpc>
            </a:pPr>
            <a:endParaRPr lang="en-US" sz="1600" dirty="0">
              <a:solidFill>
                <a:srgbClr val="0C0604"/>
              </a:solidFill>
              <a:latin typeface="Arial" pitchFamily="34" charset="0"/>
            </a:endParaRPr>
          </a:p>
          <a:p>
            <a:pPr algn="ctr">
              <a:lnSpc>
                <a:spcPct val="80000"/>
              </a:lnSpc>
            </a:pPr>
            <a:r>
              <a:rPr lang="en-US" sz="1700" dirty="0">
                <a:solidFill>
                  <a:srgbClr val="0C0604"/>
                </a:solidFill>
                <a:latin typeface="Arial" pitchFamily="34" charset="0"/>
              </a:rPr>
              <a:t>20 Queen Street West, Suite </a:t>
            </a:r>
            <a:r>
              <a:rPr lang="en-US" sz="1700" dirty="0" smtClean="0">
                <a:solidFill>
                  <a:srgbClr val="0C0604"/>
                </a:solidFill>
                <a:latin typeface="Arial" pitchFamily="34" charset="0"/>
              </a:rPr>
              <a:t>3000 Toronto</a:t>
            </a:r>
            <a:r>
              <a:rPr lang="en-US" sz="1700" dirty="0">
                <a:solidFill>
                  <a:srgbClr val="0C0604"/>
                </a:solidFill>
                <a:latin typeface="Arial" pitchFamily="34" charset="0"/>
              </a:rPr>
              <a:t>, Ontario M5H 3R3</a:t>
            </a:r>
          </a:p>
          <a:p>
            <a:pPr algn="ctr">
              <a:lnSpc>
                <a:spcPct val="80000"/>
              </a:lnSpc>
            </a:pPr>
            <a:r>
              <a:rPr lang="en-US" sz="1700" dirty="0">
                <a:solidFill>
                  <a:srgbClr val="0C0604"/>
                </a:solidFill>
                <a:latin typeface="Arial" pitchFamily="34" charset="0"/>
              </a:rPr>
              <a:t> T 416-365-3700  F 416-368-2982  </a:t>
            </a:r>
            <a:r>
              <a:rPr lang="en-US" sz="1700" dirty="0" smtClean="0">
                <a:solidFill>
                  <a:srgbClr val="0C0604"/>
                </a:solidFill>
                <a:latin typeface="Arial" pitchFamily="34" charset="0"/>
              </a:rPr>
              <a:t> </a:t>
            </a:r>
            <a:r>
              <a:rPr lang="fr-FR" sz="1700" b="1" dirty="0" smtClean="0">
                <a:solidFill>
                  <a:srgbClr val="0C0604"/>
                </a:solidFill>
                <a:latin typeface="Arial" pitchFamily="34" charset="0"/>
              </a:rPr>
              <a:t>www.ellynlaw.com </a:t>
            </a:r>
            <a:endParaRPr lang="fr-FR" sz="1700" b="1" dirty="0">
              <a:solidFill>
                <a:srgbClr val="0C0604"/>
              </a:solidFill>
              <a:latin typeface="Arial" pitchFamily="34" charset="0"/>
            </a:endParaRPr>
          </a:p>
          <a:p>
            <a:pPr algn="ctr">
              <a:lnSpc>
                <a:spcPct val="80000"/>
              </a:lnSpc>
            </a:pPr>
            <a:endParaRPr lang="en-US" sz="1600" dirty="0">
              <a:solidFill>
                <a:srgbClr val="0C0604"/>
              </a:solidFill>
              <a:latin typeface="Arial" pitchFamily="34" charset="0"/>
            </a:endParaRPr>
          </a:p>
          <a:p>
            <a:pPr algn="ctr" defTabSz="955675">
              <a:lnSpc>
                <a:spcPct val="80000"/>
              </a:lnSpc>
            </a:pPr>
            <a:endParaRPr lang="en-US" sz="1600" dirty="0">
              <a:solidFill>
                <a:srgbClr val="0C0604"/>
              </a:solidFill>
              <a:latin typeface="Arial" pitchFamily="34" charset="0"/>
            </a:endParaRPr>
          </a:p>
          <a:p>
            <a:pPr algn="ctr">
              <a:lnSpc>
                <a:spcPct val="80000"/>
              </a:lnSpc>
            </a:pPr>
            <a:r>
              <a:rPr lang="en-US" sz="1600" dirty="0">
                <a:solidFill>
                  <a:srgbClr val="0C0604"/>
                </a:solidFill>
                <a:latin typeface="Arial" pitchFamily="34" charset="0"/>
              </a:rPr>
              <a:t>© </a:t>
            </a:r>
            <a:r>
              <a:rPr lang="en-US" sz="1600" dirty="0" smtClean="0">
                <a:solidFill>
                  <a:srgbClr val="0C0604"/>
                </a:solidFill>
                <a:latin typeface="Arial" pitchFamily="34" charset="0"/>
              </a:rPr>
              <a:t>2013      </a:t>
            </a:r>
            <a:r>
              <a:rPr lang="en-US" sz="1600" dirty="0">
                <a:solidFill>
                  <a:srgbClr val="0C0604"/>
                </a:solidFill>
                <a:latin typeface="Arial" pitchFamily="34" charset="0"/>
              </a:rPr>
              <a:t>Igor </a:t>
            </a:r>
            <a:r>
              <a:rPr lang="en-US" sz="1600" dirty="0" smtClean="0">
                <a:solidFill>
                  <a:srgbClr val="0C0604"/>
                </a:solidFill>
                <a:latin typeface="Arial" pitchFamily="34" charset="0"/>
              </a:rPr>
              <a:t>Ellyn, QC   </a:t>
            </a:r>
            <a:r>
              <a:rPr lang="en-US" sz="1600" dirty="0">
                <a:solidFill>
                  <a:srgbClr val="0C0604"/>
                </a:solidFill>
                <a:latin typeface="Arial" pitchFamily="34" charset="0"/>
              </a:rPr>
              <a:t>May not be reproduced </a:t>
            </a:r>
            <a:r>
              <a:rPr lang="en-US" sz="1600" dirty="0" smtClean="0">
                <a:solidFill>
                  <a:srgbClr val="0C0604"/>
                </a:solidFill>
                <a:latin typeface="Arial" pitchFamily="34" charset="0"/>
              </a:rPr>
              <a:t>without written </a:t>
            </a:r>
            <a:r>
              <a:rPr lang="en-US" sz="1600" dirty="0">
                <a:solidFill>
                  <a:srgbClr val="0C0604"/>
                </a:solidFill>
                <a:latin typeface="Arial" pitchFamily="34" charset="0"/>
              </a:rPr>
              <a:t>permission</a:t>
            </a:r>
            <a:r>
              <a:rPr lang="en-US" sz="1100" dirty="0" smtClean="0">
                <a:solidFill>
                  <a:srgbClr val="0C0604"/>
                </a:solidFill>
                <a:latin typeface="Arial" pitchFamily="34" charset="0"/>
              </a:rPr>
              <a:t>.</a:t>
            </a:r>
          </a:p>
          <a:p>
            <a:pPr algn="ctr">
              <a:lnSpc>
                <a:spcPct val="80000"/>
              </a:lnSpc>
            </a:pPr>
            <a:endParaRPr lang="en-US" sz="1100" dirty="0">
              <a:solidFill>
                <a:srgbClr val="0C0604"/>
              </a:solidFill>
              <a:latin typeface="Arial" pitchFamily="34" charset="0"/>
            </a:endParaRPr>
          </a:p>
          <a:p>
            <a:pPr algn="ctr"/>
            <a:endParaRPr lang="fr-CA" sz="2400" dirty="0" smtClean="0">
              <a:solidFill>
                <a:srgbClr val="0C0604"/>
              </a:solidFill>
            </a:endParaRPr>
          </a:p>
        </p:txBody>
      </p:sp>
      <p:sp>
        <p:nvSpPr>
          <p:cNvPr id="2050" name="Titre 1"/>
          <p:cNvSpPr>
            <a:spLocks noGrp="1"/>
          </p:cNvSpPr>
          <p:nvPr>
            <p:ph type="ctrTitle"/>
          </p:nvPr>
        </p:nvSpPr>
        <p:spPr>
          <a:xfrm>
            <a:off x="971600" y="1628800"/>
            <a:ext cx="7012285" cy="1224136"/>
          </a:xfrm>
        </p:spPr>
        <p:txBody>
          <a:bodyPr>
            <a:noAutofit/>
          </a:bodyPr>
          <a:lstStyle/>
          <a:p>
            <a:pPr algn="ctr"/>
            <a:r>
              <a:rPr lang="en-US" sz="3200" b="1" spc="-100" dirty="0" smtClean="0">
                <a:solidFill>
                  <a:srgbClr val="0C0604"/>
                </a:solidFill>
                <a:latin typeface="Arial" pitchFamily="34" charset="0"/>
                <a:cs typeface="Arial" pitchFamily="34" charset="0"/>
              </a:rPr>
              <a:t>Using Financial Expert Witnesses </a:t>
            </a:r>
            <a:br>
              <a:rPr lang="en-US" sz="3200" b="1" spc="-100" dirty="0" smtClean="0">
                <a:solidFill>
                  <a:srgbClr val="0C0604"/>
                </a:solidFill>
                <a:latin typeface="Arial" pitchFamily="34" charset="0"/>
                <a:cs typeface="Arial" pitchFamily="34" charset="0"/>
              </a:rPr>
            </a:br>
            <a:r>
              <a:rPr lang="en-US" sz="3200" b="1" spc="-100" dirty="0" smtClean="0">
                <a:solidFill>
                  <a:srgbClr val="0C0604"/>
                </a:solidFill>
                <a:latin typeface="Arial" pitchFamily="34" charset="0"/>
                <a:cs typeface="Arial" pitchFamily="34" charset="0"/>
              </a:rPr>
              <a:t>in Business Litigation</a:t>
            </a:r>
            <a:endParaRPr lang="fr-CA" sz="3600" b="1" dirty="0" smtClean="0">
              <a:solidFill>
                <a:srgbClr val="0C0604"/>
              </a:solidFill>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145" y="4437111"/>
            <a:ext cx="2160240" cy="432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10</a:t>
            </a:fld>
            <a:endParaRPr lang="fr-CA" dirty="0"/>
          </a:p>
        </p:txBody>
      </p:sp>
      <p:sp>
        <p:nvSpPr>
          <p:cNvPr id="4099" name="Espace réservé du contenu 2"/>
          <p:cNvSpPr>
            <a:spLocks noGrp="1"/>
          </p:cNvSpPr>
          <p:nvPr>
            <p:ph sz="quarter" idx="1"/>
          </p:nvPr>
        </p:nvSpPr>
        <p:spPr>
          <a:xfrm>
            <a:off x="457200" y="1340768"/>
            <a:ext cx="8229600" cy="4603650"/>
          </a:xfrm>
        </p:spPr>
        <p:txBody>
          <a:bodyPr>
            <a:noAutofit/>
          </a:bodyPr>
          <a:lstStyle/>
          <a:p>
            <a:pPr>
              <a:defRPr/>
            </a:pPr>
            <a:r>
              <a:rPr lang="en-CA" sz="1800" dirty="0" smtClean="0">
                <a:latin typeface="Arial" pitchFamily="34" charset="0"/>
                <a:cs typeface="Arial" pitchFamily="34" charset="0"/>
              </a:rPr>
              <a:t>Ontario Rules of Civil Procedure, Rule 4.1.01(1</a:t>
            </a:r>
            <a:r>
              <a:rPr lang="en-CA" sz="1800" dirty="0">
                <a:latin typeface="Arial" pitchFamily="34" charset="0"/>
                <a:cs typeface="Arial" pitchFamily="34" charset="0"/>
              </a:rPr>
              <a:t>)  </a:t>
            </a:r>
            <a:r>
              <a:rPr lang="en-CA" sz="1800" dirty="0" smtClean="0">
                <a:latin typeface="Arial" pitchFamily="34" charset="0"/>
                <a:cs typeface="Arial" pitchFamily="34" charset="0"/>
              </a:rPr>
              <a:t>requires every party-appointed expert (</a:t>
            </a:r>
            <a:r>
              <a:rPr lang="en-CA" sz="1800" dirty="0">
                <a:latin typeface="Arial" pitchFamily="34" charset="0"/>
                <a:cs typeface="Arial" pitchFamily="34" charset="0"/>
              </a:rPr>
              <a:t>a) to provide opinion evidence that is fair, objective and non-partisan</a:t>
            </a:r>
            <a:r>
              <a:rPr lang="en-CA" sz="1800" dirty="0" smtClean="0">
                <a:latin typeface="Arial" pitchFamily="34" charset="0"/>
                <a:cs typeface="Arial" pitchFamily="34" charset="0"/>
              </a:rPr>
              <a:t>;  (</a:t>
            </a:r>
            <a:r>
              <a:rPr lang="en-CA" sz="1800" dirty="0">
                <a:latin typeface="Arial" pitchFamily="34" charset="0"/>
                <a:cs typeface="Arial" pitchFamily="34" charset="0"/>
              </a:rPr>
              <a:t>b) to provide opinion evidence that is related only to matters that are within the expert’s area of expertise; </a:t>
            </a:r>
            <a:r>
              <a:rPr lang="en-CA" sz="1800" dirty="0" smtClean="0">
                <a:latin typeface="Arial" pitchFamily="34" charset="0"/>
                <a:cs typeface="Arial" pitchFamily="34" charset="0"/>
              </a:rPr>
              <a:t>and (</a:t>
            </a:r>
            <a:r>
              <a:rPr lang="en-CA" sz="1800" dirty="0">
                <a:latin typeface="Arial" pitchFamily="34" charset="0"/>
                <a:cs typeface="Arial" pitchFamily="34" charset="0"/>
              </a:rPr>
              <a:t>c) to provide such additional assistance as the court may reasonably require to determine a matter in issue. </a:t>
            </a:r>
            <a:r>
              <a:rPr lang="en-CA" sz="1800" dirty="0" smtClean="0">
                <a:latin typeface="Arial" pitchFamily="34" charset="0"/>
                <a:cs typeface="Arial" pitchFamily="34" charset="0"/>
              </a:rPr>
              <a:t> Rule 4.1.01(2) provides that the duty prevails </a:t>
            </a:r>
            <a:r>
              <a:rPr lang="en-CA" sz="1800" dirty="0">
                <a:latin typeface="Arial" pitchFamily="34" charset="0"/>
                <a:cs typeface="Arial" pitchFamily="34" charset="0"/>
              </a:rPr>
              <a:t>over any obligation owed by the expert to the </a:t>
            </a:r>
            <a:r>
              <a:rPr lang="en-CA" sz="1800" dirty="0" smtClean="0">
                <a:latin typeface="Arial" pitchFamily="34" charset="0"/>
                <a:cs typeface="Arial" pitchFamily="34" charset="0"/>
              </a:rPr>
              <a:t>party.</a:t>
            </a:r>
            <a:endParaRPr lang="en-CA" sz="1800" dirty="0">
              <a:latin typeface="Arial" pitchFamily="34" charset="0"/>
              <a:cs typeface="Arial" pitchFamily="34" charset="0"/>
            </a:endParaRPr>
          </a:p>
          <a:p>
            <a:pPr>
              <a:defRPr/>
            </a:pPr>
            <a:r>
              <a:rPr lang="en-CA" sz="1800" dirty="0" smtClean="0">
                <a:latin typeface="Arial" pitchFamily="34" charset="0"/>
                <a:cs typeface="Arial" pitchFamily="34" charset="0"/>
              </a:rPr>
              <a:t>In arbitrations, rules vary depending on the applicable procedure. </a:t>
            </a:r>
            <a:r>
              <a:rPr lang="en-CA" sz="1800" dirty="0">
                <a:latin typeface="Arial" pitchFamily="34" charset="0"/>
                <a:cs typeface="Arial" pitchFamily="34" charset="0"/>
              </a:rPr>
              <a:t>A party can also appoint its own </a:t>
            </a:r>
            <a:r>
              <a:rPr lang="en-CA" sz="1800" dirty="0" smtClean="0">
                <a:latin typeface="Arial" pitchFamily="34" charset="0"/>
                <a:cs typeface="Arial" pitchFamily="34" charset="0"/>
              </a:rPr>
              <a:t>expert. The </a:t>
            </a:r>
            <a:r>
              <a:rPr lang="en-CA" sz="1800" i="1" dirty="0" smtClean="0">
                <a:latin typeface="Arial" pitchFamily="34" charset="0"/>
                <a:cs typeface="Arial" pitchFamily="34" charset="0"/>
              </a:rPr>
              <a:t>UNCITRAL Arbitration Rules, </a:t>
            </a:r>
            <a:r>
              <a:rPr lang="en-CA" sz="1800" dirty="0" smtClean="0">
                <a:latin typeface="Arial" pitchFamily="34" charset="0"/>
                <a:cs typeface="Arial" pitchFamily="34" charset="0"/>
              </a:rPr>
              <a:t>Art. 29, permit the tribunal to appoint an expert after consulting the parties with safeguards to ensure fairness and the right </a:t>
            </a:r>
            <a:r>
              <a:rPr lang="en-CA" sz="1800" dirty="0">
                <a:latin typeface="Arial" pitchFamily="34" charset="0"/>
                <a:cs typeface="Arial" pitchFamily="34" charset="0"/>
              </a:rPr>
              <a:t>be </a:t>
            </a:r>
            <a:r>
              <a:rPr lang="en-CA" sz="1800" dirty="0" smtClean="0">
                <a:latin typeface="Arial" pitchFamily="34" charset="0"/>
                <a:cs typeface="Arial" pitchFamily="34" charset="0"/>
              </a:rPr>
              <a:t>heard. </a:t>
            </a:r>
          </a:p>
          <a:p>
            <a:pPr>
              <a:defRPr/>
            </a:pPr>
            <a:r>
              <a:rPr lang="en-CA" sz="1800" dirty="0" smtClean="0">
                <a:latin typeface="Arial" pitchFamily="34" charset="0"/>
                <a:cs typeface="Arial" pitchFamily="34" charset="0"/>
              </a:rPr>
              <a:t>IBA </a:t>
            </a:r>
            <a:r>
              <a:rPr lang="en-CA" sz="1800" dirty="0">
                <a:latin typeface="Arial" pitchFamily="34" charset="0"/>
                <a:cs typeface="Arial" pitchFamily="34" charset="0"/>
              </a:rPr>
              <a:t>Rules on </a:t>
            </a:r>
            <a:r>
              <a:rPr lang="en-CA" sz="1800" dirty="0" smtClean="0">
                <a:latin typeface="Arial" pitchFamily="34" charset="0"/>
                <a:cs typeface="Arial" pitchFamily="34" charset="0"/>
              </a:rPr>
              <a:t>the </a:t>
            </a:r>
            <a:r>
              <a:rPr lang="en-CA" sz="1800" i="1" dirty="0" smtClean="0">
                <a:latin typeface="Arial" pitchFamily="34" charset="0"/>
                <a:cs typeface="Arial" pitchFamily="34" charset="0"/>
              </a:rPr>
              <a:t>Taking </a:t>
            </a:r>
            <a:r>
              <a:rPr lang="en-CA" sz="1800" i="1" dirty="0">
                <a:latin typeface="Arial" pitchFamily="34" charset="0"/>
                <a:cs typeface="Arial" pitchFamily="34" charset="0"/>
              </a:rPr>
              <a:t>of </a:t>
            </a:r>
            <a:r>
              <a:rPr lang="en-CA" sz="1800" i="1" dirty="0" smtClean="0">
                <a:latin typeface="Arial" pitchFamily="34" charset="0"/>
                <a:cs typeface="Arial" pitchFamily="34" charset="0"/>
              </a:rPr>
              <a:t>Evidence in International Arbitration</a:t>
            </a:r>
            <a:r>
              <a:rPr lang="en-CA" sz="1800" dirty="0" smtClean="0">
                <a:latin typeface="Arial" pitchFamily="34" charset="0"/>
                <a:cs typeface="Arial" pitchFamily="34" charset="0"/>
              </a:rPr>
              <a:t>, Art. 5, deals with party-appointed experts, including what the report must contain and what must be disclosed.   Art. 6 deals with tribunal-appointed experts just like the </a:t>
            </a:r>
            <a:r>
              <a:rPr lang="en-CA" sz="1800" i="1" dirty="0" smtClean="0">
                <a:latin typeface="Arial" pitchFamily="34" charset="0"/>
                <a:cs typeface="Arial" pitchFamily="34" charset="0"/>
              </a:rPr>
              <a:t>UNCITRAL Arbitration Rules</a:t>
            </a:r>
            <a:r>
              <a:rPr lang="en-CA" sz="1600" i="1" dirty="0" smtClean="0">
                <a:latin typeface="Arial" pitchFamily="34" charset="0"/>
                <a:cs typeface="Arial" pitchFamily="34" charset="0"/>
              </a:rPr>
              <a:t>: </a:t>
            </a:r>
            <a:r>
              <a:rPr lang="en-CA" sz="1600" i="1" dirty="0">
                <a:latin typeface="Arial" pitchFamily="34" charset="0"/>
                <a:cs typeface="Arial" pitchFamily="34" charset="0"/>
              </a:rPr>
              <a:t> </a:t>
            </a:r>
            <a:endParaRPr lang="en-CA" sz="1600" i="1" dirty="0" smtClean="0">
              <a:latin typeface="Arial" pitchFamily="34" charset="0"/>
              <a:cs typeface="Arial" pitchFamily="34" charset="0"/>
            </a:endParaRPr>
          </a:p>
        </p:txBody>
      </p:sp>
      <p:sp>
        <p:nvSpPr>
          <p:cNvPr id="5" name="Titre 1"/>
          <p:cNvSpPr txBox="1">
            <a:spLocks/>
          </p:cNvSpPr>
          <p:nvPr/>
        </p:nvSpPr>
        <p:spPr bwMode="auto">
          <a:xfrm>
            <a:off x="827583" y="286530"/>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New developments in expert </a:t>
            </a:r>
            <a:r>
              <a:rPr lang="en-CA" sz="2600" b="1" i="1" spc="-100" dirty="0" smtClean="0">
                <a:solidFill>
                  <a:srgbClr val="AE4212"/>
                </a:solidFill>
                <a:latin typeface="Arial" charset="0"/>
                <a:cs typeface="Arial" charset="0"/>
              </a:rPr>
              <a:t>evidence #2</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3255526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11</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a:bodyPr>
          <a:lstStyle/>
          <a:p>
            <a:pPr>
              <a:defRPr/>
            </a:pPr>
            <a:r>
              <a:rPr lang="en-CA" sz="1800" dirty="0" smtClean="0">
                <a:latin typeface="Arial" pitchFamily="34" charset="0"/>
                <a:cs typeface="Arial" pitchFamily="34" charset="0"/>
              </a:rPr>
              <a:t>Under Rule 31.06(3), a party </a:t>
            </a:r>
            <a:r>
              <a:rPr lang="en-CA" sz="1800" dirty="0">
                <a:latin typeface="Arial" pitchFamily="34" charset="0"/>
                <a:cs typeface="Arial" pitchFamily="34" charset="0"/>
              </a:rPr>
              <a:t>may </a:t>
            </a:r>
            <a:r>
              <a:rPr lang="en-CA" sz="1800" dirty="0" smtClean="0">
                <a:latin typeface="Arial" pitchFamily="34" charset="0"/>
                <a:cs typeface="Arial" pitchFamily="34" charset="0"/>
              </a:rPr>
              <a:t>obtain </a:t>
            </a:r>
            <a:r>
              <a:rPr lang="en-CA" sz="1800" dirty="0">
                <a:latin typeface="Arial" pitchFamily="34" charset="0"/>
                <a:cs typeface="Arial" pitchFamily="34" charset="0"/>
              </a:rPr>
              <a:t>disclosure of </a:t>
            </a:r>
            <a:r>
              <a:rPr lang="en-CA" sz="1800" dirty="0" smtClean="0">
                <a:latin typeface="Arial" pitchFamily="34" charset="0"/>
                <a:cs typeface="Arial" pitchFamily="34" charset="0"/>
              </a:rPr>
              <a:t>relevant findings</a:t>
            </a:r>
            <a:r>
              <a:rPr lang="en-CA" sz="1800" dirty="0">
                <a:latin typeface="Arial" pitchFamily="34" charset="0"/>
                <a:cs typeface="Arial" pitchFamily="34" charset="0"/>
              </a:rPr>
              <a:t>, opinions and conclusions of </a:t>
            </a:r>
            <a:r>
              <a:rPr lang="en-CA" sz="1800" dirty="0" smtClean="0">
                <a:latin typeface="Arial" pitchFamily="34" charset="0"/>
                <a:cs typeface="Arial" pitchFamily="34" charset="0"/>
              </a:rPr>
              <a:t>a party-appointed expert, including the expert’s identity on discovery, but </a:t>
            </a:r>
            <a:r>
              <a:rPr lang="en-CA" sz="1800" dirty="0">
                <a:latin typeface="Arial" pitchFamily="34" charset="0"/>
                <a:cs typeface="Arial" pitchFamily="34" charset="0"/>
              </a:rPr>
              <a:t>the party being examined need not disclose the </a:t>
            </a:r>
            <a:r>
              <a:rPr lang="en-CA" sz="1800" dirty="0" smtClean="0">
                <a:latin typeface="Arial" pitchFamily="34" charset="0"/>
                <a:cs typeface="Arial" pitchFamily="34" charset="0"/>
              </a:rPr>
              <a:t>information or identity of the </a:t>
            </a:r>
            <a:r>
              <a:rPr lang="en-CA" sz="1800" dirty="0">
                <a:latin typeface="Arial" pitchFamily="34" charset="0"/>
                <a:cs typeface="Arial" pitchFamily="34" charset="0"/>
              </a:rPr>
              <a:t>expert where,</a:t>
            </a:r>
          </a:p>
          <a:p>
            <a:pPr lvl="1">
              <a:defRPr/>
            </a:pPr>
            <a:r>
              <a:rPr lang="en-CA" sz="1800" dirty="0" smtClean="0">
                <a:latin typeface="Arial" pitchFamily="34" charset="0"/>
                <a:cs typeface="Arial" pitchFamily="34" charset="0"/>
              </a:rPr>
              <a:t>the </a:t>
            </a:r>
            <a:r>
              <a:rPr lang="en-CA" sz="1800" dirty="0">
                <a:latin typeface="Arial" pitchFamily="34" charset="0"/>
                <a:cs typeface="Arial" pitchFamily="34" charset="0"/>
              </a:rPr>
              <a:t>findings, opinions and conclusions of the expert </a:t>
            </a:r>
            <a:r>
              <a:rPr lang="en-CA" sz="1800" dirty="0" smtClean="0">
                <a:latin typeface="Arial" pitchFamily="34" charset="0"/>
                <a:cs typeface="Arial" pitchFamily="34" charset="0"/>
              </a:rPr>
              <a:t>were </a:t>
            </a:r>
            <a:r>
              <a:rPr lang="en-CA" sz="1800" dirty="0">
                <a:latin typeface="Arial" pitchFamily="34" charset="0"/>
                <a:cs typeface="Arial" pitchFamily="34" charset="0"/>
              </a:rPr>
              <a:t>made </a:t>
            </a:r>
            <a:r>
              <a:rPr lang="en-CA" sz="1800" dirty="0" smtClean="0">
                <a:latin typeface="Arial" pitchFamily="34" charset="0"/>
                <a:cs typeface="Arial" pitchFamily="34" charset="0"/>
              </a:rPr>
              <a:t>in </a:t>
            </a:r>
            <a:r>
              <a:rPr lang="en-CA" sz="1800" dirty="0">
                <a:latin typeface="Arial" pitchFamily="34" charset="0"/>
                <a:cs typeface="Arial" pitchFamily="34" charset="0"/>
              </a:rPr>
              <a:t>preparation for contemplated or pending </a:t>
            </a:r>
            <a:r>
              <a:rPr lang="en-CA" sz="1800" dirty="0" smtClean="0">
                <a:latin typeface="Arial" pitchFamily="34" charset="0"/>
                <a:cs typeface="Arial" pitchFamily="34" charset="0"/>
              </a:rPr>
              <a:t>litigation; and </a:t>
            </a:r>
          </a:p>
          <a:p>
            <a:pPr lvl="1">
              <a:defRPr/>
            </a:pPr>
            <a:r>
              <a:rPr lang="en-CA" sz="1800" dirty="0" smtClean="0">
                <a:latin typeface="Arial" pitchFamily="34" charset="0"/>
                <a:cs typeface="Arial" pitchFamily="34" charset="0"/>
              </a:rPr>
              <a:t>the </a:t>
            </a:r>
            <a:r>
              <a:rPr lang="en-CA" sz="1800" dirty="0">
                <a:latin typeface="Arial" pitchFamily="34" charset="0"/>
                <a:cs typeface="Arial" pitchFamily="34" charset="0"/>
              </a:rPr>
              <a:t>party </a:t>
            </a:r>
            <a:r>
              <a:rPr lang="en-CA" sz="1800" dirty="0" smtClean="0">
                <a:latin typeface="Arial" pitchFamily="34" charset="0"/>
                <a:cs typeface="Arial" pitchFamily="34" charset="0"/>
              </a:rPr>
              <a:t>undertakes </a:t>
            </a:r>
            <a:r>
              <a:rPr lang="en-CA" sz="1800" dirty="0">
                <a:latin typeface="Arial" pitchFamily="34" charset="0"/>
                <a:cs typeface="Arial" pitchFamily="34" charset="0"/>
              </a:rPr>
              <a:t>not to call the expert as a </a:t>
            </a:r>
            <a:r>
              <a:rPr lang="en-CA" sz="1800" dirty="0" smtClean="0">
                <a:latin typeface="Arial" pitchFamily="34" charset="0"/>
                <a:cs typeface="Arial" pitchFamily="34" charset="0"/>
              </a:rPr>
              <a:t>witness. </a:t>
            </a:r>
          </a:p>
          <a:p>
            <a:pPr>
              <a:defRPr/>
            </a:pPr>
            <a:r>
              <a:rPr lang="en-CA" sz="1800" dirty="0" smtClean="0">
                <a:latin typeface="Arial" pitchFamily="34" charset="0"/>
                <a:cs typeface="Arial" pitchFamily="34" charset="0"/>
              </a:rPr>
              <a:t>Once an expert begins to testify, s/he is no </a:t>
            </a:r>
            <a:r>
              <a:rPr lang="en-CA" sz="1800" dirty="0">
                <a:latin typeface="Arial" pitchFamily="34" charset="0"/>
                <a:cs typeface="Arial" pitchFamily="34" charset="0"/>
              </a:rPr>
              <a:t>longer </a:t>
            </a:r>
            <a:r>
              <a:rPr lang="en-CA" sz="1800" dirty="0" smtClean="0">
                <a:latin typeface="Arial" pitchFamily="34" charset="0"/>
                <a:cs typeface="Arial" pitchFamily="34" charset="0"/>
              </a:rPr>
              <a:t>characterized </a:t>
            </a:r>
            <a:r>
              <a:rPr lang="en-CA" sz="1800" dirty="0">
                <a:latin typeface="Arial" pitchFamily="34" charset="0"/>
                <a:cs typeface="Arial" pitchFamily="34" charset="0"/>
              </a:rPr>
              <a:t>as offering advice to a party. </a:t>
            </a:r>
            <a:r>
              <a:rPr lang="en-CA" sz="1800" dirty="0" smtClean="0">
                <a:latin typeface="Arial" pitchFamily="34" charset="0"/>
                <a:cs typeface="Arial" pitchFamily="34" charset="0"/>
              </a:rPr>
              <a:t>S/he is offering </a:t>
            </a:r>
            <a:r>
              <a:rPr lang="en-CA" sz="1800" dirty="0">
                <a:latin typeface="Arial" pitchFamily="34" charset="0"/>
                <a:cs typeface="Arial" pitchFamily="34" charset="0"/>
              </a:rPr>
              <a:t>an opinion for the </a:t>
            </a:r>
            <a:r>
              <a:rPr lang="en-CA" sz="1800" dirty="0" smtClean="0">
                <a:latin typeface="Arial" pitchFamily="34" charset="0"/>
                <a:cs typeface="Arial" pitchFamily="34" charset="0"/>
              </a:rPr>
              <a:t>court’s assistance. </a:t>
            </a:r>
            <a:r>
              <a:rPr lang="en-CA" sz="1800" dirty="0">
                <a:latin typeface="Arial" pitchFamily="34" charset="0"/>
                <a:cs typeface="Arial" pitchFamily="34" charset="0"/>
              </a:rPr>
              <a:t>As such, the opposing party must be given access to the foundation of </a:t>
            </a:r>
            <a:r>
              <a:rPr lang="en-CA" sz="1800" dirty="0" smtClean="0">
                <a:latin typeface="Arial" pitchFamily="34" charset="0"/>
                <a:cs typeface="Arial" pitchFamily="34" charset="0"/>
              </a:rPr>
              <a:t>the opinion </a:t>
            </a:r>
            <a:r>
              <a:rPr lang="en-CA" sz="1800" dirty="0">
                <a:latin typeface="Arial" pitchFamily="34" charset="0"/>
                <a:cs typeface="Arial" pitchFamily="34" charset="0"/>
              </a:rPr>
              <a:t>to test </a:t>
            </a:r>
            <a:r>
              <a:rPr lang="en-CA" sz="1800" dirty="0" smtClean="0">
                <a:latin typeface="Arial" pitchFamily="34" charset="0"/>
                <a:cs typeface="Arial" pitchFamily="34" charset="0"/>
              </a:rPr>
              <a:t>it adequately</a:t>
            </a:r>
            <a:r>
              <a:rPr lang="en-CA" sz="1800" dirty="0">
                <a:latin typeface="Arial" pitchFamily="34" charset="0"/>
                <a:cs typeface="Arial" pitchFamily="34" charset="0"/>
              </a:rPr>
              <a:t>:  </a:t>
            </a:r>
            <a:r>
              <a:rPr lang="en-CA" sz="1800" i="1" dirty="0">
                <a:latin typeface="Arial" pitchFamily="34" charset="0"/>
                <a:cs typeface="Arial" pitchFamily="34" charset="0"/>
              </a:rPr>
              <a:t>R. v. Stone</a:t>
            </a:r>
            <a:r>
              <a:rPr lang="en-CA" sz="1800" dirty="0">
                <a:latin typeface="Arial" pitchFamily="34" charset="0"/>
                <a:cs typeface="Arial" pitchFamily="34" charset="0"/>
              </a:rPr>
              <a:t>, 1999 CanLII 688 (SCC</a:t>
            </a:r>
            <a:r>
              <a:rPr lang="en-CA" sz="1800" dirty="0" smtClean="0">
                <a:latin typeface="Arial" pitchFamily="34" charset="0"/>
                <a:cs typeface="Arial" pitchFamily="34" charset="0"/>
              </a:rPr>
              <a:t>), para. 99.</a:t>
            </a:r>
          </a:p>
          <a:p>
            <a:pPr>
              <a:defRPr/>
            </a:pPr>
            <a:r>
              <a:rPr lang="en-CA" sz="1800" dirty="0" smtClean="0">
                <a:latin typeface="Arial" pitchFamily="34" charset="0"/>
                <a:cs typeface="Arial" pitchFamily="34" charset="0"/>
              </a:rPr>
              <a:t>Draft reports, preliminary findings and opinions must be disclosed prior </a:t>
            </a:r>
            <a:r>
              <a:rPr lang="en-CA" sz="1800" dirty="0">
                <a:latin typeface="Arial" pitchFamily="34" charset="0"/>
                <a:cs typeface="Arial" pitchFamily="34" charset="0"/>
              </a:rPr>
              <a:t>to </a:t>
            </a:r>
            <a:r>
              <a:rPr lang="en-CA" sz="1800" dirty="0" smtClean="0">
                <a:latin typeface="Arial" pitchFamily="34" charset="0"/>
                <a:cs typeface="Arial" pitchFamily="34" charset="0"/>
              </a:rPr>
              <a:t>trial if demanded: </a:t>
            </a:r>
            <a:r>
              <a:rPr lang="en-CA" sz="1800" i="1" dirty="0" smtClean="0">
                <a:latin typeface="Arial" pitchFamily="34" charset="0"/>
                <a:cs typeface="Arial" pitchFamily="34" charset="0"/>
              </a:rPr>
              <a:t>Conceicao </a:t>
            </a:r>
            <a:r>
              <a:rPr lang="en-CA" sz="1800" i="1" dirty="0">
                <a:latin typeface="Arial" pitchFamily="34" charset="0"/>
                <a:cs typeface="Arial" pitchFamily="34" charset="0"/>
              </a:rPr>
              <a:t>Farms Inc. v. Zeneca Corp., </a:t>
            </a:r>
            <a:r>
              <a:rPr lang="en-CA" sz="1800" dirty="0">
                <a:latin typeface="Arial" pitchFamily="34" charset="0"/>
                <a:cs typeface="Arial" pitchFamily="34" charset="0"/>
              </a:rPr>
              <a:t>2006 CanLII 25345 (</a:t>
            </a:r>
            <a:r>
              <a:rPr lang="en-CA" sz="1800" dirty="0" smtClean="0">
                <a:latin typeface="Arial" pitchFamily="34" charset="0"/>
                <a:cs typeface="Arial" pitchFamily="34" charset="0"/>
              </a:rPr>
              <a:t>ONCA), para. 38.  In light of this, both counsel and the expert should be careful about the contents of a draft report. </a:t>
            </a:r>
            <a:endParaRPr lang="en-CA" sz="1800" dirty="0">
              <a:latin typeface="Arial" pitchFamily="34" charset="0"/>
              <a:cs typeface="Arial" pitchFamily="34" charset="0"/>
            </a:endParaRPr>
          </a:p>
        </p:txBody>
      </p:sp>
      <p:sp>
        <p:nvSpPr>
          <p:cNvPr id="5" name="Titre 1"/>
          <p:cNvSpPr txBox="1">
            <a:spLocks/>
          </p:cNvSpPr>
          <p:nvPr/>
        </p:nvSpPr>
        <p:spPr bwMode="auto">
          <a:xfrm>
            <a:off x="827583" y="286530"/>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smtClean="0">
                <a:solidFill>
                  <a:srgbClr val="AE4212"/>
                </a:solidFill>
                <a:latin typeface="Arial" charset="0"/>
                <a:cs typeface="Arial" charset="0"/>
              </a:rPr>
              <a:t>Litigation privilege relating to expert reports #1</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1127608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12</a:t>
            </a:fld>
            <a:endParaRPr lang="fr-CA" dirty="0"/>
          </a:p>
        </p:txBody>
      </p:sp>
      <p:sp>
        <p:nvSpPr>
          <p:cNvPr id="4099" name="Espace réservé du contenu 2"/>
          <p:cNvSpPr>
            <a:spLocks noGrp="1"/>
          </p:cNvSpPr>
          <p:nvPr>
            <p:ph sz="quarter" idx="1"/>
          </p:nvPr>
        </p:nvSpPr>
        <p:spPr>
          <a:xfrm>
            <a:off x="457201" y="1417638"/>
            <a:ext cx="8229600" cy="4675658"/>
          </a:xfrm>
        </p:spPr>
        <p:txBody>
          <a:bodyPr>
            <a:noAutofit/>
          </a:bodyPr>
          <a:lstStyle/>
          <a:p>
            <a:pPr>
              <a:spcBef>
                <a:spcPts val="0"/>
              </a:spcBef>
              <a:spcAft>
                <a:spcPts val="600"/>
              </a:spcAft>
              <a:defRPr/>
            </a:pPr>
            <a:r>
              <a:rPr lang="en-CA" sz="1800" dirty="0" smtClean="0">
                <a:latin typeface="Arial" pitchFamily="34" charset="0"/>
                <a:cs typeface="Arial" pitchFamily="34" charset="0"/>
              </a:rPr>
              <a:t>Litigation privilege governs </a:t>
            </a:r>
            <a:r>
              <a:rPr lang="en-CA" sz="1800" dirty="0">
                <a:latin typeface="Arial" pitchFamily="34" charset="0"/>
                <a:cs typeface="Arial" pitchFamily="34" charset="0"/>
              </a:rPr>
              <a:t>an investigation undertaken </a:t>
            </a:r>
            <a:r>
              <a:rPr lang="en-CA" sz="1800" dirty="0" smtClean="0">
                <a:latin typeface="Arial" pitchFamily="34" charset="0"/>
                <a:cs typeface="Arial" pitchFamily="34" charset="0"/>
              </a:rPr>
              <a:t>by legal counsel for </a:t>
            </a:r>
            <a:r>
              <a:rPr lang="en-CA" sz="1800" dirty="0">
                <a:latin typeface="Arial" pitchFamily="34" charset="0"/>
                <a:cs typeface="Arial" pitchFamily="34" charset="0"/>
              </a:rPr>
              <a:t>the </a:t>
            </a:r>
            <a:r>
              <a:rPr lang="en-CA" sz="1800" dirty="0" smtClean="0">
                <a:latin typeface="Arial" pitchFamily="34" charset="0"/>
                <a:cs typeface="Arial" pitchFamily="34" charset="0"/>
              </a:rPr>
              <a:t>purpose of </a:t>
            </a:r>
            <a:r>
              <a:rPr lang="en-CA" sz="1800" dirty="0">
                <a:latin typeface="Arial" pitchFamily="34" charset="0"/>
                <a:cs typeface="Arial" pitchFamily="34" charset="0"/>
              </a:rPr>
              <a:t>giving legal </a:t>
            </a:r>
            <a:r>
              <a:rPr lang="en-CA" sz="1800" dirty="0" smtClean="0">
                <a:latin typeface="Arial" pitchFamily="34" charset="0"/>
                <a:cs typeface="Arial" pitchFamily="34" charset="0"/>
              </a:rPr>
              <a:t>advice, but does </a:t>
            </a:r>
            <a:r>
              <a:rPr lang="en-CA" sz="1800" dirty="0">
                <a:latin typeface="Arial" pitchFamily="34" charset="0"/>
                <a:cs typeface="Arial" pitchFamily="34" charset="0"/>
              </a:rPr>
              <a:t>not cover all investigations </a:t>
            </a:r>
            <a:r>
              <a:rPr lang="en-CA" sz="1800" dirty="0" smtClean="0">
                <a:latin typeface="Arial" pitchFamily="34" charset="0"/>
                <a:cs typeface="Arial" pitchFamily="34" charset="0"/>
              </a:rPr>
              <a:t>in which </a:t>
            </a:r>
            <a:r>
              <a:rPr lang="en-CA" sz="1800" dirty="0">
                <a:latin typeface="Arial" pitchFamily="34" charset="0"/>
                <a:cs typeface="Arial" pitchFamily="34" charset="0"/>
              </a:rPr>
              <a:t>lawyers </a:t>
            </a:r>
            <a:r>
              <a:rPr lang="en-CA" sz="1800" dirty="0" smtClean="0">
                <a:latin typeface="Arial" pitchFamily="34" charset="0"/>
                <a:cs typeface="Arial" pitchFamily="34" charset="0"/>
              </a:rPr>
              <a:t>play </a:t>
            </a:r>
            <a:r>
              <a:rPr lang="en-CA" sz="1800" dirty="0">
                <a:latin typeface="Arial" pitchFamily="34" charset="0"/>
                <a:cs typeface="Arial" pitchFamily="34" charset="0"/>
              </a:rPr>
              <a:t>a lead </a:t>
            </a:r>
            <a:r>
              <a:rPr lang="en-CA" sz="1800" dirty="0" smtClean="0">
                <a:latin typeface="Arial" pitchFamily="34" charset="0"/>
                <a:cs typeface="Arial" pitchFamily="34" charset="0"/>
              </a:rPr>
              <a:t>role: </a:t>
            </a:r>
            <a:r>
              <a:rPr lang="en-CA" sz="1800" i="1" dirty="0" smtClean="0">
                <a:latin typeface="Arial" pitchFamily="34" charset="0"/>
                <a:cs typeface="Arial" pitchFamily="34" charset="0"/>
              </a:rPr>
              <a:t>Prosperine </a:t>
            </a:r>
            <a:r>
              <a:rPr lang="en-CA" sz="1800" i="1" dirty="0">
                <a:latin typeface="Arial" pitchFamily="34" charset="0"/>
                <a:cs typeface="Arial" pitchFamily="34" charset="0"/>
              </a:rPr>
              <a:t>v. </a:t>
            </a:r>
            <a:r>
              <a:rPr lang="en-CA" sz="1800" i="1" dirty="0" smtClean="0">
                <a:latin typeface="Arial" pitchFamily="34" charset="0"/>
                <a:cs typeface="Arial" pitchFamily="34" charset="0"/>
              </a:rPr>
              <a:t>Ottawa-Carleton (</a:t>
            </a:r>
            <a:r>
              <a:rPr lang="en-CA" sz="1800" dirty="0" smtClean="0">
                <a:latin typeface="Arial" pitchFamily="34" charset="0"/>
                <a:cs typeface="Arial" pitchFamily="34" charset="0"/>
              </a:rPr>
              <a:t>2002) 37 CBR(4th)135</a:t>
            </a:r>
            <a:r>
              <a:rPr lang="en-CA" sz="1800" i="1" dirty="0" smtClean="0">
                <a:latin typeface="Arial" pitchFamily="34" charset="0"/>
                <a:cs typeface="Arial" pitchFamily="34" charset="0"/>
              </a:rPr>
              <a:t>.</a:t>
            </a:r>
          </a:p>
          <a:p>
            <a:pPr>
              <a:spcBef>
                <a:spcPts val="0"/>
              </a:spcBef>
              <a:spcAft>
                <a:spcPts val="600"/>
              </a:spcAft>
              <a:defRPr/>
            </a:pPr>
            <a:r>
              <a:rPr lang="en-CA" sz="1800" dirty="0" smtClean="0">
                <a:latin typeface="Arial" pitchFamily="34" charset="0"/>
                <a:cs typeface="Arial" pitchFamily="34" charset="0"/>
              </a:rPr>
              <a:t>If the client retains the expert, all of the expert’s work product must be produced because litigation privilege does not apply.   Typically, the lawyer hires the expert and the client agrees to pay the expert directly. Care should be taken that emails about draft opinions are sent only to counsel. </a:t>
            </a:r>
          </a:p>
          <a:p>
            <a:pPr>
              <a:spcBef>
                <a:spcPts val="0"/>
              </a:spcBef>
              <a:spcAft>
                <a:spcPts val="600"/>
              </a:spcAft>
              <a:defRPr/>
            </a:pPr>
            <a:r>
              <a:rPr lang="en-CA" sz="1800" dirty="0" smtClean="0">
                <a:latin typeface="Arial" pitchFamily="34" charset="0"/>
                <a:cs typeface="Arial" pitchFamily="34" charset="0"/>
              </a:rPr>
              <a:t>Admissibility of expert evidence is unaffected by illegality or breach of ethics with few exceptions.  Evidence obtained by </a:t>
            </a:r>
            <a:r>
              <a:rPr lang="en-CA" sz="1800" dirty="0">
                <a:latin typeface="Arial" pitchFamily="34" charset="0"/>
                <a:cs typeface="Arial" pitchFamily="34" charset="0"/>
              </a:rPr>
              <a:t>a lawyer through </a:t>
            </a:r>
            <a:r>
              <a:rPr lang="en-CA" sz="1800" dirty="0" smtClean="0">
                <a:latin typeface="Arial" pitchFamily="34" charset="0"/>
                <a:cs typeface="Arial" pitchFamily="34" charset="0"/>
              </a:rPr>
              <a:t>a </a:t>
            </a:r>
            <a:r>
              <a:rPr lang="en-CA" sz="1800" dirty="0">
                <a:latin typeface="Arial" pitchFamily="34" charset="0"/>
                <a:cs typeface="Arial" pitchFamily="34" charset="0"/>
              </a:rPr>
              <a:t>private investigator </a:t>
            </a:r>
            <a:r>
              <a:rPr lang="en-CA" sz="1800" dirty="0" smtClean="0">
                <a:latin typeface="Arial" pitchFamily="34" charset="0"/>
                <a:cs typeface="Arial" pitchFamily="34" charset="0"/>
              </a:rPr>
              <a:t>who interviewed an opposing party is still admissible even if obtaining the evidence contravened </a:t>
            </a:r>
            <a:r>
              <a:rPr lang="en-CA" sz="1800" i="1" dirty="0" smtClean="0">
                <a:latin typeface="Arial" pitchFamily="34" charset="0"/>
                <a:cs typeface="Arial" pitchFamily="34" charset="0"/>
              </a:rPr>
              <a:t>the </a:t>
            </a:r>
            <a:r>
              <a:rPr lang="en-CA" sz="1800" i="1" dirty="0">
                <a:latin typeface="Arial" pitchFamily="34" charset="0"/>
                <a:cs typeface="Arial" pitchFamily="34" charset="0"/>
              </a:rPr>
              <a:t>Rules of Professional </a:t>
            </a:r>
            <a:r>
              <a:rPr lang="en-CA" sz="1800" i="1" dirty="0" smtClean="0">
                <a:latin typeface="Arial" pitchFamily="34" charset="0"/>
                <a:cs typeface="Arial" pitchFamily="34" charset="0"/>
              </a:rPr>
              <a:t>Conduct</a:t>
            </a:r>
            <a:r>
              <a:rPr lang="en-CA" sz="1800" dirty="0" smtClean="0">
                <a:latin typeface="Arial" pitchFamily="34" charset="0"/>
                <a:cs typeface="Arial" pitchFamily="34" charset="0"/>
              </a:rPr>
              <a:t>: </a:t>
            </a:r>
            <a:r>
              <a:rPr lang="en-CA" sz="1800" i="1" dirty="0" smtClean="0">
                <a:latin typeface="Arial" pitchFamily="34" charset="0"/>
                <a:cs typeface="Arial" pitchFamily="34" charset="0"/>
              </a:rPr>
              <a:t>Cowles </a:t>
            </a:r>
            <a:r>
              <a:rPr lang="en-CA" sz="1800" i="1" dirty="0">
                <a:latin typeface="Arial" pitchFamily="34" charset="0"/>
                <a:cs typeface="Arial" pitchFamily="34" charset="0"/>
              </a:rPr>
              <a:t>v. Balac </a:t>
            </a:r>
            <a:r>
              <a:rPr lang="en-CA" sz="1800" dirty="0">
                <a:latin typeface="Arial" pitchFamily="34" charset="0"/>
                <a:cs typeface="Arial" pitchFamily="34" charset="0"/>
              </a:rPr>
              <a:t>(2006) 83 </a:t>
            </a:r>
            <a:r>
              <a:rPr lang="en-CA" sz="1800" dirty="0" smtClean="0">
                <a:latin typeface="Arial" pitchFamily="34" charset="0"/>
                <a:cs typeface="Arial" pitchFamily="34" charset="0"/>
              </a:rPr>
              <a:t>OR </a:t>
            </a:r>
            <a:r>
              <a:rPr lang="en-CA" sz="1800" dirty="0">
                <a:latin typeface="Arial" pitchFamily="34" charset="0"/>
                <a:cs typeface="Arial" pitchFamily="34" charset="0"/>
              </a:rPr>
              <a:t>(3d) 660 </a:t>
            </a:r>
            <a:r>
              <a:rPr lang="en-CA" sz="1800" dirty="0" smtClean="0">
                <a:latin typeface="Arial" pitchFamily="34" charset="0"/>
                <a:cs typeface="Arial" pitchFamily="34" charset="0"/>
              </a:rPr>
              <a:t>(ONCA) para. 198.  </a:t>
            </a:r>
          </a:p>
          <a:p>
            <a:pPr>
              <a:spcBef>
                <a:spcPts val="0"/>
              </a:spcBef>
              <a:spcAft>
                <a:spcPts val="600"/>
              </a:spcAft>
              <a:defRPr/>
            </a:pPr>
            <a:r>
              <a:rPr lang="en-CA" sz="1800" dirty="0" smtClean="0">
                <a:latin typeface="Arial" pitchFamily="34" charset="0"/>
                <a:cs typeface="Arial" pitchFamily="34" charset="0"/>
              </a:rPr>
              <a:t>Of course, the admissibility of the improperly-obtained evidence does not prevent the Law Society from disciplining the lawyer.  So, this is not a recommended strategy.</a:t>
            </a:r>
          </a:p>
          <a:p>
            <a:pPr>
              <a:spcBef>
                <a:spcPts val="0"/>
              </a:spcBef>
              <a:defRPr/>
            </a:pPr>
            <a:endParaRPr lang="en-CA" sz="1700" dirty="0">
              <a:latin typeface="Arial" pitchFamily="34" charset="0"/>
              <a:cs typeface="Arial" pitchFamily="34" charset="0"/>
            </a:endParaRPr>
          </a:p>
        </p:txBody>
      </p:sp>
      <p:sp>
        <p:nvSpPr>
          <p:cNvPr id="5" name="Titre 1"/>
          <p:cNvSpPr txBox="1">
            <a:spLocks/>
          </p:cNvSpPr>
          <p:nvPr/>
        </p:nvSpPr>
        <p:spPr bwMode="auto">
          <a:xfrm>
            <a:off x="827583" y="286530"/>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Litigation privilege relating to expert reports #</a:t>
            </a:r>
            <a:r>
              <a:rPr lang="en-CA" sz="2600" b="1" i="1" spc="-100" dirty="0" smtClean="0">
                <a:solidFill>
                  <a:srgbClr val="AE4212"/>
                </a:solidFill>
                <a:latin typeface="Arial" charset="0"/>
                <a:cs typeface="Arial" charset="0"/>
              </a:rPr>
              <a:t>2</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731105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13</a:t>
            </a:fld>
            <a:endParaRPr lang="fr-CA" dirty="0"/>
          </a:p>
        </p:txBody>
      </p:sp>
      <p:sp>
        <p:nvSpPr>
          <p:cNvPr id="4099" name="Espace réservé du contenu 2"/>
          <p:cNvSpPr>
            <a:spLocks noGrp="1"/>
          </p:cNvSpPr>
          <p:nvPr>
            <p:ph sz="quarter" idx="1"/>
          </p:nvPr>
        </p:nvSpPr>
        <p:spPr>
          <a:xfrm>
            <a:off x="457201" y="1417638"/>
            <a:ext cx="8229600" cy="4675658"/>
          </a:xfrm>
        </p:spPr>
        <p:txBody>
          <a:bodyPr>
            <a:normAutofit fontScale="92500" lnSpcReduction="10000"/>
          </a:bodyPr>
          <a:lstStyle/>
          <a:p>
            <a:pPr>
              <a:defRPr/>
            </a:pPr>
            <a:r>
              <a:rPr lang="en-CA" sz="2000" dirty="0" smtClean="0">
                <a:latin typeface="Arial" pitchFamily="34" charset="0"/>
                <a:cs typeface="Arial" pitchFamily="34" charset="0"/>
              </a:rPr>
              <a:t>Experienced business valuators, forensic accountants and other financial experts tend to be very sensitive about their duties to be independent even though they are engaged by a party. A finding of bias in reasons for judgment could be career-damaging for the expert. </a:t>
            </a:r>
          </a:p>
          <a:p>
            <a:pPr>
              <a:defRPr/>
            </a:pPr>
            <a:r>
              <a:rPr lang="en-CA" sz="2000" dirty="0" smtClean="0">
                <a:latin typeface="Arial" pitchFamily="34" charset="0"/>
                <a:cs typeface="Arial" pitchFamily="34" charset="0"/>
              </a:rPr>
              <a:t>Prior or ongoing connections </a:t>
            </a:r>
            <a:r>
              <a:rPr lang="en-CA" sz="2000" dirty="0">
                <a:latin typeface="Arial" pitchFamily="34" charset="0"/>
                <a:cs typeface="Arial" pitchFamily="34" charset="0"/>
              </a:rPr>
              <a:t>between you or your client and the expert </a:t>
            </a:r>
            <a:r>
              <a:rPr lang="en-CA" sz="2000" dirty="0" smtClean="0">
                <a:latin typeface="Arial" pitchFamily="34" charset="0"/>
                <a:cs typeface="Arial" pitchFamily="34" charset="0"/>
              </a:rPr>
              <a:t>must be </a:t>
            </a:r>
            <a:r>
              <a:rPr lang="en-CA" sz="2000" dirty="0">
                <a:latin typeface="Arial" pitchFamily="34" charset="0"/>
                <a:cs typeface="Arial" pitchFamily="34" charset="0"/>
              </a:rPr>
              <a:t>disclosed. Some prior connections may be irrelevant. </a:t>
            </a:r>
          </a:p>
          <a:p>
            <a:pPr>
              <a:defRPr/>
            </a:pPr>
            <a:r>
              <a:rPr lang="en-CA" sz="2000" dirty="0">
                <a:latin typeface="Arial" pitchFamily="34" charset="0"/>
                <a:cs typeface="Arial" pitchFamily="34" charset="0"/>
              </a:rPr>
              <a:t>By disclosing a prior connection, counsel and the expert avoid the risk of embarrassment, inadmissibility and presumption of </a:t>
            </a:r>
            <a:r>
              <a:rPr lang="en-CA" sz="2000" dirty="0" smtClean="0">
                <a:latin typeface="Arial" pitchFamily="34" charset="0"/>
                <a:cs typeface="Arial" pitchFamily="34" charset="0"/>
              </a:rPr>
              <a:t>bias which might be elicited in cross-examination. </a:t>
            </a:r>
          </a:p>
          <a:p>
            <a:pPr>
              <a:defRPr/>
            </a:pPr>
            <a:r>
              <a:rPr lang="en-CA" sz="2000" dirty="0" smtClean="0">
                <a:latin typeface="Arial" pitchFamily="34" charset="0"/>
                <a:cs typeface="Arial" pitchFamily="34" charset="0"/>
              </a:rPr>
              <a:t>If </a:t>
            </a:r>
            <a:r>
              <a:rPr lang="en-CA" sz="2000" dirty="0">
                <a:latin typeface="Arial" pitchFamily="34" charset="0"/>
                <a:cs typeface="Arial" pitchFamily="34" charset="0"/>
              </a:rPr>
              <a:t>the prior connection is too close, the expert may be unable to accept the engagement. </a:t>
            </a:r>
            <a:endParaRPr lang="en-CA" sz="2000" dirty="0" smtClean="0">
              <a:latin typeface="Arial" pitchFamily="34" charset="0"/>
              <a:cs typeface="Arial" pitchFamily="34" charset="0"/>
            </a:endParaRPr>
          </a:p>
          <a:p>
            <a:pPr>
              <a:defRPr/>
            </a:pPr>
            <a:r>
              <a:rPr lang="en-CA" sz="2000" dirty="0" smtClean="0">
                <a:latin typeface="Arial" pitchFamily="34" charset="0"/>
                <a:cs typeface="Arial" pitchFamily="34" charset="0"/>
              </a:rPr>
              <a:t>If the expert has a prior or ongoing connection with the opposing party or its counsel, the expert cannot accept the case.   The opposing party would object on the basis that the expert might be relying on information obtained in confidence, even if there is no legal privilege.</a:t>
            </a:r>
            <a:endParaRPr lang="en-CA" sz="2000" dirty="0">
              <a:latin typeface="Arial" pitchFamily="34" charset="0"/>
              <a:cs typeface="Arial" pitchFamily="34" charset="0"/>
            </a:endParaRPr>
          </a:p>
          <a:p>
            <a:pPr>
              <a:defRPr/>
            </a:pPr>
            <a:endParaRPr lang="en-CA" sz="2200" dirty="0" smtClean="0">
              <a:latin typeface="Arial" pitchFamily="34" charset="0"/>
              <a:cs typeface="Arial" pitchFamily="34" charset="0"/>
            </a:endParaRPr>
          </a:p>
          <a:p>
            <a:pPr>
              <a:defRPr/>
            </a:pPr>
            <a:endParaRPr lang="en-CA" sz="1900" dirty="0" smtClean="0">
              <a:latin typeface="Arial" pitchFamily="34" charset="0"/>
              <a:cs typeface="Arial" pitchFamily="34" charset="0"/>
            </a:endParaRPr>
          </a:p>
        </p:txBody>
      </p:sp>
      <p:sp>
        <p:nvSpPr>
          <p:cNvPr id="5" name="Titre 1"/>
          <p:cNvSpPr txBox="1">
            <a:spLocks/>
          </p:cNvSpPr>
          <p:nvPr/>
        </p:nvSpPr>
        <p:spPr bwMode="auto">
          <a:xfrm>
            <a:off x="827583" y="286530"/>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smtClean="0">
                <a:solidFill>
                  <a:srgbClr val="AE4212"/>
                </a:solidFill>
                <a:latin typeface="Arial" charset="0"/>
                <a:cs typeface="Arial" charset="0"/>
              </a:rPr>
              <a:t>Conflicts of interest and disclosure</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886402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14</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fontScale="92500" lnSpcReduction="20000"/>
          </a:bodyPr>
          <a:lstStyle/>
          <a:p>
            <a:pPr>
              <a:spcBef>
                <a:spcPts val="600"/>
              </a:spcBef>
              <a:defRPr/>
            </a:pPr>
            <a:r>
              <a:rPr lang="en-CA" sz="2000" dirty="0" smtClean="0">
                <a:latin typeface="Arial" pitchFamily="34" charset="0"/>
                <a:cs typeface="Arial" pitchFamily="34" charset="0"/>
              </a:rPr>
              <a:t>Before an expert witness testifies at trial, there are two requirements: </a:t>
            </a:r>
          </a:p>
          <a:p>
            <a:pPr lvl="1">
              <a:spcBef>
                <a:spcPts val="600"/>
              </a:spcBef>
              <a:defRPr/>
            </a:pPr>
            <a:r>
              <a:rPr lang="en-CA" sz="1900" dirty="0" smtClean="0">
                <a:latin typeface="Arial" pitchFamily="34" charset="0"/>
                <a:cs typeface="Arial" pitchFamily="34" charset="0"/>
              </a:rPr>
              <a:t>The expert must deliver a timely report which complies with the many requirements of Rule 53.03; and</a:t>
            </a:r>
          </a:p>
          <a:p>
            <a:pPr lvl="1">
              <a:spcBef>
                <a:spcPts val="600"/>
              </a:spcBef>
              <a:defRPr/>
            </a:pPr>
            <a:r>
              <a:rPr lang="en-CA" sz="1900" dirty="0" smtClean="0">
                <a:latin typeface="Arial" pitchFamily="34" charset="0"/>
                <a:cs typeface="Arial" pitchFamily="34" charset="0"/>
              </a:rPr>
              <a:t>The expert must be accepted </a:t>
            </a:r>
            <a:r>
              <a:rPr lang="en-CA" sz="1900" dirty="0">
                <a:latin typeface="Arial" pitchFamily="34" charset="0"/>
                <a:cs typeface="Arial" pitchFamily="34" charset="0"/>
              </a:rPr>
              <a:t>by the trial </a:t>
            </a:r>
            <a:r>
              <a:rPr lang="en-CA" sz="1900" dirty="0" smtClean="0">
                <a:latin typeface="Arial" pitchFamily="34" charset="0"/>
                <a:cs typeface="Arial" pitchFamily="34" charset="0"/>
              </a:rPr>
              <a:t>judge as qualified to give evidence in the relevant  field of expertise. </a:t>
            </a:r>
          </a:p>
          <a:p>
            <a:pPr>
              <a:spcBef>
                <a:spcPts val="600"/>
              </a:spcBef>
              <a:defRPr/>
            </a:pPr>
            <a:r>
              <a:rPr lang="en-CA" sz="2000" dirty="0" smtClean="0">
                <a:latin typeface="Arial" pitchFamily="34" charset="0"/>
                <a:cs typeface="Arial" pitchFamily="34" charset="0"/>
              </a:rPr>
              <a:t>“…the </a:t>
            </a:r>
            <a:r>
              <a:rPr lang="en-CA" sz="2000" dirty="0">
                <a:latin typeface="Arial" pitchFamily="34" charset="0"/>
                <a:cs typeface="Arial" pitchFamily="34" charset="0"/>
              </a:rPr>
              <a:t>evidence must be given by a witness who is shown to have acquired special or peculiar knowledge through study or experience in respect of the matters on which he or she undertakes to testify</a:t>
            </a:r>
            <a:r>
              <a:rPr lang="en-CA" sz="2000" dirty="0" smtClean="0">
                <a:latin typeface="Arial" pitchFamily="34" charset="0"/>
                <a:cs typeface="Arial" pitchFamily="34" charset="0"/>
              </a:rPr>
              <a:t>.”</a:t>
            </a:r>
            <a:r>
              <a:rPr lang="en-CA" sz="2000" dirty="0">
                <a:latin typeface="Arial" pitchFamily="34" charset="0"/>
                <a:cs typeface="Arial" pitchFamily="34" charset="0"/>
              </a:rPr>
              <a:t> </a:t>
            </a:r>
            <a:r>
              <a:rPr lang="en-CA" sz="2000" i="1" dirty="0" smtClean="0">
                <a:latin typeface="Arial" pitchFamily="34" charset="0"/>
                <a:cs typeface="Arial" pitchFamily="34" charset="0"/>
              </a:rPr>
              <a:t>R</a:t>
            </a:r>
            <a:r>
              <a:rPr lang="en-CA" sz="2000" i="1" dirty="0">
                <a:latin typeface="Arial" pitchFamily="34" charset="0"/>
                <a:cs typeface="Arial" pitchFamily="34" charset="0"/>
              </a:rPr>
              <a:t>. v. Mohan</a:t>
            </a:r>
            <a:r>
              <a:rPr lang="it-IT" sz="2000" i="1" dirty="0">
                <a:latin typeface="Arial" pitchFamily="34" charset="0"/>
                <a:cs typeface="Arial" pitchFamily="34" charset="0"/>
              </a:rPr>
              <a:t>, 1994 CanLII 80 (SCC</a:t>
            </a:r>
            <a:r>
              <a:rPr lang="it-IT" sz="2000" i="1" dirty="0" smtClean="0">
                <a:latin typeface="Arial" pitchFamily="34" charset="0"/>
                <a:cs typeface="Arial" pitchFamily="34" charset="0"/>
              </a:rPr>
              <a:t>)</a:t>
            </a:r>
            <a:r>
              <a:rPr lang="en-CA" sz="2000" i="1" dirty="0" smtClean="0">
                <a:latin typeface="Arial" pitchFamily="34" charset="0"/>
                <a:cs typeface="Arial" pitchFamily="34" charset="0"/>
              </a:rPr>
              <a:t>. </a:t>
            </a:r>
            <a:endParaRPr lang="en-CA" sz="2000" dirty="0" smtClean="0">
              <a:latin typeface="Arial" pitchFamily="34" charset="0"/>
              <a:cs typeface="Arial" pitchFamily="34" charset="0"/>
            </a:endParaRPr>
          </a:p>
          <a:p>
            <a:pPr>
              <a:spcBef>
                <a:spcPts val="600"/>
              </a:spcBef>
              <a:defRPr/>
            </a:pPr>
            <a:r>
              <a:rPr lang="en-CA" sz="2000" dirty="0" smtClean="0">
                <a:latin typeface="Arial" pitchFamily="34" charset="0"/>
                <a:cs typeface="Arial" pitchFamily="34" charset="0"/>
              </a:rPr>
              <a:t>Before the witness testifies, the Court holds a </a:t>
            </a:r>
            <a:r>
              <a:rPr lang="en-CA" sz="2000" i="1" dirty="0" smtClean="0">
                <a:latin typeface="Arial" pitchFamily="34" charset="0"/>
                <a:cs typeface="Arial" pitchFamily="34" charset="0"/>
              </a:rPr>
              <a:t>voir dire </a:t>
            </a:r>
            <a:r>
              <a:rPr lang="en-CA" sz="2000" dirty="0" smtClean="0">
                <a:latin typeface="Arial" pitchFamily="34" charset="0"/>
                <a:cs typeface="Arial" pitchFamily="34" charset="0"/>
              </a:rPr>
              <a:t>in which counsel calling the expert presents the witness’ qualifications and opposing counsel cross-examines on the qualifications.   </a:t>
            </a:r>
          </a:p>
          <a:p>
            <a:pPr>
              <a:spcBef>
                <a:spcPts val="600"/>
              </a:spcBef>
              <a:defRPr/>
            </a:pPr>
            <a:r>
              <a:rPr lang="en-CA" sz="2000" dirty="0" smtClean="0">
                <a:latin typeface="Arial" pitchFamily="34" charset="0"/>
                <a:cs typeface="Arial" pitchFamily="34" charset="0"/>
              </a:rPr>
              <a:t>The judge then rules on whether the expert’s evidence is qualified and states the scope of the expert’s qualifications.  </a:t>
            </a:r>
          </a:p>
          <a:p>
            <a:pPr>
              <a:spcBef>
                <a:spcPts val="600"/>
              </a:spcBef>
              <a:defRPr/>
            </a:pPr>
            <a:r>
              <a:rPr lang="en-CA" sz="2000" dirty="0" smtClean="0">
                <a:latin typeface="Arial" pitchFamily="34" charset="0"/>
                <a:cs typeface="Arial" pitchFamily="34" charset="0"/>
              </a:rPr>
              <a:t>Acceptance of the expert’s qualifications to testify on a particular topic does not mean that the judge accepts the expert’s conclusions. </a:t>
            </a:r>
            <a:endParaRPr lang="en-CA" sz="2000" dirty="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Best practices for qualifying </a:t>
            </a:r>
            <a:r>
              <a:rPr lang="en-CA" sz="2600" b="1" i="1" spc="-100" dirty="0" smtClean="0">
                <a:solidFill>
                  <a:srgbClr val="AE4212"/>
                </a:solidFill>
                <a:latin typeface="Arial" charset="0"/>
                <a:cs typeface="Arial" charset="0"/>
              </a:rPr>
              <a:t>a financial expert #1</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7389224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15</a:t>
            </a:fld>
            <a:endParaRPr lang="fr-CA" dirty="0"/>
          </a:p>
        </p:txBody>
      </p:sp>
      <p:sp>
        <p:nvSpPr>
          <p:cNvPr id="4099" name="Espace réservé du contenu 2"/>
          <p:cNvSpPr>
            <a:spLocks noGrp="1"/>
          </p:cNvSpPr>
          <p:nvPr>
            <p:ph sz="quarter" idx="1"/>
          </p:nvPr>
        </p:nvSpPr>
        <p:spPr>
          <a:xfrm>
            <a:off x="457201" y="1417638"/>
            <a:ext cx="8229600" cy="4747666"/>
          </a:xfrm>
        </p:spPr>
        <p:txBody>
          <a:bodyPr>
            <a:normAutofit fontScale="92500" lnSpcReduction="10000"/>
          </a:bodyPr>
          <a:lstStyle/>
          <a:p>
            <a:pPr>
              <a:defRPr/>
            </a:pPr>
            <a:r>
              <a:rPr lang="en-CA" sz="2000" dirty="0" smtClean="0">
                <a:latin typeface="Arial" pitchFamily="34" charset="0"/>
                <a:cs typeface="Arial" pitchFamily="34" charset="0"/>
              </a:rPr>
              <a:t>Preparation for the </a:t>
            </a:r>
            <a:r>
              <a:rPr lang="en-CA" sz="2000" i="1" dirty="0" smtClean="0">
                <a:latin typeface="Arial" pitchFamily="34" charset="0"/>
                <a:cs typeface="Arial" pitchFamily="34" charset="0"/>
              </a:rPr>
              <a:t>voir dire </a:t>
            </a:r>
            <a:r>
              <a:rPr lang="en-CA" sz="2000" dirty="0" smtClean="0">
                <a:latin typeface="Arial" pitchFamily="34" charset="0"/>
                <a:cs typeface="Arial" pitchFamily="34" charset="0"/>
              </a:rPr>
              <a:t>begins long before the trial.  Counsel must use due diligence not only to identify a witness who is competent on the required topic but whose qualifications will be impressive when compared to those of the opposing expert. </a:t>
            </a:r>
          </a:p>
          <a:p>
            <a:pPr>
              <a:defRPr/>
            </a:pPr>
            <a:r>
              <a:rPr lang="en-CA" sz="2000" dirty="0" smtClean="0">
                <a:latin typeface="Arial" pitchFamily="34" charset="0"/>
                <a:cs typeface="Arial" pitchFamily="34" charset="0"/>
              </a:rPr>
              <a:t>When done correctly, the </a:t>
            </a:r>
            <a:r>
              <a:rPr lang="en-CA" sz="2000" dirty="0">
                <a:latin typeface="Arial" pitchFamily="34" charset="0"/>
                <a:cs typeface="Arial" pitchFamily="34" charset="0"/>
              </a:rPr>
              <a:t>qualification voir </a:t>
            </a:r>
            <a:r>
              <a:rPr lang="en-CA" sz="2000" dirty="0" smtClean="0">
                <a:latin typeface="Arial" pitchFamily="34" charset="0"/>
                <a:cs typeface="Arial" pitchFamily="34" charset="0"/>
              </a:rPr>
              <a:t>dire is not a </a:t>
            </a:r>
            <a:r>
              <a:rPr lang="en-CA" sz="2000" dirty="0">
                <a:latin typeface="Arial" pitchFamily="34" charset="0"/>
                <a:cs typeface="Arial" pitchFamily="34" charset="0"/>
              </a:rPr>
              <a:t>long process. </a:t>
            </a:r>
            <a:endParaRPr lang="en-CA" sz="2000" dirty="0" smtClean="0">
              <a:latin typeface="Arial" pitchFamily="34" charset="0"/>
              <a:cs typeface="Arial" pitchFamily="34" charset="0"/>
            </a:endParaRPr>
          </a:p>
          <a:p>
            <a:pPr>
              <a:defRPr/>
            </a:pPr>
            <a:r>
              <a:rPr lang="en-CA" sz="2000" dirty="0">
                <a:latin typeface="Arial" pitchFamily="34" charset="0"/>
                <a:cs typeface="Arial" pitchFamily="34" charset="0"/>
              </a:rPr>
              <a:t>Don’t lose sight of your objective: to persuade the judge that the expert is competent in the relevant field or sub-field.  The judge will not decide reliability at this stage but a poor first impression could be costly. </a:t>
            </a:r>
          </a:p>
          <a:p>
            <a:pPr>
              <a:defRPr/>
            </a:pPr>
            <a:r>
              <a:rPr lang="en-CA" sz="2000" dirty="0" smtClean="0">
                <a:latin typeface="Arial" pitchFamily="34" charset="0"/>
                <a:cs typeface="Arial" pitchFamily="34" charset="0"/>
              </a:rPr>
              <a:t>Counsel should not be content to refer to the expert’s resume alone.  Search for internet references and other cases in which the expert has testified  on related matters.  Identify cases on which his/her evidence has been accepted.  </a:t>
            </a:r>
          </a:p>
          <a:p>
            <a:pPr>
              <a:defRPr/>
            </a:pPr>
            <a:r>
              <a:rPr lang="en-CA" sz="2000" dirty="0" smtClean="0">
                <a:latin typeface="Arial" pitchFamily="34" charset="0"/>
                <a:cs typeface="Arial" pitchFamily="34" charset="0"/>
              </a:rPr>
              <a:t>Research for what judges have said about this expert’s evidence in related cases.   If you cannot find cases, ask the expert to provide details. Ask the expert if there are any “skeletons” which might come up in cross-examination.  </a:t>
            </a: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Best practices for qualifying </a:t>
            </a:r>
            <a:r>
              <a:rPr lang="en-CA" sz="2600" b="1" i="1" spc="-100" dirty="0" smtClean="0">
                <a:solidFill>
                  <a:srgbClr val="AE4212"/>
                </a:solidFill>
                <a:latin typeface="Arial" charset="0"/>
                <a:cs typeface="Arial" charset="0"/>
              </a:rPr>
              <a:t>a financial expert #2</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3324946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16</a:t>
            </a:fld>
            <a:endParaRPr lang="fr-CA" dirty="0"/>
          </a:p>
        </p:txBody>
      </p:sp>
      <p:sp>
        <p:nvSpPr>
          <p:cNvPr id="4099" name="Espace réservé du contenu 2"/>
          <p:cNvSpPr>
            <a:spLocks noGrp="1"/>
          </p:cNvSpPr>
          <p:nvPr>
            <p:ph sz="quarter" idx="1"/>
          </p:nvPr>
        </p:nvSpPr>
        <p:spPr>
          <a:xfrm>
            <a:off x="457201" y="1417638"/>
            <a:ext cx="8229600" cy="4747666"/>
          </a:xfrm>
        </p:spPr>
        <p:txBody>
          <a:bodyPr>
            <a:normAutofit fontScale="92500" lnSpcReduction="20000"/>
          </a:bodyPr>
          <a:lstStyle/>
          <a:p>
            <a:pPr>
              <a:defRPr/>
            </a:pPr>
            <a:r>
              <a:rPr lang="en-CA" sz="2000" dirty="0" smtClean="0">
                <a:latin typeface="Arial" pitchFamily="34" charset="0"/>
                <a:cs typeface="Arial" pitchFamily="34" charset="0"/>
              </a:rPr>
              <a:t>Review the opposing party’s expert report and resume and discuss it with your expert.  Is the opposing expert more competent or experienced in some aspects of the relevant topic?  Discuss with your expert how to anticipate and neutralize this distinction. </a:t>
            </a:r>
          </a:p>
          <a:p>
            <a:pPr>
              <a:defRPr/>
            </a:pPr>
            <a:r>
              <a:rPr lang="en-CA" sz="2000" dirty="0">
                <a:latin typeface="Arial" pitchFamily="34" charset="0"/>
                <a:cs typeface="Arial" pitchFamily="34" charset="0"/>
              </a:rPr>
              <a:t>If your expert business valuator has never valued the shares of </a:t>
            </a:r>
            <a:r>
              <a:rPr lang="en-CA" sz="2000" dirty="0" smtClean="0">
                <a:latin typeface="Arial" pitchFamily="34" charset="0"/>
                <a:cs typeface="Arial" pitchFamily="34" charset="0"/>
              </a:rPr>
              <a:t>an </a:t>
            </a:r>
            <a:r>
              <a:rPr lang="en-CA" sz="2000" dirty="0">
                <a:latin typeface="Arial" pitchFamily="34" charset="0"/>
                <a:cs typeface="Arial" pitchFamily="34" charset="0"/>
              </a:rPr>
              <a:t>auto dealership, your expert might be at a disadvantage if you find out </a:t>
            </a:r>
            <a:r>
              <a:rPr lang="en-CA" sz="2000" dirty="0" smtClean="0">
                <a:latin typeface="Arial" pitchFamily="34" charset="0"/>
                <a:cs typeface="Arial" pitchFamily="34" charset="0"/>
              </a:rPr>
              <a:t>the </a:t>
            </a:r>
            <a:r>
              <a:rPr lang="en-CA" sz="2000" dirty="0">
                <a:latin typeface="Arial" pitchFamily="34" charset="0"/>
                <a:cs typeface="Arial" pitchFamily="34" charset="0"/>
              </a:rPr>
              <a:t>opposing expert is </a:t>
            </a:r>
            <a:r>
              <a:rPr lang="en-CA" sz="2000" dirty="0" smtClean="0">
                <a:latin typeface="Arial" pitchFamily="34" charset="0"/>
                <a:cs typeface="Arial" pitchFamily="34" charset="0"/>
              </a:rPr>
              <a:t>the “guru </a:t>
            </a:r>
            <a:r>
              <a:rPr lang="en-CA" sz="2000" dirty="0">
                <a:latin typeface="Arial" pitchFamily="34" charset="0"/>
                <a:cs typeface="Arial" pitchFamily="34" charset="0"/>
              </a:rPr>
              <a:t>of auto valuation”. This emphasizes the importance of selecting your expert wisely.  </a:t>
            </a:r>
            <a:r>
              <a:rPr lang="en-CA" sz="2000" dirty="0" smtClean="0">
                <a:latin typeface="Arial" pitchFamily="34" charset="0"/>
                <a:cs typeface="Arial" pitchFamily="34" charset="0"/>
              </a:rPr>
              <a:t> </a:t>
            </a:r>
            <a:endParaRPr lang="en-CA" sz="2000" dirty="0">
              <a:latin typeface="Arial" pitchFamily="34" charset="0"/>
              <a:cs typeface="Arial" pitchFamily="34" charset="0"/>
            </a:endParaRPr>
          </a:p>
          <a:p>
            <a:pPr>
              <a:defRPr/>
            </a:pPr>
            <a:r>
              <a:rPr lang="en-CA" sz="2000" dirty="0" smtClean="0">
                <a:latin typeface="Arial" pitchFamily="34" charset="0"/>
                <a:cs typeface="Arial" pitchFamily="34" charset="0"/>
              </a:rPr>
              <a:t>Anticipate the cross-examination on your expert’s qualifications and prepare your expert for it.  The cross-examination will focus on the shortcomings of your expert’s experience, credentials or position in relation to the opposing expert. Discuss with your expert how the qualification voir dire was conducted in other cases.  </a:t>
            </a:r>
          </a:p>
          <a:p>
            <a:pPr>
              <a:defRPr/>
            </a:pPr>
            <a:r>
              <a:rPr lang="en-CA" sz="2000" dirty="0" smtClean="0">
                <a:latin typeface="Arial" pitchFamily="34" charset="0"/>
                <a:cs typeface="Arial" pitchFamily="34" charset="0"/>
              </a:rPr>
              <a:t>Remind your expert that this is not the time to get into the merits of the case nor for the expert to tell the judge about a big case s/he was on.  You might be surprised how many experts can’t wait to tell the judge about their big case. </a:t>
            </a: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Best practices for qualifying </a:t>
            </a:r>
            <a:r>
              <a:rPr lang="en-CA" sz="2600" b="1" i="1" spc="-100" dirty="0" smtClean="0">
                <a:solidFill>
                  <a:srgbClr val="AE4212"/>
                </a:solidFill>
                <a:latin typeface="Arial" charset="0"/>
                <a:cs typeface="Arial" charset="0"/>
              </a:rPr>
              <a:t>a financial expert #3</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1969232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17</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fontScale="92500" lnSpcReduction="10000"/>
          </a:bodyPr>
          <a:lstStyle/>
          <a:p>
            <a:pPr>
              <a:defRPr/>
            </a:pPr>
            <a:r>
              <a:rPr lang="en-CA" sz="2000" dirty="0" smtClean="0">
                <a:latin typeface="Arial" pitchFamily="34" charset="0"/>
                <a:cs typeface="Arial" pitchFamily="34" charset="0"/>
              </a:rPr>
              <a:t>Expert evidence may be inadmissible on four grounds: </a:t>
            </a:r>
          </a:p>
          <a:p>
            <a:pPr lvl="1">
              <a:defRPr/>
            </a:pPr>
            <a:r>
              <a:rPr lang="en-CA" sz="2000" dirty="0" smtClean="0">
                <a:latin typeface="Arial" pitchFamily="34" charset="0"/>
                <a:cs typeface="Arial" pitchFamily="34" charset="0"/>
              </a:rPr>
              <a:t>Failure to serve all opposing parties with a timely report which complies with Rule 53.03 or under Rule 36.01(4) </a:t>
            </a:r>
            <a:r>
              <a:rPr lang="en-CA" sz="1800" dirty="0" smtClean="0">
                <a:latin typeface="Arial" pitchFamily="34" charset="0"/>
                <a:cs typeface="Arial" pitchFamily="34" charset="0"/>
              </a:rPr>
              <a:t>(in the case of examination of an expert before trial with leave of the court)</a:t>
            </a:r>
          </a:p>
          <a:p>
            <a:pPr lvl="1">
              <a:defRPr/>
            </a:pPr>
            <a:r>
              <a:rPr lang="en-CA" sz="2000" dirty="0" smtClean="0">
                <a:latin typeface="Arial" pitchFamily="34" charset="0"/>
                <a:cs typeface="Arial" pitchFamily="34" charset="0"/>
              </a:rPr>
              <a:t>Failure to be qualified as having expertise to give an opinion on the material subject-matter</a:t>
            </a:r>
          </a:p>
          <a:p>
            <a:pPr lvl="1">
              <a:defRPr/>
            </a:pPr>
            <a:r>
              <a:rPr lang="en-CA" sz="2000" dirty="0" smtClean="0">
                <a:latin typeface="Arial" pitchFamily="34" charset="0"/>
                <a:cs typeface="Arial" pitchFamily="34" charset="0"/>
              </a:rPr>
              <a:t>Irrelevancy of the evidence </a:t>
            </a:r>
          </a:p>
          <a:p>
            <a:pPr lvl="1">
              <a:defRPr/>
            </a:pPr>
            <a:r>
              <a:rPr lang="en-CA" sz="2000" dirty="0" smtClean="0">
                <a:latin typeface="Arial" pitchFamily="34" charset="0"/>
                <a:cs typeface="Arial" pitchFamily="34" charset="0"/>
              </a:rPr>
              <a:t>Unreliability of the evidence</a:t>
            </a:r>
            <a:endParaRPr lang="en-CA" sz="2000" dirty="0">
              <a:latin typeface="Arial" pitchFamily="34" charset="0"/>
              <a:cs typeface="Arial" pitchFamily="34" charset="0"/>
            </a:endParaRPr>
          </a:p>
          <a:p>
            <a:pPr>
              <a:defRPr/>
            </a:pPr>
            <a:r>
              <a:rPr lang="en-CA" sz="2000" dirty="0" smtClean="0">
                <a:latin typeface="Arial" pitchFamily="34" charset="0"/>
                <a:cs typeface="Arial" pitchFamily="34" charset="0"/>
              </a:rPr>
              <a:t>An expert’s evidence may be partly inadmissible, (to the extent that the expert exceeded his competence).  The Court refused to admit the expert’s opinion the </a:t>
            </a:r>
            <a:r>
              <a:rPr lang="en-CA" sz="2000" dirty="0">
                <a:latin typeface="Arial" pitchFamily="34" charset="0"/>
                <a:cs typeface="Arial" pitchFamily="34" charset="0"/>
              </a:rPr>
              <a:t>expert </a:t>
            </a:r>
            <a:r>
              <a:rPr lang="en-CA" sz="2000" dirty="0" smtClean="0">
                <a:latin typeface="Arial" pitchFamily="34" charset="0"/>
                <a:cs typeface="Arial" pitchFamily="34" charset="0"/>
              </a:rPr>
              <a:t>resorted to independent fact-finding: </a:t>
            </a:r>
            <a:r>
              <a:rPr lang="it-IT" sz="2000" i="1" dirty="0">
                <a:latin typeface="Arial" pitchFamily="34" charset="0"/>
                <a:cs typeface="Arial" pitchFamily="34" charset="0"/>
              </a:rPr>
              <a:t>820823 Ontario Ltd. v. Kagan, </a:t>
            </a:r>
            <a:r>
              <a:rPr lang="it-IT" sz="2000" dirty="0">
                <a:latin typeface="Arial" pitchFamily="34" charset="0"/>
                <a:cs typeface="Arial" pitchFamily="34" charset="0"/>
              </a:rPr>
              <a:t>2003 CanLII 24295 (ON SC</a:t>
            </a:r>
            <a:r>
              <a:rPr lang="it-IT" sz="2000" dirty="0" smtClean="0">
                <a:latin typeface="Arial" pitchFamily="34" charset="0"/>
                <a:cs typeface="Arial" pitchFamily="34" charset="0"/>
              </a:rPr>
              <a:t>).</a:t>
            </a:r>
          </a:p>
          <a:p>
            <a:pPr>
              <a:defRPr/>
            </a:pPr>
            <a:r>
              <a:rPr lang="it-IT" sz="2000" dirty="0" smtClean="0">
                <a:latin typeface="Arial" pitchFamily="34" charset="0"/>
                <a:cs typeface="Arial" pitchFamily="34" charset="0"/>
              </a:rPr>
              <a:t>Counsel must ensure that the expert understands the requirements of Rule 53.03 and limits the report to the scope of his/her expertise.  A report which exceeds the expert’s competence may be less persuasive even if it is admissible.</a:t>
            </a:r>
            <a:endParaRPr lang="en-CA" sz="2000" dirty="0" smtClean="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Limits on admissibility </a:t>
            </a:r>
            <a:r>
              <a:rPr lang="en-CA" sz="2400" b="1" i="1" spc="-100" dirty="0">
                <a:solidFill>
                  <a:srgbClr val="AE4212"/>
                </a:solidFill>
                <a:latin typeface="Arial" charset="0"/>
                <a:cs typeface="Arial" charset="0"/>
              </a:rPr>
              <a:t>of </a:t>
            </a:r>
            <a:r>
              <a:rPr lang="en-CA" sz="2400" b="1" i="1" spc="-100" dirty="0" smtClean="0">
                <a:solidFill>
                  <a:srgbClr val="AE4212"/>
                </a:solidFill>
                <a:latin typeface="Arial" charset="0"/>
                <a:cs typeface="Arial" charset="0"/>
              </a:rPr>
              <a:t>expert evidence #1</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3740811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18</a:t>
            </a:fld>
            <a:endParaRPr lang="fr-CA" dirty="0"/>
          </a:p>
        </p:txBody>
      </p:sp>
      <p:sp>
        <p:nvSpPr>
          <p:cNvPr id="4099" name="Espace réservé du contenu 2"/>
          <p:cNvSpPr>
            <a:spLocks noGrp="1"/>
          </p:cNvSpPr>
          <p:nvPr>
            <p:ph sz="quarter" idx="1"/>
          </p:nvPr>
        </p:nvSpPr>
        <p:spPr>
          <a:xfrm>
            <a:off x="457201" y="1417638"/>
            <a:ext cx="8229600" cy="4675658"/>
          </a:xfrm>
        </p:spPr>
        <p:txBody>
          <a:bodyPr>
            <a:normAutofit fontScale="92500" lnSpcReduction="10000"/>
          </a:bodyPr>
          <a:lstStyle/>
          <a:p>
            <a:pPr>
              <a:defRPr/>
            </a:pPr>
            <a:r>
              <a:rPr lang="en-CA" sz="2200" dirty="0" smtClean="0">
                <a:latin typeface="Arial" pitchFamily="34" charset="0"/>
                <a:cs typeface="Arial" pitchFamily="34" charset="0"/>
              </a:rPr>
              <a:t>In </a:t>
            </a:r>
            <a:r>
              <a:rPr lang="en-CA" sz="2200" i="1" dirty="0" smtClean="0">
                <a:latin typeface="Arial" pitchFamily="34" charset="0"/>
                <a:cs typeface="Arial" pitchFamily="34" charset="0"/>
              </a:rPr>
              <a:t>R. v. </a:t>
            </a:r>
            <a:r>
              <a:rPr lang="en-CA" sz="2200" i="1" dirty="0">
                <a:latin typeface="Arial" pitchFamily="34" charset="0"/>
                <a:cs typeface="Arial" pitchFamily="34" charset="0"/>
              </a:rPr>
              <a:t>Mohan </a:t>
            </a:r>
            <a:r>
              <a:rPr lang="en-CA" sz="2200" dirty="0">
                <a:latin typeface="Arial" pitchFamily="34" charset="0"/>
                <a:cs typeface="Arial" pitchFamily="34" charset="0"/>
              </a:rPr>
              <a:t>1994 CanLII 80 </a:t>
            </a:r>
            <a:r>
              <a:rPr lang="en-CA" sz="2200" dirty="0" smtClean="0">
                <a:latin typeface="Arial" pitchFamily="34" charset="0"/>
                <a:cs typeface="Arial" pitchFamily="34" charset="0"/>
              </a:rPr>
              <a:t>para 17, the Supreme Court of Canada said  that to be admissible, expert evidence must be </a:t>
            </a:r>
          </a:p>
          <a:p>
            <a:pPr lvl="1">
              <a:defRPr/>
            </a:pPr>
            <a:r>
              <a:rPr lang="en-CA" sz="1900" dirty="0" smtClean="0">
                <a:latin typeface="Arial" pitchFamily="34" charset="0"/>
                <a:cs typeface="Arial" pitchFamily="34" charset="0"/>
              </a:rPr>
              <a:t>relevant to the issues in the case;</a:t>
            </a:r>
          </a:p>
          <a:p>
            <a:pPr lvl="1">
              <a:defRPr/>
            </a:pPr>
            <a:r>
              <a:rPr lang="en-CA" sz="1900" dirty="0" smtClean="0">
                <a:latin typeface="Arial" pitchFamily="34" charset="0"/>
                <a:cs typeface="Arial" pitchFamily="34" charset="0"/>
              </a:rPr>
              <a:t>necessary in assisting </a:t>
            </a:r>
            <a:r>
              <a:rPr lang="en-CA" sz="1900" dirty="0">
                <a:latin typeface="Arial" pitchFamily="34" charset="0"/>
                <a:cs typeface="Arial" pitchFamily="34" charset="0"/>
              </a:rPr>
              <a:t>the trier of </a:t>
            </a:r>
            <a:r>
              <a:rPr lang="en-CA" sz="1900" dirty="0" smtClean="0">
                <a:latin typeface="Arial" pitchFamily="34" charset="0"/>
                <a:cs typeface="Arial" pitchFamily="34" charset="0"/>
              </a:rPr>
              <a:t>fact;</a:t>
            </a:r>
          </a:p>
          <a:p>
            <a:pPr lvl="1">
              <a:defRPr/>
            </a:pPr>
            <a:r>
              <a:rPr lang="en-CA" sz="1900" dirty="0" smtClean="0">
                <a:latin typeface="Arial" pitchFamily="34" charset="0"/>
                <a:cs typeface="Arial" pitchFamily="34" charset="0"/>
              </a:rPr>
              <a:t>there must not be any </a:t>
            </a:r>
            <a:r>
              <a:rPr lang="en-CA" sz="1900" dirty="0">
                <a:latin typeface="Arial" pitchFamily="34" charset="0"/>
                <a:cs typeface="Arial" pitchFamily="34" charset="0"/>
              </a:rPr>
              <a:t>exclusionary </a:t>
            </a:r>
            <a:r>
              <a:rPr lang="en-CA" sz="1900" dirty="0" smtClean="0">
                <a:latin typeface="Arial" pitchFamily="34" charset="0"/>
                <a:cs typeface="Arial" pitchFamily="34" charset="0"/>
              </a:rPr>
              <a:t>rule present; </a:t>
            </a:r>
            <a:r>
              <a:rPr lang="en-CA" sz="1900" dirty="0">
                <a:latin typeface="Arial" pitchFamily="34" charset="0"/>
                <a:cs typeface="Arial" pitchFamily="34" charset="0"/>
              </a:rPr>
              <a:t>and </a:t>
            </a:r>
            <a:endParaRPr lang="en-CA" sz="1900" dirty="0" smtClean="0">
              <a:latin typeface="Arial" pitchFamily="34" charset="0"/>
              <a:cs typeface="Arial" pitchFamily="34" charset="0"/>
            </a:endParaRPr>
          </a:p>
          <a:p>
            <a:pPr lvl="1">
              <a:defRPr/>
            </a:pPr>
            <a:r>
              <a:rPr lang="en-CA" sz="1900" dirty="0" smtClean="0">
                <a:latin typeface="Arial" pitchFamily="34" charset="0"/>
                <a:cs typeface="Arial" pitchFamily="34" charset="0"/>
              </a:rPr>
              <a:t>the expert must be properly qualified.  </a:t>
            </a:r>
          </a:p>
          <a:p>
            <a:pPr>
              <a:defRPr/>
            </a:pPr>
            <a:r>
              <a:rPr lang="en-CA" sz="1900" dirty="0" smtClean="0">
                <a:latin typeface="Arial" pitchFamily="34" charset="0"/>
                <a:cs typeface="Arial" pitchFamily="34" charset="0"/>
              </a:rPr>
              <a:t>The test for necessity </a:t>
            </a:r>
            <a:r>
              <a:rPr lang="en-CA" sz="1900" dirty="0">
                <a:latin typeface="Arial" pitchFamily="34" charset="0"/>
                <a:cs typeface="Arial" pitchFamily="34" charset="0"/>
              </a:rPr>
              <a:t>is whether the expert is </a:t>
            </a:r>
            <a:r>
              <a:rPr lang="en-CA" sz="1900" dirty="0" smtClean="0">
                <a:latin typeface="Arial" pitchFamily="34" charset="0"/>
                <a:cs typeface="Arial" pitchFamily="34" charset="0"/>
              </a:rPr>
              <a:t>able to assist the judge by giving information beyond </a:t>
            </a:r>
            <a:r>
              <a:rPr lang="en-CA" sz="1900" dirty="0">
                <a:latin typeface="Arial" pitchFamily="34" charset="0"/>
                <a:cs typeface="Arial" pitchFamily="34" charset="0"/>
              </a:rPr>
              <a:t>the </a:t>
            </a:r>
            <a:r>
              <a:rPr lang="en-CA" sz="1900" dirty="0" smtClean="0">
                <a:latin typeface="Arial" pitchFamily="34" charset="0"/>
                <a:cs typeface="Arial" pitchFamily="34" charset="0"/>
              </a:rPr>
              <a:t>judge’s knowledge </a:t>
            </a:r>
            <a:r>
              <a:rPr lang="en-CA" sz="1900" dirty="0">
                <a:latin typeface="Arial" pitchFamily="34" charset="0"/>
                <a:cs typeface="Arial" pitchFamily="34" charset="0"/>
              </a:rPr>
              <a:t>and experience.  </a:t>
            </a:r>
            <a:endParaRPr lang="en-CA" sz="1900" dirty="0" smtClean="0">
              <a:latin typeface="Arial" pitchFamily="34" charset="0"/>
              <a:cs typeface="Arial" pitchFamily="34" charset="0"/>
            </a:endParaRPr>
          </a:p>
          <a:p>
            <a:pPr>
              <a:defRPr/>
            </a:pPr>
            <a:r>
              <a:rPr lang="en-CA" sz="1900" dirty="0" smtClean="0">
                <a:latin typeface="Arial" pitchFamily="34" charset="0"/>
                <a:cs typeface="Arial" pitchFamily="34" charset="0"/>
              </a:rPr>
              <a:t>The court will also consider the </a:t>
            </a:r>
            <a:r>
              <a:rPr lang="en-CA" sz="1900" dirty="0">
                <a:latin typeface="Arial" pitchFamily="34" charset="0"/>
                <a:cs typeface="Arial" pitchFamily="34" charset="0"/>
              </a:rPr>
              <a:t>expert’s independence </a:t>
            </a:r>
            <a:r>
              <a:rPr lang="en-CA" sz="1900" dirty="0" smtClean="0">
                <a:latin typeface="Arial" pitchFamily="34" charset="0"/>
                <a:cs typeface="Arial" pitchFamily="34" charset="0"/>
              </a:rPr>
              <a:t>and objectivity</a:t>
            </a:r>
            <a:r>
              <a:rPr lang="en-CA" sz="1900" dirty="0">
                <a:latin typeface="Arial" pitchFamily="34" charset="0"/>
                <a:cs typeface="Arial" pitchFamily="34" charset="0"/>
              </a:rPr>
              <a:t>.  A biased expert is unlikely to provide useful </a:t>
            </a:r>
            <a:r>
              <a:rPr lang="en-CA" sz="1900" dirty="0" smtClean="0">
                <a:latin typeface="Arial" pitchFamily="34" charset="0"/>
                <a:cs typeface="Arial" pitchFamily="34" charset="0"/>
              </a:rPr>
              <a:t>assistance:  </a:t>
            </a:r>
            <a:r>
              <a:rPr lang="it-IT" sz="1900" i="1" dirty="0">
                <a:latin typeface="Arial" pitchFamily="34" charset="0"/>
                <a:cs typeface="Arial" pitchFamily="34" charset="0"/>
              </a:rPr>
              <a:t>Alfano v. Piersanti, </a:t>
            </a:r>
            <a:r>
              <a:rPr lang="it-IT" sz="1900" dirty="0">
                <a:latin typeface="Arial" pitchFamily="34" charset="0"/>
                <a:cs typeface="Arial" pitchFamily="34" charset="0"/>
              </a:rPr>
              <a:t>2012 ONCA </a:t>
            </a:r>
            <a:r>
              <a:rPr lang="it-IT" sz="1900" dirty="0" smtClean="0">
                <a:latin typeface="Arial" pitchFamily="34" charset="0"/>
                <a:cs typeface="Arial" pitchFamily="34" charset="0"/>
              </a:rPr>
              <a:t>297 para 104-105</a:t>
            </a:r>
            <a:r>
              <a:rPr lang="it-IT" sz="1900" i="1" dirty="0" smtClean="0">
                <a:latin typeface="Arial" pitchFamily="34" charset="0"/>
                <a:cs typeface="Arial" pitchFamily="34" charset="0"/>
              </a:rPr>
              <a:t>. </a:t>
            </a:r>
          </a:p>
          <a:p>
            <a:pPr>
              <a:defRPr/>
            </a:pPr>
            <a:r>
              <a:rPr lang="it-IT" sz="1900" dirty="0" smtClean="0">
                <a:latin typeface="Arial" pitchFamily="34" charset="0"/>
                <a:cs typeface="Arial" pitchFamily="34" charset="0"/>
              </a:rPr>
              <a:t>Admissibility is not automatic.  In an 11-year American study by PwC, 48% of financial expert reports were ruled inadmissible. See references.</a:t>
            </a:r>
          </a:p>
          <a:p>
            <a:pPr>
              <a:defRPr/>
            </a:pPr>
            <a:r>
              <a:rPr lang="en-CA" sz="1900" dirty="0" smtClean="0">
                <a:latin typeface="Arial" pitchFamily="34" charset="0"/>
                <a:cs typeface="Arial" pitchFamily="34" charset="0"/>
              </a:rPr>
              <a:t>Even if the evidence is admissible, the judge must still weigh the opinion evidence and determine if it is credible, independent and commercially reasonable and draw his/her own conclusions.</a:t>
            </a:r>
            <a:endParaRPr lang="en-CA" sz="1900" dirty="0"/>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smtClean="0">
                <a:solidFill>
                  <a:srgbClr val="AE4212"/>
                </a:solidFill>
                <a:latin typeface="Arial" charset="0"/>
                <a:cs typeface="Arial" charset="0"/>
              </a:rPr>
              <a:t>Limits on admissibility </a:t>
            </a:r>
            <a:r>
              <a:rPr lang="en-CA" sz="2600" b="1" i="1" spc="-100" dirty="0">
                <a:solidFill>
                  <a:srgbClr val="AE4212"/>
                </a:solidFill>
                <a:latin typeface="Arial" charset="0"/>
                <a:cs typeface="Arial" charset="0"/>
              </a:rPr>
              <a:t>of expert evidence </a:t>
            </a:r>
            <a:r>
              <a:rPr lang="en-CA" sz="2600" b="1" i="1" spc="-100" dirty="0" smtClean="0">
                <a:solidFill>
                  <a:srgbClr val="AE4212"/>
                </a:solidFill>
                <a:latin typeface="Arial" charset="0"/>
                <a:cs typeface="Arial" charset="0"/>
              </a:rPr>
              <a:t>#2</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3875301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19</a:t>
            </a:fld>
            <a:endParaRPr lang="fr-CA" dirty="0"/>
          </a:p>
        </p:txBody>
      </p:sp>
      <p:sp>
        <p:nvSpPr>
          <p:cNvPr id="4099" name="Espace réservé du contenu 2"/>
          <p:cNvSpPr>
            <a:spLocks noGrp="1"/>
          </p:cNvSpPr>
          <p:nvPr>
            <p:ph sz="quarter" idx="1"/>
          </p:nvPr>
        </p:nvSpPr>
        <p:spPr>
          <a:xfrm>
            <a:off x="457201" y="1417638"/>
            <a:ext cx="8229600" cy="4747666"/>
          </a:xfrm>
        </p:spPr>
        <p:txBody>
          <a:bodyPr>
            <a:normAutofit lnSpcReduction="10000"/>
          </a:bodyPr>
          <a:lstStyle/>
          <a:p>
            <a:pPr>
              <a:defRPr/>
            </a:pPr>
            <a:r>
              <a:rPr lang="en-CA" sz="1900" i="1" dirty="0" smtClean="0">
                <a:latin typeface="Arial" pitchFamily="34" charset="0"/>
                <a:cs typeface="Arial" pitchFamily="34" charset="0"/>
              </a:rPr>
              <a:t>In R</a:t>
            </a:r>
            <a:r>
              <a:rPr lang="en-CA" sz="1900" i="1" dirty="0">
                <a:latin typeface="Arial" pitchFamily="34" charset="0"/>
                <a:cs typeface="Arial" pitchFamily="34" charset="0"/>
              </a:rPr>
              <a:t>. v. J.-L.J., </a:t>
            </a:r>
            <a:r>
              <a:rPr lang="en-CA" sz="1900" dirty="0">
                <a:latin typeface="Arial" pitchFamily="34" charset="0"/>
                <a:cs typeface="Arial" pitchFamily="34" charset="0"/>
              </a:rPr>
              <a:t>2000 SCC </a:t>
            </a:r>
            <a:r>
              <a:rPr lang="en-CA" sz="1900" dirty="0" smtClean="0">
                <a:latin typeface="Arial" pitchFamily="34" charset="0"/>
                <a:cs typeface="Arial" pitchFamily="34" charset="0"/>
              </a:rPr>
              <a:t>51</a:t>
            </a:r>
            <a:r>
              <a:rPr lang="en-CA" sz="1900" i="1" dirty="0" smtClean="0">
                <a:latin typeface="Arial" pitchFamily="34" charset="0"/>
                <a:cs typeface="Arial" pitchFamily="34" charset="0"/>
              </a:rPr>
              <a:t>, </a:t>
            </a:r>
            <a:r>
              <a:rPr lang="en-CA" sz="1900" dirty="0" smtClean="0">
                <a:latin typeface="Arial" pitchFamily="34" charset="0"/>
                <a:cs typeface="Arial" pitchFamily="34" charset="0"/>
              </a:rPr>
              <a:t>the Court held that the </a:t>
            </a:r>
            <a:r>
              <a:rPr lang="en-CA" sz="1900" dirty="0">
                <a:latin typeface="Arial" pitchFamily="34" charset="0"/>
                <a:cs typeface="Arial" pitchFamily="34" charset="0"/>
              </a:rPr>
              <a:t>trial judge should </a:t>
            </a:r>
            <a:r>
              <a:rPr lang="en-CA" sz="1900" dirty="0" smtClean="0">
                <a:latin typeface="Arial" pitchFamily="34" charset="0"/>
                <a:cs typeface="Arial" pitchFamily="34" charset="0"/>
              </a:rPr>
              <a:t>take the </a:t>
            </a:r>
            <a:r>
              <a:rPr lang="en-CA" sz="1900" dirty="0">
                <a:latin typeface="Arial" pitchFamily="34" charset="0"/>
                <a:cs typeface="Arial" pitchFamily="34" charset="0"/>
              </a:rPr>
              <a:t>role of “gatekeeper</a:t>
            </a:r>
            <a:r>
              <a:rPr lang="en-CA" sz="1900" dirty="0" smtClean="0">
                <a:latin typeface="Arial" pitchFamily="34" charset="0"/>
                <a:cs typeface="Arial" pitchFamily="34" charset="0"/>
              </a:rPr>
              <a:t>” seriously.  </a:t>
            </a:r>
            <a:r>
              <a:rPr lang="en-CA" sz="1900" dirty="0">
                <a:latin typeface="Arial" pitchFamily="34" charset="0"/>
                <a:cs typeface="Arial" pitchFamily="34" charset="0"/>
              </a:rPr>
              <a:t>The admissibility of the expert evidence should be scrutinized </a:t>
            </a:r>
            <a:r>
              <a:rPr lang="en-CA" sz="1900" dirty="0" smtClean="0">
                <a:latin typeface="Arial" pitchFamily="34" charset="0"/>
                <a:cs typeface="Arial" pitchFamily="34" charset="0"/>
              </a:rPr>
              <a:t>when proffered</a:t>
            </a:r>
            <a:r>
              <a:rPr lang="en-CA" sz="1900" dirty="0">
                <a:latin typeface="Arial" pitchFamily="34" charset="0"/>
                <a:cs typeface="Arial" pitchFamily="34" charset="0"/>
              </a:rPr>
              <a:t>, and not </a:t>
            </a:r>
            <a:r>
              <a:rPr lang="en-CA" sz="1900" dirty="0" smtClean="0">
                <a:latin typeface="Arial" pitchFamily="34" charset="0"/>
                <a:cs typeface="Arial" pitchFamily="34" charset="0"/>
              </a:rPr>
              <a:t>admitted too easily on </a:t>
            </a:r>
            <a:r>
              <a:rPr lang="en-CA" sz="1900" dirty="0">
                <a:latin typeface="Arial" pitchFamily="34" charset="0"/>
                <a:cs typeface="Arial" pitchFamily="34" charset="0"/>
              </a:rPr>
              <a:t>the basis that all </a:t>
            </a:r>
            <a:r>
              <a:rPr lang="en-CA" sz="1900" dirty="0" smtClean="0">
                <a:latin typeface="Arial" pitchFamily="34" charset="0"/>
                <a:cs typeface="Arial" pitchFamily="34" charset="0"/>
              </a:rPr>
              <a:t>frailties </a:t>
            </a:r>
            <a:r>
              <a:rPr lang="en-CA" sz="1900" dirty="0">
                <a:latin typeface="Arial" pitchFamily="34" charset="0"/>
                <a:cs typeface="Arial" pitchFamily="34" charset="0"/>
              </a:rPr>
              <a:t>could go </a:t>
            </a:r>
            <a:r>
              <a:rPr lang="en-CA" sz="1900" dirty="0" smtClean="0">
                <a:latin typeface="Arial" pitchFamily="34" charset="0"/>
                <a:cs typeface="Arial" pitchFamily="34" charset="0"/>
              </a:rPr>
              <a:t>to weight </a:t>
            </a:r>
            <a:r>
              <a:rPr lang="en-CA" sz="1900" dirty="0">
                <a:latin typeface="Arial" pitchFamily="34" charset="0"/>
                <a:cs typeface="Arial" pitchFamily="34" charset="0"/>
              </a:rPr>
              <a:t>rather than </a:t>
            </a:r>
            <a:r>
              <a:rPr lang="en-CA" sz="1900" dirty="0" smtClean="0">
                <a:latin typeface="Arial" pitchFamily="34" charset="0"/>
                <a:cs typeface="Arial" pitchFamily="34" charset="0"/>
              </a:rPr>
              <a:t>admissibility. </a:t>
            </a:r>
          </a:p>
          <a:p>
            <a:pPr>
              <a:defRPr/>
            </a:pPr>
            <a:r>
              <a:rPr lang="en-CA" sz="1900" dirty="0" smtClean="0">
                <a:latin typeface="Arial" pitchFamily="34" charset="0"/>
                <a:cs typeface="Arial" pitchFamily="34" charset="0"/>
              </a:rPr>
              <a:t>The trial judge must do the following analysis to exercise his/her discretion about admissibility of the expert opinion evidence: </a:t>
            </a:r>
          </a:p>
          <a:p>
            <a:pPr lvl="1">
              <a:defRPr/>
            </a:pPr>
            <a:r>
              <a:rPr lang="en-CA" sz="1700" dirty="0" smtClean="0">
                <a:latin typeface="Arial" pitchFamily="34" charset="0"/>
                <a:cs typeface="Arial" pitchFamily="34" charset="0"/>
              </a:rPr>
              <a:t>“The </a:t>
            </a:r>
            <a:r>
              <a:rPr lang="en-CA" sz="1700" dirty="0">
                <a:latin typeface="Arial" pitchFamily="34" charset="0"/>
                <a:cs typeface="Arial" pitchFamily="34" charset="0"/>
              </a:rPr>
              <a:t>subject-matter </a:t>
            </a:r>
            <a:r>
              <a:rPr lang="en-CA" sz="1700" dirty="0" smtClean="0">
                <a:latin typeface="Arial" pitchFamily="34" charset="0"/>
                <a:cs typeface="Arial" pitchFamily="34" charset="0"/>
              </a:rPr>
              <a:t>must </a:t>
            </a:r>
            <a:r>
              <a:rPr lang="en-CA" sz="1700" dirty="0">
                <a:latin typeface="Arial" pitchFamily="34" charset="0"/>
                <a:cs typeface="Arial" pitchFamily="34" charset="0"/>
              </a:rPr>
              <a:t>be such that ordinary people are unlikely to form a correct judgment about it, if unassisted by persons with special </a:t>
            </a:r>
            <a:r>
              <a:rPr lang="en-CA" sz="1700" dirty="0" smtClean="0">
                <a:latin typeface="Arial" pitchFamily="34" charset="0"/>
                <a:cs typeface="Arial" pitchFamily="34" charset="0"/>
              </a:rPr>
              <a:t>knowledge”; </a:t>
            </a:r>
          </a:p>
          <a:p>
            <a:pPr lvl="1">
              <a:defRPr/>
            </a:pPr>
            <a:r>
              <a:rPr lang="en-CA" sz="1700" dirty="0" smtClean="0">
                <a:latin typeface="Arial" pitchFamily="34" charset="0"/>
                <a:cs typeface="Arial" pitchFamily="34" charset="0"/>
              </a:rPr>
              <a:t>Daubert-like analysis for science, with special scrutiny for novel science; </a:t>
            </a:r>
          </a:p>
          <a:p>
            <a:pPr lvl="1">
              <a:defRPr/>
            </a:pPr>
            <a:r>
              <a:rPr lang="en-CA" sz="1700" dirty="0" smtClean="0">
                <a:latin typeface="Arial" pitchFamily="34" charset="0"/>
                <a:cs typeface="Arial" pitchFamily="34" charset="0"/>
              </a:rPr>
              <a:t>The extent to which the expert opinion approaches the ultimate issue to be decided by the court; </a:t>
            </a:r>
          </a:p>
          <a:p>
            <a:pPr lvl="1">
              <a:defRPr/>
            </a:pPr>
            <a:r>
              <a:rPr lang="en-CA" sz="1700" dirty="0" smtClean="0">
                <a:latin typeface="Arial" pitchFamily="34" charset="0"/>
                <a:cs typeface="Arial" pitchFamily="34" charset="0"/>
              </a:rPr>
              <a:t>The absence of any exclusionary rule; </a:t>
            </a:r>
          </a:p>
          <a:p>
            <a:pPr lvl="1">
              <a:defRPr/>
            </a:pPr>
            <a:r>
              <a:rPr lang="en-CA" sz="1700" dirty="0" smtClean="0">
                <a:latin typeface="Arial" pitchFamily="34" charset="0"/>
                <a:cs typeface="Arial" pitchFamily="34" charset="0"/>
              </a:rPr>
              <a:t>Proper qualification of the expert; and </a:t>
            </a:r>
          </a:p>
          <a:p>
            <a:pPr lvl="1">
              <a:defRPr/>
            </a:pPr>
            <a:r>
              <a:rPr lang="en-CA" sz="1700" dirty="0" smtClean="0">
                <a:latin typeface="Arial" pitchFamily="34" charset="0"/>
                <a:cs typeface="Arial" pitchFamily="34" charset="0"/>
              </a:rPr>
              <a:t>Relevance of the proposed expert evidence to the issues in the case; and</a:t>
            </a:r>
          </a:p>
          <a:p>
            <a:pPr lvl="1">
              <a:defRPr/>
            </a:pPr>
            <a:r>
              <a:rPr lang="en-CA" sz="1700" dirty="0" smtClean="0">
                <a:latin typeface="Arial" pitchFamily="34" charset="0"/>
                <a:cs typeface="Arial" pitchFamily="34" charset="0"/>
              </a:rPr>
              <a:t>Necessity in assisting the trier or fact.</a:t>
            </a:r>
            <a:endParaRPr lang="en-CA" sz="1700" dirty="0">
              <a:latin typeface="Arial" pitchFamily="34" charset="0"/>
              <a:cs typeface="Arial" pitchFamily="34" charset="0"/>
            </a:endParaRPr>
          </a:p>
        </p:txBody>
      </p:sp>
      <p:sp>
        <p:nvSpPr>
          <p:cNvPr id="5" name="Titre 1"/>
          <p:cNvSpPr txBox="1">
            <a:spLocks/>
          </p:cNvSpPr>
          <p:nvPr/>
        </p:nvSpPr>
        <p:spPr bwMode="auto">
          <a:xfrm>
            <a:off x="827583" y="286530"/>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smtClean="0">
                <a:solidFill>
                  <a:srgbClr val="AE4212"/>
                </a:solidFill>
                <a:latin typeface="Arial" charset="0"/>
                <a:cs typeface="Arial" charset="0"/>
              </a:rPr>
              <a:t>Limits on admissibility: Trial judge as “gatekeeper”</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3001088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971600" y="764704"/>
            <a:ext cx="7571184" cy="706090"/>
          </a:xfrm>
        </p:spPr>
        <p:txBody>
          <a:bodyPr>
            <a:normAutofit/>
          </a:bodyPr>
          <a:lstStyle/>
          <a:p>
            <a:pPr>
              <a:defRPr/>
            </a:pPr>
            <a:r>
              <a:rPr lang="en-US" sz="2400" b="1" i="1" spc="-100" dirty="0" smtClean="0">
                <a:solidFill>
                  <a:srgbClr val="AE4212"/>
                </a:solidFill>
                <a:latin typeface="Arial" charset="0"/>
                <a:cs typeface="Arial" charset="0"/>
              </a:rPr>
              <a:t>Topics - Using </a:t>
            </a:r>
            <a:r>
              <a:rPr lang="en-US" sz="2400" b="1" i="1" spc="-100" dirty="0">
                <a:solidFill>
                  <a:srgbClr val="AE4212"/>
                </a:solidFill>
                <a:latin typeface="Arial" charset="0"/>
                <a:cs typeface="Arial" charset="0"/>
              </a:rPr>
              <a:t>Financial Expert </a:t>
            </a:r>
            <a:r>
              <a:rPr lang="en-US" sz="2400" b="1" i="1" spc="-100" dirty="0" smtClean="0">
                <a:solidFill>
                  <a:srgbClr val="AE4212"/>
                </a:solidFill>
                <a:latin typeface="Arial" charset="0"/>
                <a:cs typeface="Arial" charset="0"/>
              </a:rPr>
              <a:t>Witnesses </a:t>
            </a:r>
            <a:endParaRPr lang="fr-CA" sz="2400" dirty="0" smtClean="0">
              <a:solidFill>
                <a:srgbClr val="AE4212"/>
              </a:solidFill>
            </a:endParaRP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a:t>
            </a:fld>
            <a:endParaRPr lang="fr-CA" dirty="0"/>
          </a:p>
        </p:txBody>
      </p:sp>
      <p:sp>
        <p:nvSpPr>
          <p:cNvPr id="3075" name="Espace réservé du contenu 2"/>
          <p:cNvSpPr>
            <a:spLocks noGrp="1"/>
          </p:cNvSpPr>
          <p:nvPr>
            <p:ph sz="quarter" idx="1"/>
          </p:nvPr>
        </p:nvSpPr>
        <p:spPr>
          <a:xfrm>
            <a:off x="1115616" y="1772816"/>
            <a:ext cx="7499176" cy="4320480"/>
          </a:xfrm>
        </p:spPr>
        <p:txBody>
          <a:bodyPr>
            <a:normAutofit fontScale="92500" lnSpcReduction="10000"/>
          </a:bodyPr>
          <a:lstStyle/>
          <a:p>
            <a:pPr marL="285750" indent="-285750">
              <a:spcBef>
                <a:spcPct val="0"/>
              </a:spcBef>
              <a:spcAft>
                <a:spcPts val="300"/>
              </a:spcAft>
              <a:buFont typeface="Arial" pitchFamily="34" charset="0"/>
              <a:buChar char="•"/>
            </a:pPr>
            <a:r>
              <a:rPr lang="en-CA" sz="2000" dirty="0" smtClean="0">
                <a:latin typeface="Trebuchet MS" pitchFamily="34" charset="0"/>
              </a:rPr>
              <a:t>What an expert witness should accomplish</a:t>
            </a:r>
          </a:p>
          <a:p>
            <a:pPr marL="285750" indent="-285750">
              <a:spcBef>
                <a:spcPct val="0"/>
              </a:spcBef>
              <a:spcAft>
                <a:spcPts val="300"/>
              </a:spcAft>
              <a:buFont typeface="Arial" pitchFamily="34" charset="0"/>
              <a:buChar char="•"/>
            </a:pPr>
            <a:r>
              <a:rPr lang="en-CA" sz="2000" dirty="0" smtClean="0">
                <a:latin typeface="Trebuchet MS" pitchFamily="34" charset="0"/>
              </a:rPr>
              <a:t>Determining </a:t>
            </a:r>
            <a:r>
              <a:rPr lang="en-CA" sz="2000" dirty="0">
                <a:latin typeface="Trebuchet MS" pitchFamily="34" charset="0"/>
              </a:rPr>
              <a:t>when to use a financial </a:t>
            </a:r>
            <a:r>
              <a:rPr lang="en-CA" sz="2000" dirty="0" smtClean="0">
                <a:latin typeface="Trebuchet MS" pitchFamily="34" charset="0"/>
              </a:rPr>
              <a:t>expert</a:t>
            </a:r>
          </a:p>
          <a:p>
            <a:pPr marL="285750" lvl="0" indent="-285750">
              <a:spcBef>
                <a:spcPct val="0"/>
              </a:spcBef>
              <a:spcAft>
                <a:spcPts val="300"/>
              </a:spcAft>
              <a:buFont typeface="Arial" pitchFamily="34" charset="0"/>
              <a:buChar char="•"/>
            </a:pPr>
            <a:r>
              <a:rPr lang="en-CA" sz="2000" dirty="0">
                <a:latin typeface="Trebuchet MS" pitchFamily="34" charset="0"/>
              </a:rPr>
              <a:t>What kind of financial expert do you need?</a:t>
            </a:r>
          </a:p>
          <a:p>
            <a:pPr marL="285750" lvl="0" indent="-285750">
              <a:spcBef>
                <a:spcPct val="0"/>
              </a:spcBef>
              <a:spcAft>
                <a:spcPts val="300"/>
              </a:spcAft>
              <a:buFont typeface="Arial" pitchFamily="34" charset="0"/>
              <a:buChar char="•"/>
            </a:pPr>
            <a:r>
              <a:rPr lang="en-CA" sz="2000" dirty="0" smtClean="0">
                <a:latin typeface="Trebuchet MS" pitchFamily="34" charset="0"/>
              </a:rPr>
              <a:t>Types of financial expert witnesses</a:t>
            </a:r>
          </a:p>
          <a:p>
            <a:pPr marL="285750" indent="-285750">
              <a:spcBef>
                <a:spcPct val="0"/>
              </a:spcBef>
              <a:spcAft>
                <a:spcPts val="300"/>
              </a:spcAft>
              <a:buFont typeface="Arial" pitchFamily="34" charset="0"/>
              <a:buChar char="•"/>
            </a:pPr>
            <a:r>
              <a:rPr lang="en-CA" sz="2000" dirty="0">
                <a:latin typeface="Trebuchet MS" pitchFamily="34" charset="0"/>
              </a:rPr>
              <a:t>Factors to consider </a:t>
            </a:r>
            <a:r>
              <a:rPr lang="en-CA" sz="2000" dirty="0" smtClean="0">
                <a:latin typeface="Trebuchet MS" pitchFamily="34" charset="0"/>
              </a:rPr>
              <a:t>when hiring </a:t>
            </a:r>
            <a:r>
              <a:rPr lang="en-CA" sz="2000" dirty="0">
                <a:latin typeface="Trebuchet MS" pitchFamily="34" charset="0"/>
              </a:rPr>
              <a:t>the </a:t>
            </a:r>
            <a:r>
              <a:rPr lang="en-CA" sz="2000" dirty="0" smtClean="0">
                <a:latin typeface="Trebuchet MS" pitchFamily="34" charset="0"/>
              </a:rPr>
              <a:t>expert</a:t>
            </a:r>
          </a:p>
          <a:p>
            <a:pPr marL="285750" indent="-285750">
              <a:spcBef>
                <a:spcPct val="0"/>
              </a:spcBef>
              <a:spcAft>
                <a:spcPts val="300"/>
              </a:spcAft>
              <a:buFont typeface="Arial" pitchFamily="34" charset="0"/>
              <a:buChar char="•"/>
            </a:pPr>
            <a:r>
              <a:rPr lang="en-CA" sz="2000" dirty="0">
                <a:latin typeface="Trebuchet MS" pitchFamily="34" charset="0"/>
              </a:rPr>
              <a:t>New developments in </a:t>
            </a:r>
            <a:r>
              <a:rPr lang="en-CA" sz="2000" dirty="0" smtClean="0">
                <a:latin typeface="Trebuchet MS" pitchFamily="34" charset="0"/>
              </a:rPr>
              <a:t>presentation of expert evidence</a:t>
            </a:r>
            <a:endParaRPr lang="en-CA" sz="2000" dirty="0">
              <a:latin typeface="Trebuchet MS" pitchFamily="34" charset="0"/>
            </a:endParaRPr>
          </a:p>
          <a:p>
            <a:pPr marL="285750" indent="-285750">
              <a:spcBef>
                <a:spcPct val="0"/>
              </a:spcBef>
              <a:spcAft>
                <a:spcPts val="300"/>
              </a:spcAft>
              <a:buFont typeface="Arial" pitchFamily="34" charset="0"/>
              <a:buChar char="•"/>
            </a:pPr>
            <a:r>
              <a:rPr lang="en-CA" sz="2000" dirty="0" smtClean="0">
                <a:latin typeface="Trebuchet MS" pitchFamily="34" charset="0"/>
              </a:rPr>
              <a:t>Conflicts of interest and disclosure</a:t>
            </a:r>
          </a:p>
          <a:p>
            <a:pPr marL="285750" indent="-285750">
              <a:spcBef>
                <a:spcPct val="0"/>
              </a:spcBef>
              <a:spcAft>
                <a:spcPts val="300"/>
              </a:spcAft>
              <a:buFont typeface="Arial" pitchFamily="34" charset="0"/>
              <a:buChar char="•"/>
            </a:pPr>
            <a:r>
              <a:rPr lang="en-CA" sz="2000" dirty="0" smtClean="0">
                <a:latin typeface="Trebuchet MS" pitchFamily="34" charset="0"/>
              </a:rPr>
              <a:t>Litigation privilege relating to expert reports</a:t>
            </a:r>
            <a:endParaRPr lang="en-CA" sz="2000" dirty="0">
              <a:latin typeface="Trebuchet MS" pitchFamily="34" charset="0"/>
            </a:endParaRPr>
          </a:p>
          <a:p>
            <a:pPr marL="285750" lvl="0" indent="-285750">
              <a:spcBef>
                <a:spcPct val="0"/>
              </a:spcBef>
              <a:spcAft>
                <a:spcPts val="300"/>
              </a:spcAft>
              <a:buFont typeface="Arial" pitchFamily="34" charset="0"/>
              <a:buChar char="•"/>
            </a:pPr>
            <a:r>
              <a:rPr lang="en-CA" sz="2000" dirty="0" smtClean="0">
                <a:latin typeface="Trebuchet MS" pitchFamily="34" charset="0"/>
              </a:rPr>
              <a:t>Best practices for qualifying a financial expert</a:t>
            </a:r>
          </a:p>
          <a:p>
            <a:pPr marL="285750" lvl="0" indent="-285750">
              <a:spcBef>
                <a:spcPct val="0"/>
              </a:spcBef>
              <a:spcAft>
                <a:spcPts val="300"/>
              </a:spcAft>
              <a:buFont typeface="Arial" pitchFamily="34" charset="0"/>
              <a:buChar char="•"/>
            </a:pPr>
            <a:r>
              <a:rPr lang="en-CA" sz="2000" dirty="0" smtClean="0">
                <a:latin typeface="Trebuchet MS" pitchFamily="34" charset="0"/>
              </a:rPr>
              <a:t>Limits of admissibility of expert evidence</a:t>
            </a:r>
          </a:p>
          <a:p>
            <a:pPr marL="285750" lvl="0" indent="-285750">
              <a:spcBef>
                <a:spcPct val="0"/>
              </a:spcBef>
              <a:spcAft>
                <a:spcPts val="300"/>
              </a:spcAft>
              <a:buFont typeface="Arial" pitchFamily="34" charset="0"/>
              <a:buChar char="•"/>
            </a:pPr>
            <a:r>
              <a:rPr lang="en-CA" sz="2000" dirty="0" smtClean="0">
                <a:latin typeface="Trebuchet MS" pitchFamily="34" charset="0"/>
              </a:rPr>
              <a:t>Preparing the financial expert to testify at the hearing</a:t>
            </a:r>
          </a:p>
          <a:p>
            <a:pPr marL="285750" lvl="0" indent="-285750">
              <a:spcBef>
                <a:spcPct val="0"/>
              </a:spcBef>
              <a:spcAft>
                <a:spcPts val="300"/>
              </a:spcAft>
              <a:buFont typeface="Arial" pitchFamily="34" charset="0"/>
              <a:buChar char="•"/>
            </a:pPr>
            <a:r>
              <a:rPr lang="en-CA" sz="2000" dirty="0" smtClean="0">
                <a:latin typeface="Trebuchet MS" pitchFamily="34" charset="0"/>
              </a:rPr>
              <a:t>Preparing for cross-examination of the opposing expert</a:t>
            </a:r>
          </a:p>
          <a:p>
            <a:pPr marL="285750" lvl="0" indent="-285750">
              <a:spcBef>
                <a:spcPct val="0"/>
              </a:spcBef>
              <a:spcAft>
                <a:spcPts val="300"/>
              </a:spcAft>
              <a:buFont typeface="Arial" pitchFamily="34" charset="0"/>
              <a:buChar char="•"/>
            </a:pPr>
            <a:r>
              <a:rPr lang="en-CA" sz="2000" dirty="0" smtClean="0">
                <a:latin typeface="Trebuchet MS" pitchFamily="34" charset="0"/>
              </a:rPr>
              <a:t>The Court’s power to appoint an expert</a:t>
            </a:r>
          </a:p>
          <a:p>
            <a:pPr marL="285750" lvl="0" indent="-285750">
              <a:spcBef>
                <a:spcPct val="0"/>
              </a:spcBef>
              <a:spcAft>
                <a:spcPts val="300"/>
              </a:spcAft>
              <a:buFont typeface="Arial" pitchFamily="34" charset="0"/>
              <a:buChar char="•"/>
            </a:pPr>
            <a:r>
              <a:rPr lang="en-CA" sz="2000" dirty="0" smtClean="0">
                <a:latin typeface="Trebuchet MS" pitchFamily="34" charset="0"/>
              </a:rPr>
              <a:t>Counsel’s role in the content of the expert’s report</a:t>
            </a:r>
          </a:p>
          <a:p>
            <a:pPr marL="285750" lvl="0" indent="-285750">
              <a:spcBef>
                <a:spcPct val="0"/>
              </a:spcBef>
              <a:spcAft>
                <a:spcPts val="300"/>
              </a:spcAft>
              <a:buFont typeface="Arial" pitchFamily="34" charset="0"/>
              <a:buChar char="•"/>
            </a:pPr>
            <a:endParaRPr lang="en-CA" sz="2000" dirty="0" smtClean="0">
              <a:latin typeface="Trebuchet MS" pitchFamily="34" charset="0"/>
            </a:endParaRPr>
          </a:p>
          <a:p>
            <a:pPr marL="0" lvl="0" indent="0">
              <a:spcBef>
                <a:spcPct val="0"/>
              </a:spcBef>
              <a:spcAft>
                <a:spcPts val="300"/>
              </a:spcAft>
              <a:buNone/>
            </a:pPr>
            <a:endParaRPr lang="en-CA" sz="1600" dirty="0" smtClean="0">
              <a:latin typeface="Trebuchet MS"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20</a:t>
            </a:fld>
            <a:endParaRPr lang="fr-CA" dirty="0"/>
          </a:p>
        </p:txBody>
      </p:sp>
      <p:sp>
        <p:nvSpPr>
          <p:cNvPr id="4099" name="Espace réservé du contenu 2"/>
          <p:cNvSpPr>
            <a:spLocks noGrp="1"/>
          </p:cNvSpPr>
          <p:nvPr>
            <p:ph sz="quarter" idx="1"/>
          </p:nvPr>
        </p:nvSpPr>
        <p:spPr>
          <a:xfrm>
            <a:off x="457200" y="1268760"/>
            <a:ext cx="8229600" cy="4896544"/>
          </a:xfrm>
        </p:spPr>
        <p:txBody>
          <a:bodyPr>
            <a:normAutofit fontScale="62500" lnSpcReduction="20000"/>
          </a:bodyPr>
          <a:lstStyle/>
          <a:p>
            <a:pPr>
              <a:defRPr/>
            </a:pPr>
            <a:r>
              <a:rPr lang="en-CA" sz="2900" dirty="0" smtClean="0">
                <a:latin typeface="Arial" pitchFamily="34" charset="0"/>
                <a:cs typeface="Arial" pitchFamily="34" charset="0"/>
              </a:rPr>
              <a:t>To be admissible under Rule 53.03(2.1) of  the Ontario Rules of Civil Procedure, an expert’s report must contain the following information:</a:t>
            </a:r>
            <a:endParaRPr lang="en-CA" sz="2900" dirty="0">
              <a:latin typeface="Arial" pitchFamily="34" charset="0"/>
              <a:cs typeface="Arial" pitchFamily="34" charset="0"/>
            </a:endParaRPr>
          </a:p>
          <a:p>
            <a:pPr>
              <a:defRPr/>
            </a:pPr>
            <a:r>
              <a:rPr lang="en-CA" sz="2700" dirty="0" smtClean="0">
                <a:latin typeface="Arial" pitchFamily="34" charset="0"/>
                <a:cs typeface="Arial" pitchFamily="34" charset="0"/>
              </a:rPr>
              <a:t>The </a:t>
            </a:r>
            <a:r>
              <a:rPr lang="en-CA" sz="2700" dirty="0">
                <a:latin typeface="Arial" pitchFamily="34" charset="0"/>
                <a:cs typeface="Arial" pitchFamily="34" charset="0"/>
              </a:rPr>
              <a:t>expert’s name, address and area of expertise.</a:t>
            </a:r>
          </a:p>
          <a:p>
            <a:pPr>
              <a:defRPr/>
            </a:pPr>
            <a:r>
              <a:rPr lang="en-CA" sz="2700" dirty="0" smtClean="0">
                <a:latin typeface="Arial" pitchFamily="34" charset="0"/>
                <a:cs typeface="Arial" pitchFamily="34" charset="0"/>
              </a:rPr>
              <a:t>The </a:t>
            </a:r>
            <a:r>
              <a:rPr lang="en-CA" sz="2700" dirty="0">
                <a:latin typeface="Arial" pitchFamily="34" charset="0"/>
                <a:cs typeface="Arial" pitchFamily="34" charset="0"/>
              </a:rPr>
              <a:t>expert’s qualifications and employment and educational experiences in his or her area of expertise.</a:t>
            </a:r>
          </a:p>
          <a:p>
            <a:pPr>
              <a:defRPr/>
            </a:pPr>
            <a:r>
              <a:rPr lang="en-CA" sz="2700" dirty="0" smtClean="0">
                <a:latin typeface="Arial" pitchFamily="34" charset="0"/>
                <a:cs typeface="Arial" pitchFamily="34" charset="0"/>
              </a:rPr>
              <a:t>The </a:t>
            </a:r>
            <a:r>
              <a:rPr lang="en-CA" sz="2700" dirty="0">
                <a:latin typeface="Arial" pitchFamily="34" charset="0"/>
                <a:cs typeface="Arial" pitchFamily="34" charset="0"/>
              </a:rPr>
              <a:t>instructions provided to the expert in relation to the proceeding.</a:t>
            </a:r>
          </a:p>
          <a:p>
            <a:pPr>
              <a:defRPr/>
            </a:pPr>
            <a:r>
              <a:rPr lang="en-CA" sz="2700" dirty="0" smtClean="0">
                <a:latin typeface="Arial" pitchFamily="34" charset="0"/>
                <a:cs typeface="Arial" pitchFamily="34" charset="0"/>
              </a:rPr>
              <a:t>The </a:t>
            </a:r>
            <a:r>
              <a:rPr lang="en-CA" sz="2700" dirty="0">
                <a:latin typeface="Arial" pitchFamily="34" charset="0"/>
                <a:cs typeface="Arial" pitchFamily="34" charset="0"/>
              </a:rPr>
              <a:t>nature of the opinion being sought and each issue in the proceeding to which the opinion relates.</a:t>
            </a:r>
          </a:p>
          <a:p>
            <a:pPr>
              <a:defRPr/>
            </a:pPr>
            <a:r>
              <a:rPr lang="en-CA" sz="2700" dirty="0" smtClean="0">
                <a:latin typeface="Arial" pitchFamily="34" charset="0"/>
                <a:cs typeface="Arial" pitchFamily="34" charset="0"/>
              </a:rPr>
              <a:t>The </a:t>
            </a:r>
            <a:r>
              <a:rPr lang="en-CA" sz="2700" dirty="0">
                <a:latin typeface="Arial" pitchFamily="34" charset="0"/>
                <a:cs typeface="Arial" pitchFamily="34" charset="0"/>
              </a:rPr>
              <a:t>expert’s opinion respecting each issue and, where there is a range of opinions given, a summary of the range and the reasons for the expert’s own opinion within that range.</a:t>
            </a:r>
          </a:p>
          <a:p>
            <a:pPr>
              <a:defRPr/>
            </a:pPr>
            <a:r>
              <a:rPr lang="en-CA" sz="2700" dirty="0" smtClean="0">
                <a:latin typeface="Arial" pitchFamily="34" charset="0"/>
                <a:cs typeface="Arial" pitchFamily="34" charset="0"/>
              </a:rPr>
              <a:t>The </a:t>
            </a:r>
            <a:r>
              <a:rPr lang="en-CA" sz="2700" dirty="0">
                <a:latin typeface="Arial" pitchFamily="34" charset="0"/>
                <a:cs typeface="Arial" pitchFamily="34" charset="0"/>
              </a:rPr>
              <a:t>expert’s reasons for his or her opinion, including,</a:t>
            </a:r>
          </a:p>
          <a:p>
            <a:pPr lvl="1">
              <a:defRPr/>
            </a:pPr>
            <a:r>
              <a:rPr lang="en-CA" sz="2700" dirty="0" smtClean="0">
                <a:latin typeface="Arial" pitchFamily="34" charset="0"/>
                <a:cs typeface="Arial" pitchFamily="34" charset="0"/>
              </a:rPr>
              <a:t>a description </a:t>
            </a:r>
            <a:r>
              <a:rPr lang="en-CA" sz="2700" dirty="0">
                <a:latin typeface="Arial" pitchFamily="34" charset="0"/>
                <a:cs typeface="Arial" pitchFamily="34" charset="0"/>
              </a:rPr>
              <a:t>of the factual assumptions on which the opinion is based,</a:t>
            </a:r>
          </a:p>
          <a:p>
            <a:pPr lvl="1">
              <a:defRPr/>
            </a:pPr>
            <a:r>
              <a:rPr lang="en-CA" sz="2700" dirty="0" smtClean="0">
                <a:latin typeface="Arial" pitchFamily="34" charset="0"/>
                <a:cs typeface="Arial" pitchFamily="34" charset="0"/>
              </a:rPr>
              <a:t>a </a:t>
            </a:r>
            <a:r>
              <a:rPr lang="en-CA" sz="2700" dirty="0">
                <a:latin typeface="Arial" pitchFamily="34" charset="0"/>
                <a:cs typeface="Arial" pitchFamily="34" charset="0"/>
              </a:rPr>
              <a:t>description of any research conducted by the expert that led him or her to form the opinion, and</a:t>
            </a:r>
          </a:p>
          <a:p>
            <a:pPr lvl="1">
              <a:defRPr/>
            </a:pPr>
            <a:r>
              <a:rPr lang="en-CA" sz="2700" dirty="0" smtClean="0">
                <a:latin typeface="Arial" pitchFamily="34" charset="0"/>
                <a:cs typeface="Arial" pitchFamily="34" charset="0"/>
              </a:rPr>
              <a:t>a </a:t>
            </a:r>
            <a:r>
              <a:rPr lang="en-CA" sz="2700" dirty="0">
                <a:latin typeface="Arial" pitchFamily="34" charset="0"/>
                <a:cs typeface="Arial" pitchFamily="34" charset="0"/>
              </a:rPr>
              <a:t>list of every document, if any, relied on by the expert in forming the opinion.</a:t>
            </a:r>
          </a:p>
          <a:p>
            <a:pPr>
              <a:defRPr/>
            </a:pPr>
            <a:r>
              <a:rPr lang="en-CA" sz="2700" dirty="0" smtClean="0">
                <a:latin typeface="Arial" pitchFamily="34" charset="0"/>
                <a:cs typeface="Arial" pitchFamily="34" charset="0"/>
              </a:rPr>
              <a:t>An </a:t>
            </a:r>
            <a:r>
              <a:rPr lang="en-CA" sz="2700" dirty="0">
                <a:latin typeface="Arial" pitchFamily="34" charset="0"/>
                <a:cs typeface="Arial" pitchFamily="34" charset="0"/>
              </a:rPr>
              <a:t>acknowledgement of expert’s duty (Form </a:t>
            </a:r>
            <a:r>
              <a:rPr lang="en-CA" sz="2700" dirty="0" smtClean="0">
                <a:latin typeface="Arial" pitchFamily="34" charset="0"/>
                <a:cs typeface="Arial" pitchFamily="34" charset="0"/>
              </a:rPr>
              <a:t>53) </a:t>
            </a:r>
            <a:r>
              <a:rPr lang="en-CA" sz="2700" dirty="0">
                <a:latin typeface="Arial" pitchFamily="34" charset="0"/>
                <a:cs typeface="Arial" pitchFamily="34" charset="0"/>
              </a:rPr>
              <a:t>signed by the expert. </a:t>
            </a:r>
            <a:endParaRPr lang="en-CA" sz="2700" dirty="0" smtClean="0">
              <a:latin typeface="Arial" pitchFamily="34" charset="0"/>
              <a:cs typeface="Arial" pitchFamily="34" charset="0"/>
            </a:endParaRPr>
          </a:p>
          <a:p>
            <a:pPr>
              <a:defRPr/>
            </a:pPr>
            <a:r>
              <a:rPr lang="en-CA" sz="2700" dirty="0" smtClean="0">
                <a:latin typeface="Arial" pitchFamily="34" charset="0"/>
                <a:cs typeface="Arial" pitchFamily="34" charset="0"/>
              </a:rPr>
              <a:t>The expert’s report must be served at least 60 days before the pre-trial conference under Rule 53.03(3).</a:t>
            </a:r>
            <a:endParaRPr lang="en-CA" sz="2000" dirty="0" smtClean="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Limits on admissibility:  Rule 53.03 requirements</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9971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21</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fontScale="92500" lnSpcReduction="20000"/>
          </a:bodyPr>
          <a:lstStyle/>
          <a:p>
            <a:pPr>
              <a:spcBef>
                <a:spcPts val="600"/>
              </a:spcBef>
              <a:defRPr/>
            </a:pPr>
            <a:r>
              <a:rPr lang="en-CA" sz="2000" dirty="0" smtClean="0">
                <a:latin typeface="Arial" pitchFamily="34" charset="0"/>
                <a:cs typeface="Arial" pitchFamily="34" charset="0"/>
              </a:rPr>
              <a:t>Rule 53.03 applies only to “litigation experts” who have not been involved with the parties.  It does not apply to “</a:t>
            </a:r>
            <a:r>
              <a:rPr lang="en-CA" sz="2000" dirty="0">
                <a:latin typeface="Arial" pitchFamily="34" charset="0"/>
                <a:cs typeface="Arial" pitchFamily="34" charset="0"/>
              </a:rPr>
              <a:t>treatment experts</a:t>
            </a:r>
            <a:r>
              <a:rPr lang="en-CA" sz="2000" dirty="0" smtClean="0">
                <a:latin typeface="Arial" pitchFamily="34" charset="0"/>
                <a:cs typeface="Arial" pitchFamily="34" charset="0"/>
              </a:rPr>
              <a:t>”, who were witnesses of events and have expertise and opinions which will assist the Court.  </a:t>
            </a:r>
          </a:p>
          <a:p>
            <a:pPr>
              <a:spcBef>
                <a:spcPts val="600"/>
              </a:spcBef>
              <a:defRPr/>
            </a:pPr>
            <a:r>
              <a:rPr lang="en-CA" sz="2000" dirty="0" smtClean="0">
                <a:latin typeface="Arial" pitchFamily="34" charset="0"/>
                <a:cs typeface="Arial" pitchFamily="34" charset="0"/>
              </a:rPr>
              <a:t>If your client’s auditor or accountant testifies about the financial statements and provides opinions about events witnessed by him/her, these opinions may be given without complying with Rule 53.03</a:t>
            </a:r>
            <a:r>
              <a:rPr lang="en-CA" sz="2000" dirty="0">
                <a:latin typeface="Arial" pitchFamily="34" charset="0"/>
                <a:cs typeface="Arial" pitchFamily="34" charset="0"/>
              </a:rPr>
              <a:t>: </a:t>
            </a:r>
            <a:r>
              <a:rPr lang="en-CA" sz="2000" i="1" dirty="0">
                <a:latin typeface="Arial" pitchFamily="34" charset="0"/>
                <a:cs typeface="Arial" pitchFamily="34" charset="0"/>
              </a:rPr>
              <a:t>Continental v. J.J.’s Hospitality</a:t>
            </a:r>
            <a:r>
              <a:rPr lang="en-CA" sz="2000" dirty="0">
                <a:latin typeface="Arial" pitchFamily="34" charset="0"/>
                <a:cs typeface="Arial" pitchFamily="34" charset="0"/>
              </a:rPr>
              <a:t>, 2012 ONSC 1751 </a:t>
            </a:r>
            <a:r>
              <a:rPr lang="en-CA" sz="2000" dirty="0" smtClean="0">
                <a:latin typeface="Arial" pitchFamily="34" charset="0"/>
                <a:cs typeface="Arial" pitchFamily="34" charset="0"/>
              </a:rPr>
              <a:t>paras. 38-37.  </a:t>
            </a:r>
          </a:p>
          <a:p>
            <a:pPr>
              <a:spcBef>
                <a:spcPts val="600"/>
              </a:spcBef>
              <a:defRPr/>
            </a:pPr>
            <a:r>
              <a:rPr lang="en-CA" sz="2000" dirty="0" smtClean="0">
                <a:latin typeface="Arial" pitchFamily="34" charset="0"/>
                <a:cs typeface="Arial" pitchFamily="34" charset="0"/>
              </a:rPr>
              <a:t>This is useful law when you have an expert who was also a fact witness.  However, your client’s auditor does not take the place of a forensic accountant where loss of profits must be proved. </a:t>
            </a:r>
          </a:p>
          <a:p>
            <a:pPr>
              <a:spcBef>
                <a:spcPts val="600"/>
              </a:spcBef>
              <a:defRPr/>
            </a:pPr>
            <a:r>
              <a:rPr lang="en-CA" sz="2000" dirty="0" smtClean="0">
                <a:latin typeface="Arial" pitchFamily="34" charset="0"/>
                <a:cs typeface="Arial" pitchFamily="34" charset="0"/>
              </a:rPr>
              <a:t>Where an expert has been qualified on a particular topic but gives opinions beyond the scope of his/her expertise, the evidence may be admissible in a criminal case, if the expert actually has the expertise to give </a:t>
            </a:r>
            <a:r>
              <a:rPr lang="en-CA" sz="2000" dirty="0">
                <a:latin typeface="Arial" pitchFamily="34" charset="0"/>
                <a:cs typeface="Arial" pitchFamily="34" charset="0"/>
              </a:rPr>
              <a:t>the opinion: </a:t>
            </a:r>
            <a:r>
              <a:rPr lang="en-CA" sz="2000" i="1" dirty="0" smtClean="0">
                <a:latin typeface="Arial" pitchFamily="34" charset="0"/>
                <a:cs typeface="Arial" pitchFamily="34" charset="0"/>
              </a:rPr>
              <a:t>R</a:t>
            </a:r>
            <a:r>
              <a:rPr lang="en-CA" sz="2000" i="1" dirty="0">
                <a:latin typeface="Arial" pitchFamily="34" charset="0"/>
                <a:cs typeface="Arial" pitchFamily="34" charset="0"/>
              </a:rPr>
              <a:t>. v. Marquand</a:t>
            </a:r>
            <a:r>
              <a:rPr lang="en-CA" sz="2000" dirty="0">
                <a:latin typeface="Arial" pitchFamily="34" charset="0"/>
                <a:cs typeface="Arial" pitchFamily="34" charset="0"/>
              </a:rPr>
              <a:t>, 1993 CanLII 37 (SCC</a:t>
            </a:r>
            <a:r>
              <a:rPr lang="en-CA" sz="2000" dirty="0" smtClean="0">
                <a:latin typeface="Arial" pitchFamily="34" charset="0"/>
                <a:cs typeface="Arial" pitchFamily="34" charset="0"/>
              </a:rPr>
              <a:t>) para. 37.</a:t>
            </a:r>
          </a:p>
          <a:p>
            <a:pPr>
              <a:spcBef>
                <a:spcPts val="600"/>
              </a:spcBef>
              <a:defRPr/>
            </a:pPr>
            <a:r>
              <a:rPr lang="en-CA" sz="2000" dirty="0" smtClean="0">
                <a:latin typeface="Arial" pitchFamily="34" charset="0"/>
                <a:cs typeface="Arial" pitchFamily="34" charset="0"/>
              </a:rPr>
              <a:t>The rule is narrower in civil cases and the expert may have to be re-qualified or the extraneous evidence will not </a:t>
            </a:r>
            <a:r>
              <a:rPr lang="en-CA" sz="2000" dirty="0">
                <a:latin typeface="Arial" pitchFamily="34" charset="0"/>
                <a:cs typeface="Arial" pitchFamily="34" charset="0"/>
              </a:rPr>
              <a:t>be admissible: </a:t>
            </a:r>
            <a:r>
              <a:rPr lang="en-CA" sz="2000" i="1" dirty="0">
                <a:latin typeface="Arial" pitchFamily="34" charset="0"/>
                <a:cs typeface="Arial" pitchFamily="34" charset="0"/>
              </a:rPr>
              <a:t>Ault v. Canada (</a:t>
            </a:r>
            <a:r>
              <a:rPr lang="en-CA" sz="2000" i="1" dirty="0" smtClean="0">
                <a:latin typeface="Arial" pitchFamily="34" charset="0"/>
                <a:cs typeface="Arial" pitchFamily="34" charset="0"/>
              </a:rPr>
              <a:t>A-G)</a:t>
            </a:r>
            <a:r>
              <a:rPr lang="en-CA" sz="2000" dirty="0" smtClean="0">
                <a:latin typeface="Arial" pitchFamily="34" charset="0"/>
                <a:cs typeface="Arial" pitchFamily="34" charset="0"/>
              </a:rPr>
              <a:t>, </a:t>
            </a:r>
            <a:r>
              <a:rPr lang="en-CA" sz="2000" dirty="0">
                <a:latin typeface="Arial" pitchFamily="34" charset="0"/>
                <a:cs typeface="Arial" pitchFamily="34" charset="0"/>
              </a:rPr>
              <a:t>2007 CanLII 55358 (ON SC</a:t>
            </a:r>
            <a:r>
              <a:rPr lang="en-CA" sz="2000" dirty="0" smtClean="0">
                <a:latin typeface="Arial" pitchFamily="34" charset="0"/>
                <a:cs typeface="Arial" pitchFamily="34" charset="0"/>
              </a:rPr>
              <a:t>) paras. 19-22.</a:t>
            </a:r>
            <a:endParaRPr lang="en-CA" sz="2000" dirty="0">
              <a:latin typeface="Arial" pitchFamily="34" charset="0"/>
              <a:cs typeface="Arial" pitchFamily="34" charset="0"/>
            </a:endParaRPr>
          </a:p>
          <a:p>
            <a:pPr>
              <a:defRPr/>
            </a:pPr>
            <a:endParaRPr lang="en-CA" sz="2000" dirty="0">
              <a:latin typeface="Arial" pitchFamily="34" charset="0"/>
              <a:cs typeface="Arial" pitchFamily="34" charset="0"/>
            </a:endParaRPr>
          </a:p>
          <a:p>
            <a:pPr>
              <a:defRPr/>
            </a:pPr>
            <a:endParaRPr lang="en-CA" sz="2000" dirty="0" smtClean="0">
              <a:latin typeface="Arial" pitchFamily="34" charset="0"/>
              <a:cs typeface="Arial" pitchFamily="34" charset="0"/>
            </a:endParaRPr>
          </a:p>
          <a:p>
            <a:pPr>
              <a:defRPr/>
            </a:pPr>
            <a:endParaRPr lang="en-CA" sz="2000" dirty="0" smtClean="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Limits on admissibility:  Scope of Rule 53.03 and  evidence beyond accepted qualifications</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1158136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22</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lnSpcReduction="10000"/>
          </a:bodyPr>
          <a:lstStyle/>
          <a:p>
            <a:pPr>
              <a:defRPr/>
            </a:pPr>
            <a:r>
              <a:rPr lang="en-CA" sz="2000" dirty="0" smtClean="0">
                <a:latin typeface="Arial" pitchFamily="34" charset="0"/>
                <a:cs typeface="Arial" pitchFamily="34" charset="0"/>
              </a:rPr>
              <a:t>Expert </a:t>
            </a:r>
            <a:r>
              <a:rPr lang="en-CA" sz="2000" dirty="0">
                <a:latin typeface="Arial" pitchFamily="34" charset="0"/>
                <a:cs typeface="Arial" pitchFamily="34" charset="0"/>
              </a:rPr>
              <a:t>testimony is admissible even if it relates directly to the ultimate question which the trier of fact must answer. </a:t>
            </a:r>
            <a:endParaRPr lang="en-CA" sz="2000" dirty="0" smtClean="0">
              <a:latin typeface="Arial" pitchFamily="34" charset="0"/>
              <a:cs typeface="Arial" pitchFamily="34" charset="0"/>
            </a:endParaRPr>
          </a:p>
          <a:p>
            <a:pPr>
              <a:defRPr/>
            </a:pPr>
            <a:r>
              <a:rPr lang="en-CA" sz="2000" dirty="0" smtClean="0">
                <a:latin typeface="Arial" pitchFamily="34" charset="0"/>
                <a:cs typeface="Arial" pitchFamily="34" charset="0"/>
              </a:rPr>
              <a:t>In </a:t>
            </a:r>
            <a:r>
              <a:rPr lang="en-CA" sz="2000" i="1" dirty="0">
                <a:latin typeface="Arial" pitchFamily="34" charset="0"/>
                <a:cs typeface="Arial" pitchFamily="34" charset="0"/>
              </a:rPr>
              <a:t>R. v. Burns</a:t>
            </a:r>
            <a:r>
              <a:rPr lang="en-CA" sz="2000" dirty="0">
                <a:latin typeface="Arial" pitchFamily="34" charset="0"/>
                <a:cs typeface="Arial" pitchFamily="34" charset="0"/>
              </a:rPr>
              <a:t>, 1994 CanLII </a:t>
            </a:r>
            <a:r>
              <a:rPr lang="en-CA" sz="2000" dirty="0" smtClean="0">
                <a:latin typeface="Arial" pitchFamily="34" charset="0"/>
                <a:cs typeface="Arial" pitchFamily="34" charset="0"/>
              </a:rPr>
              <a:t>127, the SCC stated:</a:t>
            </a:r>
          </a:p>
          <a:p>
            <a:pPr lvl="1">
              <a:defRPr/>
            </a:pPr>
            <a:r>
              <a:rPr lang="en-CA" sz="1800" dirty="0" smtClean="0">
                <a:latin typeface="Arial" pitchFamily="34" charset="0"/>
                <a:cs typeface="Arial" pitchFamily="34" charset="0"/>
              </a:rPr>
              <a:t>While </a:t>
            </a:r>
            <a:r>
              <a:rPr lang="en-CA" sz="1800" dirty="0">
                <a:latin typeface="Arial" pitchFamily="34" charset="0"/>
                <a:cs typeface="Arial" pitchFamily="34" charset="0"/>
              </a:rPr>
              <a:t>care must be taken to ensure that the judge or jury, and not the expert, makes the final decisions on all issues in the case, it has long been accepted that expert evidence on matters of fact should not be excluded simply because it suggests answers to issues which are at the core of the dispute before the court. </a:t>
            </a:r>
            <a:r>
              <a:rPr lang="en-CA" sz="1800" dirty="0" smtClean="0">
                <a:latin typeface="Arial" pitchFamily="34" charset="0"/>
                <a:cs typeface="Arial" pitchFamily="34" charset="0"/>
              </a:rPr>
              <a:t>. .</a:t>
            </a:r>
          </a:p>
          <a:p>
            <a:pPr>
              <a:defRPr/>
            </a:pPr>
            <a:r>
              <a:rPr lang="en-CA" sz="2000" dirty="0" smtClean="0">
                <a:latin typeface="Arial" pitchFamily="34" charset="0"/>
                <a:cs typeface="Arial" pitchFamily="34" charset="0"/>
              </a:rPr>
              <a:t>But, as the  SCC held in </a:t>
            </a:r>
            <a:r>
              <a:rPr lang="en-CA" sz="2000" i="1" dirty="0" smtClean="0">
                <a:latin typeface="Arial" pitchFamily="34" charset="0"/>
                <a:cs typeface="Arial" pitchFamily="34" charset="0"/>
              </a:rPr>
              <a:t>R</a:t>
            </a:r>
            <a:r>
              <a:rPr lang="en-CA" sz="2000" i="1" dirty="0">
                <a:latin typeface="Arial" pitchFamily="34" charset="0"/>
                <a:cs typeface="Arial" pitchFamily="34" charset="0"/>
              </a:rPr>
              <a:t>. v. Marquard</a:t>
            </a:r>
            <a:r>
              <a:rPr lang="en-CA" sz="2000" dirty="0">
                <a:latin typeface="Arial" pitchFamily="34" charset="0"/>
                <a:cs typeface="Arial" pitchFamily="34" charset="0"/>
              </a:rPr>
              <a:t>, 1993 CanLII 37 (</a:t>
            </a:r>
            <a:r>
              <a:rPr lang="en-CA" sz="2000" dirty="0" smtClean="0">
                <a:latin typeface="Arial" pitchFamily="34" charset="0"/>
                <a:cs typeface="Arial" pitchFamily="34" charset="0"/>
              </a:rPr>
              <a:t>SCC) </a:t>
            </a:r>
            <a:r>
              <a:rPr lang="en-CA" sz="2000" dirty="0">
                <a:latin typeface="Arial" pitchFamily="34" charset="0"/>
                <a:cs typeface="Arial" pitchFamily="34" charset="0"/>
              </a:rPr>
              <a:t>para. </a:t>
            </a:r>
            <a:r>
              <a:rPr lang="en-CA" sz="2000" dirty="0" smtClean="0">
                <a:latin typeface="Arial" pitchFamily="34" charset="0"/>
                <a:cs typeface="Arial" pitchFamily="34" charset="0"/>
              </a:rPr>
              <a:t>49, “oath-helping” is not admissible:  </a:t>
            </a:r>
          </a:p>
          <a:p>
            <a:pPr lvl="1">
              <a:defRPr/>
            </a:pPr>
            <a:r>
              <a:rPr lang="en-CA" sz="1800" dirty="0" smtClean="0">
                <a:latin typeface="Arial" pitchFamily="34" charset="0"/>
                <a:cs typeface="Arial" pitchFamily="34" charset="0"/>
              </a:rPr>
              <a:t>“[</a:t>
            </a:r>
            <a:r>
              <a:rPr lang="en-CA" sz="1800" dirty="0">
                <a:latin typeface="Arial" pitchFamily="34" charset="0"/>
                <a:cs typeface="Arial" pitchFamily="34" charset="0"/>
              </a:rPr>
              <a:t>i]t is a fundamental axiom of our trial process that the ultimate conclusion as to the credibility or truthfulness of a particular witness is for the trier of fact, and is not the proper subject of expert opinion.” </a:t>
            </a:r>
            <a:endParaRPr lang="en-CA" sz="1800" dirty="0" smtClean="0">
              <a:latin typeface="Arial" pitchFamily="34" charset="0"/>
              <a:cs typeface="Arial" pitchFamily="34" charset="0"/>
            </a:endParaRPr>
          </a:p>
          <a:p>
            <a:pPr>
              <a:defRPr/>
            </a:pPr>
            <a:r>
              <a:rPr lang="en-CA" sz="2000" dirty="0" smtClean="0">
                <a:latin typeface="Arial" pitchFamily="34" charset="0"/>
                <a:cs typeface="Arial" pitchFamily="34" charset="0"/>
              </a:rPr>
              <a:t>See </a:t>
            </a:r>
            <a:r>
              <a:rPr lang="en-CA" sz="2000" dirty="0">
                <a:latin typeface="Arial" pitchFamily="34" charset="0"/>
                <a:cs typeface="Arial" pitchFamily="34" charset="0"/>
              </a:rPr>
              <a:t>also </a:t>
            </a:r>
            <a:r>
              <a:rPr lang="en-CA" sz="2000" i="1" dirty="0">
                <a:latin typeface="Arial" pitchFamily="34" charset="0"/>
                <a:cs typeface="Arial" pitchFamily="34" charset="0"/>
              </a:rPr>
              <a:t>R. v. D.D., </a:t>
            </a:r>
            <a:r>
              <a:rPr lang="en-CA" sz="2000" dirty="0">
                <a:latin typeface="Arial" pitchFamily="34" charset="0"/>
                <a:cs typeface="Arial" pitchFamily="34" charset="0"/>
              </a:rPr>
              <a:t>2000 SCC </a:t>
            </a:r>
            <a:r>
              <a:rPr lang="en-CA" sz="2000" dirty="0" smtClean="0">
                <a:latin typeface="Arial" pitchFamily="34" charset="0"/>
                <a:cs typeface="Arial" pitchFamily="34" charset="0"/>
              </a:rPr>
              <a:t>43 and </a:t>
            </a:r>
            <a:r>
              <a:rPr lang="fr-FR" sz="2000" i="1" dirty="0">
                <a:latin typeface="Arial" pitchFamily="34" charset="0"/>
                <a:cs typeface="Arial" pitchFamily="34" charset="0"/>
              </a:rPr>
              <a:t>R. v. Bryan</a:t>
            </a:r>
            <a:r>
              <a:rPr lang="fr-FR" sz="2000" dirty="0">
                <a:latin typeface="Arial" pitchFamily="34" charset="0"/>
                <a:cs typeface="Arial" pitchFamily="34" charset="0"/>
              </a:rPr>
              <a:t>, 2003 CanLII 24337 (ON CA</a:t>
            </a:r>
            <a:r>
              <a:rPr lang="fr-FR" sz="2000" dirty="0" smtClean="0">
                <a:latin typeface="Arial" pitchFamily="34" charset="0"/>
                <a:cs typeface="Arial" pitchFamily="34" charset="0"/>
              </a:rPr>
              <a:t>) para. 17. </a:t>
            </a:r>
            <a:endParaRPr lang="en-CA" sz="2000" i="1" dirty="0" smtClean="0">
              <a:latin typeface="Arial" pitchFamily="34" charset="0"/>
              <a:cs typeface="Arial" pitchFamily="34" charset="0"/>
            </a:endParaRPr>
          </a:p>
          <a:p>
            <a:pPr marL="0" indent="0">
              <a:buNone/>
              <a:defRPr/>
            </a:pPr>
            <a:endParaRPr lang="en-CA" sz="2400" dirty="0" smtClean="0">
              <a:latin typeface="Arial" pitchFamily="34" charset="0"/>
              <a:cs typeface="Arial" pitchFamily="34" charset="0"/>
            </a:endParaRPr>
          </a:p>
          <a:p>
            <a:pPr>
              <a:defRPr/>
            </a:pPr>
            <a:endParaRPr lang="en-CA" sz="2400" dirty="0" smtClean="0">
              <a:latin typeface="Arial" pitchFamily="34" charset="0"/>
              <a:cs typeface="Arial" pitchFamily="34" charset="0"/>
            </a:endParaRPr>
          </a:p>
        </p:txBody>
      </p:sp>
      <p:sp>
        <p:nvSpPr>
          <p:cNvPr id="5" name="Titre 1"/>
          <p:cNvSpPr txBox="1">
            <a:spLocks/>
          </p:cNvSpPr>
          <p:nvPr/>
        </p:nvSpPr>
        <p:spPr bwMode="auto">
          <a:xfrm>
            <a:off x="683568" y="359808"/>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Limits on admissibility:  “the ultimate question”</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2694905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23</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a:bodyPr>
          <a:lstStyle/>
          <a:p>
            <a:pPr>
              <a:defRPr/>
            </a:pPr>
            <a:r>
              <a:rPr lang="en-CA" sz="2000" dirty="0" smtClean="0">
                <a:latin typeface="Arial" pitchFamily="34" charset="0"/>
                <a:cs typeface="Arial" pitchFamily="34" charset="0"/>
              </a:rPr>
              <a:t>The </a:t>
            </a:r>
            <a:r>
              <a:rPr lang="en-CA" sz="2000" dirty="0">
                <a:latin typeface="Arial" pitchFamily="34" charset="0"/>
                <a:cs typeface="Arial" pitchFamily="34" charset="0"/>
              </a:rPr>
              <a:t>expert’s independence should be raised at the </a:t>
            </a:r>
            <a:r>
              <a:rPr lang="en-CA" sz="2000" i="1" dirty="0" smtClean="0">
                <a:latin typeface="Arial" pitchFamily="34" charset="0"/>
                <a:cs typeface="Arial" pitchFamily="34" charset="0"/>
              </a:rPr>
              <a:t>voir </a:t>
            </a:r>
            <a:r>
              <a:rPr lang="en-CA" sz="2000" i="1" dirty="0">
                <a:latin typeface="Arial" pitchFamily="34" charset="0"/>
                <a:cs typeface="Arial" pitchFamily="34" charset="0"/>
              </a:rPr>
              <a:t>dire</a:t>
            </a:r>
            <a:r>
              <a:rPr lang="en-CA" sz="2000" dirty="0">
                <a:latin typeface="Arial" pitchFamily="34" charset="0"/>
                <a:cs typeface="Arial" pitchFamily="34" charset="0"/>
              </a:rPr>
              <a:t>.  </a:t>
            </a:r>
            <a:endParaRPr lang="en-CA" sz="2000" dirty="0" smtClean="0">
              <a:latin typeface="Arial" pitchFamily="34" charset="0"/>
              <a:cs typeface="Arial" pitchFamily="34" charset="0"/>
            </a:endParaRPr>
          </a:p>
          <a:p>
            <a:pPr>
              <a:defRPr/>
            </a:pPr>
            <a:r>
              <a:rPr lang="en-CA" sz="2000" dirty="0" smtClean="0">
                <a:latin typeface="Arial" pitchFamily="34" charset="0"/>
                <a:cs typeface="Arial" pitchFamily="34" charset="0"/>
              </a:rPr>
              <a:t>However</a:t>
            </a:r>
            <a:r>
              <a:rPr lang="en-CA" sz="2000" dirty="0">
                <a:latin typeface="Arial" pitchFamily="34" charset="0"/>
                <a:cs typeface="Arial" pitchFamily="34" charset="0"/>
              </a:rPr>
              <a:t>, the trial judge will usually </a:t>
            </a:r>
            <a:r>
              <a:rPr lang="en-CA" sz="2000" dirty="0" smtClean="0">
                <a:latin typeface="Arial" pitchFamily="34" charset="0"/>
                <a:cs typeface="Arial" pitchFamily="34" charset="0"/>
              </a:rPr>
              <a:t>not usually decide the independence issue on the </a:t>
            </a:r>
            <a:r>
              <a:rPr lang="en-CA" sz="2000" i="1" dirty="0" smtClean="0">
                <a:latin typeface="Arial" pitchFamily="34" charset="0"/>
                <a:cs typeface="Arial" pitchFamily="34" charset="0"/>
              </a:rPr>
              <a:t>voir dire</a:t>
            </a:r>
            <a:r>
              <a:rPr lang="en-CA" sz="2000" dirty="0" smtClean="0">
                <a:latin typeface="Arial" pitchFamily="34" charset="0"/>
                <a:cs typeface="Arial" pitchFamily="34" charset="0"/>
              </a:rPr>
              <a:t>:  </a:t>
            </a:r>
            <a:endParaRPr lang="en-CA" sz="2000" dirty="0">
              <a:latin typeface="Arial" pitchFamily="34" charset="0"/>
              <a:cs typeface="Arial" pitchFamily="34" charset="0"/>
            </a:endParaRPr>
          </a:p>
          <a:p>
            <a:pPr lvl="1">
              <a:defRPr/>
            </a:pPr>
            <a:r>
              <a:rPr lang="en-CA" sz="1900" dirty="0">
                <a:latin typeface="Arial" pitchFamily="34" charset="0"/>
                <a:cs typeface="Arial" pitchFamily="34" charset="0"/>
              </a:rPr>
              <a:t>“When a challenge to expert evidence is based on the expert witness having a connection to a party or an issue in the case or a possible predetermined position on the case, the essence of the challenge is that the evidence is not reliable because the expert has tailored his evidence to suit the position of the particular party or the expert’s personal views.  </a:t>
            </a:r>
            <a:r>
              <a:rPr lang="en-CA" sz="1900" dirty="0" smtClean="0">
                <a:latin typeface="Arial" pitchFamily="34" charset="0"/>
                <a:cs typeface="Arial" pitchFamily="34" charset="0"/>
              </a:rPr>
              <a:t>This </a:t>
            </a:r>
            <a:r>
              <a:rPr lang="en-CA" sz="1900" dirty="0">
                <a:latin typeface="Arial" pitchFamily="34" charset="0"/>
                <a:cs typeface="Arial" pitchFamily="34" charset="0"/>
              </a:rPr>
              <a:t>kind of reliability is not an admissibility </a:t>
            </a:r>
            <a:r>
              <a:rPr lang="en-CA" sz="1900" dirty="0" smtClean="0">
                <a:latin typeface="Arial" pitchFamily="34" charset="0"/>
                <a:cs typeface="Arial" pitchFamily="34" charset="0"/>
              </a:rPr>
              <a:t>issue.”: </a:t>
            </a:r>
          </a:p>
          <a:p>
            <a:pPr lvl="1">
              <a:defRPr/>
            </a:pPr>
            <a:r>
              <a:rPr lang="en-CA" sz="1900" i="1" dirty="0" smtClean="0">
                <a:latin typeface="Arial" pitchFamily="34" charset="0"/>
                <a:cs typeface="Arial" pitchFamily="34" charset="0"/>
              </a:rPr>
              <a:t>See Gallant </a:t>
            </a:r>
            <a:r>
              <a:rPr lang="en-CA" sz="1900" i="1" dirty="0">
                <a:latin typeface="Arial" pitchFamily="34" charset="0"/>
                <a:cs typeface="Arial" pitchFamily="34" charset="0"/>
              </a:rPr>
              <a:t>v. Brake-Patten </a:t>
            </a:r>
            <a:r>
              <a:rPr lang="en-CA" sz="1900" dirty="0">
                <a:latin typeface="Arial" pitchFamily="34" charset="0"/>
                <a:cs typeface="Arial" pitchFamily="34" charset="0"/>
              </a:rPr>
              <a:t>2012 NLCA </a:t>
            </a:r>
            <a:r>
              <a:rPr lang="en-CA" sz="1900" dirty="0" smtClean="0">
                <a:latin typeface="Arial" pitchFamily="34" charset="0"/>
                <a:cs typeface="Arial" pitchFamily="34" charset="0"/>
              </a:rPr>
              <a:t>23 para 86-93; </a:t>
            </a:r>
            <a:r>
              <a:rPr lang="en-CA" sz="1900" i="1" dirty="0">
                <a:latin typeface="Arial" pitchFamily="34" charset="0"/>
                <a:cs typeface="Arial" pitchFamily="34" charset="0"/>
              </a:rPr>
              <a:t>Henderson v. Risi</a:t>
            </a:r>
            <a:r>
              <a:rPr lang="en-CA" sz="1900" dirty="0">
                <a:latin typeface="Arial" pitchFamily="34" charset="0"/>
                <a:cs typeface="Arial" pitchFamily="34" charset="0"/>
              </a:rPr>
              <a:t>, 2012 ONSC 3459 para. 14</a:t>
            </a:r>
            <a:r>
              <a:rPr lang="en-CA" sz="1900" dirty="0" smtClean="0">
                <a:latin typeface="Arial" pitchFamily="34" charset="0"/>
                <a:cs typeface="Arial" pitchFamily="34" charset="0"/>
              </a:rPr>
              <a:t>. </a:t>
            </a:r>
          </a:p>
          <a:p>
            <a:pPr>
              <a:defRPr/>
            </a:pPr>
            <a:r>
              <a:rPr lang="en-CA" sz="2000" dirty="0" smtClean="0">
                <a:latin typeface="Arial" pitchFamily="34" charset="0"/>
                <a:cs typeface="Arial" pitchFamily="34" charset="0"/>
              </a:rPr>
              <a:t>On the other hand, there </a:t>
            </a:r>
            <a:r>
              <a:rPr lang="en-CA" sz="2000" dirty="0">
                <a:latin typeface="Arial" pitchFamily="34" charset="0"/>
                <a:cs typeface="Arial" pitchFamily="34" charset="0"/>
              </a:rPr>
              <a:t>are cases where the trial judge will refuse to qualify the expert on the grounds of lack of independence.   </a:t>
            </a:r>
          </a:p>
          <a:p>
            <a:pPr>
              <a:defRPr/>
            </a:pPr>
            <a:endParaRPr lang="en-CA" sz="1900" dirty="0">
              <a:latin typeface="Arial" pitchFamily="34" charset="0"/>
              <a:cs typeface="Arial" pitchFamily="34" charset="0"/>
            </a:endParaRPr>
          </a:p>
          <a:p>
            <a:pPr>
              <a:defRPr/>
            </a:pPr>
            <a:endParaRPr lang="en-CA" sz="2400" dirty="0" smtClean="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Limits on admissibility:  Independence of the expert #1</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947597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24</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a:bodyPr>
          <a:lstStyle/>
          <a:p>
            <a:pPr>
              <a:defRPr/>
            </a:pPr>
            <a:r>
              <a:rPr lang="en-CA" sz="1800" dirty="0" smtClean="0">
                <a:latin typeface="Arial" pitchFamily="34" charset="0"/>
                <a:cs typeface="Arial" pitchFamily="34" charset="0"/>
              </a:rPr>
              <a:t>In </a:t>
            </a:r>
            <a:r>
              <a:rPr lang="en-CA" sz="1800" i="1" dirty="0" smtClean="0">
                <a:latin typeface="Arial" pitchFamily="34" charset="0"/>
                <a:cs typeface="Arial" pitchFamily="34" charset="0"/>
              </a:rPr>
              <a:t>Deemar </a:t>
            </a:r>
            <a:r>
              <a:rPr lang="en-CA" sz="1800" i="1" dirty="0">
                <a:latin typeface="Arial" pitchFamily="34" charset="0"/>
                <a:cs typeface="Arial" pitchFamily="34" charset="0"/>
              </a:rPr>
              <a:t>v. College of Veterinarians of Ontario</a:t>
            </a:r>
            <a:r>
              <a:rPr lang="en-CA" sz="1800" dirty="0">
                <a:latin typeface="Arial" pitchFamily="34" charset="0"/>
                <a:cs typeface="Arial" pitchFamily="34" charset="0"/>
              </a:rPr>
              <a:t>, 2008 ONCA </a:t>
            </a:r>
            <a:r>
              <a:rPr lang="en-CA" sz="1800" dirty="0" smtClean="0">
                <a:latin typeface="Arial" pitchFamily="34" charset="0"/>
                <a:cs typeface="Arial" pitchFamily="34" charset="0"/>
              </a:rPr>
              <a:t>600, the expert for the doctor was a former CVO administrator, who  was terminated and sued CVO for wrongful dismissal.  ONCA held at para 21: </a:t>
            </a:r>
          </a:p>
          <a:p>
            <a:pPr lvl="1">
              <a:defRPr/>
            </a:pPr>
            <a:r>
              <a:rPr lang="en-CA" sz="1800" dirty="0" smtClean="0">
                <a:latin typeface="Arial" pitchFamily="34" charset="0"/>
                <a:cs typeface="Arial" pitchFamily="34" charset="0"/>
              </a:rPr>
              <a:t>It </a:t>
            </a:r>
            <a:r>
              <a:rPr lang="en-CA" sz="1800" dirty="0">
                <a:latin typeface="Arial" pitchFamily="34" charset="0"/>
                <a:cs typeface="Arial" pitchFamily="34" charset="0"/>
              </a:rPr>
              <a:t>is up to the trier of fact to qualify a proposed expert witness. The party tendering the proposed expert witness must satisfy the trier that he or she possesses not only the necessary expertise, but the requisite independence as well. For example, the trier may refuse to qualify a person of unquestioned expertise who is closely related to the tendering party. </a:t>
            </a:r>
          </a:p>
          <a:p>
            <a:pPr>
              <a:defRPr/>
            </a:pPr>
            <a:r>
              <a:rPr lang="en-CA" sz="1800" dirty="0" smtClean="0">
                <a:latin typeface="Arial" pitchFamily="34" charset="0"/>
                <a:cs typeface="Arial" pitchFamily="34" charset="0"/>
              </a:rPr>
              <a:t>The CVO Discipline </a:t>
            </a:r>
            <a:r>
              <a:rPr lang="en-CA" sz="1800" dirty="0">
                <a:latin typeface="Arial" pitchFamily="34" charset="0"/>
                <a:cs typeface="Arial" pitchFamily="34" charset="0"/>
              </a:rPr>
              <a:t>Committee found </a:t>
            </a:r>
            <a:r>
              <a:rPr lang="en-CA" sz="1800" dirty="0" smtClean="0">
                <a:latin typeface="Arial" pitchFamily="34" charset="0"/>
                <a:cs typeface="Arial" pitchFamily="34" charset="0"/>
              </a:rPr>
              <a:t>the expert “</a:t>
            </a:r>
            <a:r>
              <a:rPr lang="en-CA" sz="1800" dirty="0">
                <a:latin typeface="Arial" pitchFamily="34" charset="0"/>
                <a:cs typeface="Arial" pitchFamily="34" charset="0"/>
              </a:rPr>
              <a:t>strayed from the function of an expert” and had taken on “the role of advocate and possibly the role of the trier of </a:t>
            </a:r>
            <a:r>
              <a:rPr lang="en-CA" sz="1800" dirty="0" smtClean="0">
                <a:latin typeface="Arial" pitchFamily="34" charset="0"/>
                <a:cs typeface="Arial" pitchFamily="34" charset="0"/>
              </a:rPr>
              <a:t>fact.”  The Committee refused to qualify the expert because when the person </a:t>
            </a:r>
            <a:r>
              <a:rPr lang="en-CA" sz="1800" dirty="0">
                <a:latin typeface="Arial" pitchFamily="34" charset="0"/>
                <a:cs typeface="Arial" pitchFamily="34" charset="0"/>
              </a:rPr>
              <a:t>rendering the evidence assumes the role of advocate, </a:t>
            </a:r>
            <a:r>
              <a:rPr lang="en-CA" sz="1800" dirty="0" smtClean="0">
                <a:latin typeface="Arial" pitchFamily="34" charset="0"/>
                <a:cs typeface="Arial" pitchFamily="34" charset="0"/>
              </a:rPr>
              <a:t>s/he “can </a:t>
            </a:r>
            <a:r>
              <a:rPr lang="en-CA" sz="1800" dirty="0">
                <a:latin typeface="Arial" pitchFamily="34" charset="0"/>
                <a:cs typeface="Arial" pitchFamily="34" charset="0"/>
              </a:rPr>
              <a:t>no longer be viewed as an expert in the legally correct </a:t>
            </a:r>
            <a:r>
              <a:rPr lang="en-CA" sz="1800" dirty="0" smtClean="0">
                <a:latin typeface="Arial" pitchFamily="34" charset="0"/>
                <a:cs typeface="Arial" pitchFamily="34" charset="0"/>
              </a:rPr>
              <a:t>sense”.   ONCA agreed with the conclusion as a proper basis for not admitting the expert. </a:t>
            </a:r>
            <a:endParaRPr lang="en-CA" sz="1800" dirty="0">
              <a:latin typeface="Arial" pitchFamily="34" charset="0"/>
              <a:cs typeface="Arial" pitchFamily="34" charset="0"/>
            </a:endParaRPr>
          </a:p>
          <a:p>
            <a:pPr>
              <a:defRPr/>
            </a:pPr>
            <a:endParaRPr lang="en-CA" sz="2400" dirty="0" smtClean="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Limits on admissibility: Independence of the expert #2</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2843136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25</a:t>
            </a:fld>
            <a:endParaRPr lang="fr-CA" dirty="0"/>
          </a:p>
        </p:txBody>
      </p:sp>
      <p:sp>
        <p:nvSpPr>
          <p:cNvPr id="4099" name="Espace réservé du contenu 2"/>
          <p:cNvSpPr>
            <a:spLocks noGrp="1"/>
          </p:cNvSpPr>
          <p:nvPr>
            <p:ph sz="quarter" idx="1"/>
          </p:nvPr>
        </p:nvSpPr>
        <p:spPr>
          <a:xfrm>
            <a:off x="457201" y="1417638"/>
            <a:ext cx="8229600" cy="4387626"/>
          </a:xfrm>
        </p:spPr>
        <p:txBody>
          <a:bodyPr>
            <a:normAutofit fontScale="92500" lnSpcReduction="10000"/>
          </a:bodyPr>
          <a:lstStyle/>
          <a:p>
            <a:pPr>
              <a:defRPr/>
            </a:pPr>
            <a:r>
              <a:rPr lang="en-CA" sz="2000" i="1" dirty="0">
                <a:latin typeface="Arial" pitchFamily="34" charset="0"/>
                <a:cs typeface="Arial" pitchFamily="34" charset="0"/>
              </a:rPr>
              <a:t>Daubert</a:t>
            </a:r>
            <a:r>
              <a:rPr lang="en-CA" sz="2000" dirty="0">
                <a:latin typeface="Arial" pitchFamily="34" charset="0"/>
                <a:cs typeface="Arial" pitchFamily="34" charset="0"/>
              </a:rPr>
              <a:t> (1993), </a:t>
            </a:r>
            <a:r>
              <a:rPr lang="en-CA" sz="2000" i="1" dirty="0">
                <a:latin typeface="Arial" pitchFamily="34" charset="0"/>
                <a:cs typeface="Arial" pitchFamily="34" charset="0"/>
              </a:rPr>
              <a:t>Joiner</a:t>
            </a:r>
            <a:r>
              <a:rPr lang="en-CA" sz="2000" dirty="0">
                <a:latin typeface="Arial" pitchFamily="34" charset="0"/>
                <a:cs typeface="Arial" pitchFamily="34" charset="0"/>
              </a:rPr>
              <a:t> (1997) and </a:t>
            </a:r>
            <a:r>
              <a:rPr lang="en-CA" sz="2000" i="1" dirty="0" smtClean="0">
                <a:latin typeface="Arial" pitchFamily="34" charset="0"/>
                <a:cs typeface="Arial" pitchFamily="34" charset="0"/>
              </a:rPr>
              <a:t>Kumho Tire </a:t>
            </a:r>
            <a:r>
              <a:rPr lang="en-CA" sz="2000" dirty="0">
                <a:latin typeface="Arial" pitchFamily="34" charset="0"/>
                <a:cs typeface="Arial" pitchFamily="34" charset="0"/>
              </a:rPr>
              <a:t>(1999) are  a trilogy </a:t>
            </a:r>
            <a:r>
              <a:rPr lang="en-CA" sz="2000" dirty="0" smtClean="0">
                <a:latin typeface="Arial" pitchFamily="34" charset="0"/>
                <a:cs typeface="Arial" pitchFamily="34" charset="0"/>
              </a:rPr>
              <a:t>of US </a:t>
            </a:r>
            <a:r>
              <a:rPr lang="en-CA" sz="2000" dirty="0">
                <a:latin typeface="Arial" pitchFamily="34" charset="0"/>
                <a:cs typeface="Arial" pitchFamily="34" charset="0"/>
              </a:rPr>
              <a:t>Supreme Court cases </a:t>
            </a:r>
            <a:r>
              <a:rPr lang="en-CA" sz="2000" dirty="0" smtClean="0">
                <a:latin typeface="Arial" pitchFamily="34" charset="0"/>
                <a:cs typeface="Arial" pitchFamily="34" charset="0"/>
              </a:rPr>
              <a:t>concerning admissibility </a:t>
            </a:r>
            <a:r>
              <a:rPr lang="en-CA" sz="2000" dirty="0">
                <a:latin typeface="Arial" pitchFamily="34" charset="0"/>
                <a:cs typeface="Arial" pitchFamily="34" charset="0"/>
              </a:rPr>
              <a:t>of </a:t>
            </a:r>
            <a:r>
              <a:rPr lang="en-CA" sz="2000" dirty="0" smtClean="0">
                <a:latin typeface="Arial" pitchFamily="34" charset="0"/>
                <a:cs typeface="Arial" pitchFamily="34" charset="0"/>
              </a:rPr>
              <a:t>expert </a:t>
            </a:r>
            <a:r>
              <a:rPr lang="en-CA" sz="2000" dirty="0">
                <a:latin typeface="Arial" pitchFamily="34" charset="0"/>
                <a:cs typeface="Arial" pitchFamily="34" charset="0"/>
              </a:rPr>
              <a:t>evidence.   </a:t>
            </a:r>
          </a:p>
          <a:p>
            <a:pPr>
              <a:defRPr/>
            </a:pPr>
            <a:r>
              <a:rPr lang="en-CA" sz="2000" i="1" dirty="0">
                <a:latin typeface="Arial" pitchFamily="34" charset="0"/>
                <a:cs typeface="Arial" pitchFamily="34" charset="0"/>
              </a:rPr>
              <a:t>Daubert</a:t>
            </a:r>
            <a:r>
              <a:rPr lang="en-CA" sz="2000" dirty="0">
                <a:latin typeface="Arial" pitchFamily="34" charset="0"/>
                <a:cs typeface="Arial" pitchFamily="34" charset="0"/>
              </a:rPr>
              <a:t> dealt with </a:t>
            </a:r>
            <a:r>
              <a:rPr lang="en-CA" sz="2000" dirty="0" smtClean="0">
                <a:latin typeface="Arial" pitchFamily="34" charset="0"/>
                <a:cs typeface="Arial" pitchFamily="34" charset="0"/>
              </a:rPr>
              <a:t>assessment of the reliability of scientific evidence. The four methods of validation are by evidence of testing</a:t>
            </a:r>
            <a:r>
              <a:rPr lang="en-CA" sz="2000" dirty="0">
                <a:latin typeface="Arial" pitchFamily="34" charset="0"/>
                <a:cs typeface="Arial" pitchFamily="34" charset="0"/>
              </a:rPr>
              <a:t>, peer review, error rates, and “acceptability” in the relevant scientific </a:t>
            </a:r>
            <a:r>
              <a:rPr lang="en-CA" sz="2000" dirty="0" smtClean="0">
                <a:latin typeface="Arial" pitchFamily="34" charset="0"/>
                <a:cs typeface="Arial" pitchFamily="34" charset="0"/>
              </a:rPr>
              <a:t>community. </a:t>
            </a:r>
            <a:endParaRPr lang="en-CA" sz="2000" dirty="0">
              <a:latin typeface="Arial" pitchFamily="34" charset="0"/>
              <a:cs typeface="Arial" pitchFamily="34" charset="0"/>
            </a:endParaRPr>
          </a:p>
          <a:p>
            <a:pPr>
              <a:defRPr/>
            </a:pPr>
            <a:r>
              <a:rPr lang="en-CA" sz="2000" i="1" dirty="0" smtClean="0">
                <a:latin typeface="Arial" pitchFamily="34" charset="0"/>
                <a:cs typeface="Arial" pitchFamily="34" charset="0"/>
              </a:rPr>
              <a:t>Kumho Tire </a:t>
            </a:r>
            <a:r>
              <a:rPr lang="en-CA" sz="2000" dirty="0" smtClean="0">
                <a:latin typeface="Arial" pitchFamily="34" charset="0"/>
                <a:cs typeface="Arial" pitchFamily="34" charset="0"/>
              </a:rPr>
              <a:t>went further to hold that </a:t>
            </a:r>
            <a:r>
              <a:rPr lang="en-CA" sz="2000" i="1" dirty="0" smtClean="0">
                <a:latin typeface="Arial" pitchFamily="34" charset="0"/>
                <a:cs typeface="Arial" pitchFamily="34" charset="0"/>
              </a:rPr>
              <a:t>Daubert</a:t>
            </a:r>
            <a:r>
              <a:rPr lang="en-CA" sz="2000" dirty="0" smtClean="0">
                <a:latin typeface="Arial" pitchFamily="34" charset="0"/>
                <a:cs typeface="Arial" pitchFamily="34" charset="0"/>
              </a:rPr>
              <a:t> principles also apply to experts who are not scientists to the extent they are relevant.  Some expert evidence relies on the experience of the expert.  The court may enquire whether the opinion is based on methods which are reliable and generally accepted before admitting the expert evidence.  </a:t>
            </a:r>
          </a:p>
          <a:p>
            <a:pPr>
              <a:defRPr/>
            </a:pPr>
            <a:r>
              <a:rPr lang="en-CA" sz="2000" i="1" dirty="0" smtClean="0">
                <a:latin typeface="Arial" pitchFamily="34" charset="0"/>
                <a:cs typeface="Arial" pitchFamily="34" charset="0"/>
              </a:rPr>
              <a:t>Daubert  </a:t>
            </a:r>
            <a:r>
              <a:rPr lang="en-CA" sz="2000" dirty="0" smtClean="0">
                <a:latin typeface="Arial" pitchFamily="34" charset="0"/>
                <a:cs typeface="Arial" pitchFamily="34" charset="0"/>
              </a:rPr>
              <a:t>and</a:t>
            </a:r>
            <a:r>
              <a:rPr lang="en-CA" sz="2000" i="1" dirty="0" smtClean="0">
                <a:latin typeface="Arial" pitchFamily="34" charset="0"/>
                <a:cs typeface="Arial" pitchFamily="34" charset="0"/>
              </a:rPr>
              <a:t> Kumho Tire </a:t>
            </a:r>
            <a:r>
              <a:rPr lang="en-CA" sz="2000" dirty="0" smtClean="0">
                <a:latin typeface="Arial" pitchFamily="34" charset="0"/>
                <a:cs typeface="Arial" pitchFamily="34" charset="0"/>
              </a:rPr>
              <a:t>principles </a:t>
            </a:r>
            <a:r>
              <a:rPr lang="en-CA" sz="2000" dirty="0">
                <a:latin typeface="Arial" pitchFamily="34" charset="0"/>
                <a:cs typeface="Arial" pitchFamily="34" charset="0"/>
              </a:rPr>
              <a:t>have been applied in </a:t>
            </a:r>
            <a:r>
              <a:rPr lang="en-CA" sz="2000" dirty="0" smtClean="0">
                <a:latin typeface="Arial" pitchFamily="34" charset="0"/>
                <a:cs typeface="Arial" pitchFamily="34" charset="0"/>
              </a:rPr>
              <a:t>Canada. In </a:t>
            </a:r>
            <a:r>
              <a:rPr lang="en-CA" sz="2000" i="1" dirty="0">
                <a:latin typeface="Arial" pitchFamily="34" charset="0"/>
                <a:cs typeface="Arial" pitchFamily="34" charset="0"/>
              </a:rPr>
              <a:t>R. v. Abbey</a:t>
            </a:r>
            <a:r>
              <a:rPr lang="en-CA" sz="2000" dirty="0">
                <a:latin typeface="Arial" pitchFamily="34" charset="0"/>
                <a:cs typeface="Arial" pitchFamily="34" charset="0"/>
              </a:rPr>
              <a:t>, 2009 ONCA </a:t>
            </a:r>
            <a:r>
              <a:rPr lang="en-CA" sz="2000" dirty="0" smtClean="0">
                <a:latin typeface="Arial" pitchFamily="34" charset="0"/>
                <a:cs typeface="Arial" pitchFamily="34" charset="0"/>
              </a:rPr>
              <a:t>624, para. 112, the Court emphasized that a </a:t>
            </a:r>
            <a:r>
              <a:rPr lang="en-CA" sz="2000" dirty="0">
                <a:latin typeface="Arial" pitchFamily="34" charset="0"/>
                <a:cs typeface="Arial" pitchFamily="34" charset="0"/>
              </a:rPr>
              <a:t>flexible approach </a:t>
            </a:r>
            <a:r>
              <a:rPr lang="en-CA" sz="2000" dirty="0" smtClean="0">
                <a:latin typeface="Arial" pitchFamily="34" charset="0"/>
                <a:cs typeface="Arial" pitchFamily="34" charset="0"/>
              </a:rPr>
              <a:t>was appropriate for </a:t>
            </a:r>
            <a:r>
              <a:rPr lang="en-CA" sz="2000" dirty="0">
                <a:latin typeface="Arial" pitchFamily="34" charset="0"/>
                <a:cs typeface="Arial" pitchFamily="34" charset="0"/>
              </a:rPr>
              <a:t>non-scientific expert evidence, whose reliability depends heavily on the knowledge and experience of the expert rather than </a:t>
            </a:r>
            <a:r>
              <a:rPr lang="en-CA" sz="2000" dirty="0" smtClean="0">
                <a:latin typeface="Arial" pitchFamily="34" charset="0"/>
                <a:cs typeface="Arial" pitchFamily="34" charset="0"/>
              </a:rPr>
              <a:t>on the </a:t>
            </a:r>
            <a:r>
              <a:rPr lang="en-CA" sz="2000" dirty="0">
                <a:latin typeface="Arial" pitchFamily="34" charset="0"/>
                <a:cs typeface="Arial" pitchFamily="34" charset="0"/>
              </a:rPr>
              <a:t>methodology or theory behind </a:t>
            </a:r>
            <a:r>
              <a:rPr lang="en-CA" sz="2000" dirty="0" smtClean="0">
                <a:latin typeface="Arial" pitchFamily="34" charset="0"/>
                <a:cs typeface="Arial" pitchFamily="34" charset="0"/>
              </a:rPr>
              <a:t>it</a:t>
            </a:r>
            <a:r>
              <a:rPr lang="en-CA" sz="2000" dirty="0">
                <a:latin typeface="Arial" pitchFamily="34" charset="0"/>
                <a:cs typeface="Arial" pitchFamily="34" charset="0"/>
              </a:rPr>
              <a:t>.</a:t>
            </a:r>
            <a:endParaRPr lang="en-CA" sz="1900" dirty="0">
              <a:latin typeface="Arial" pitchFamily="34" charset="0"/>
              <a:cs typeface="Arial" pitchFamily="34" charset="0"/>
            </a:endParaRPr>
          </a:p>
          <a:p>
            <a:pPr>
              <a:defRPr/>
            </a:pPr>
            <a:endParaRPr lang="en-CA" sz="2000" dirty="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Limits on admissibility: Daubert principles</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1950564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26</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lnSpcReduction="10000"/>
          </a:bodyPr>
          <a:lstStyle/>
          <a:p>
            <a:pPr>
              <a:defRPr/>
            </a:pPr>
            <a:r>
              <a:rPr lang="en-CA" sz="1800" dirty="0" smtClean="0">
                <a:latin typeface="Arial" pitchFamily="34" charset="0"/>
                <a:cs typeface="Arial" pitchFamily="34" charset="0"/>
              </a:rPr>
              <a:t>Your expert has probably testified at trial several times.  Ask him/her about past experiences. Has s/he testified before this judge before?  </a:t>
            </a:r>
          </a:p>
          <a:p>
            <a:pPr>
              <a:defRPr/>
            </a:pPr>
            <a:r>
              <a:rPr lang="en-CA" sz="1800" dirty="0" smtClean="0">
                <a:latin typeface="Arial" pitchFamily="34" charset="0"/>
                <a:cs typeface="Arial" pitchFamily="34" charset="0"/>
              </a:rPr>
              <a:t>The first aspect will be the qualification </a:t>
            </a:r>
            <a:r>
              <a:rPr lang="en-CA" sz="1800" i="1" dirty="0" smtClean="0">
                <a:latin typeface="Arial" pitchFamily="34" charset="0"/>
                <a:cs typeface="Arial" pitchFamily="34" charset="0"/>
              </a:rPr>
              <a:t>voir dire</a:t>
            </a:r>
            <a:r>
              <a:rPr lang="en-CA" sz="1800" dirty="0" smtClean="0">
                <a:latin typeface="Arial" pitchFamily="34" charset="0"/>
                <a:cs typeface="Arial" pitchFamily="34" charset="0"/>
              </a:rPr>
              <a:t>.  If the expert is not qualified, s/he will not be permitted to testify.  Discuss how the expert has dealt with qualifications in previous cases.</a:t>
            </a:r>
          </a:p>
          <a:p>
            <a:pPr>
              <a:defRPr/>
            </a:pPr>
            <a:r>
              <a:rPr lang="en-CA" sz="1800" dirty="0" smtClean="0">
                <a:latin typeface="Arial" pitchFamily="34" charset="0"/>
                <a:cs typeface="Arial" pitchFamily="34" charset="0"/>
              </a:rPr>
              <a:t>What </a:t>
            </a:r>
            <a:r>
              <a:rPr lang="en-CA" sz="1800" dirty="0">
                <a:latin typeface="Arial" pitchFamily="34" charset="0"/>
                <a:cs typeface="Arial" pitchFamily="34" charset="0"/>
              </a:rPr>
              <a:t>aspects of the expert’s experience and credentials should be </a:t>
            </a:r>
            <a:r>
              <a:rPr lang="en-CA" sz="1800" dirty="0" smtClean="0">
                <a:latin typeface="Arial" pitchFamily="34" charset="0"/>
                <a:cs typeface="Arial" pitchFamily="34" charset="0"/>
              </a:rPr>
              <a:t>stressed to </a:t>
            </a:r>
            <a:r>
              <a:rPr lang="en-CA" sz="1800" dirty="0">
                <a:latin typeface="Arial" pitchFamily="34" charset="0"/>
                <a:cs typeface="Arial" pitchFamily="34" charset="0"/>
              </a:rPr>
              <a:t>address the </a:t>
            </a:r>
            <a:r>
              <a:rPr lang="en-CA" sz="1800" dirty="0" smtClean="0">
                <a:latin typeface="Arial" pitchFamily="34" charset="0"/>
                <a:cs typeface="Arial" pitchFamily="34" charset="0"/>
              </a:rPr>
              <a:t>expert’s opinions </a:t>
            </a:r>
            <a:r>
              <a:rPr lang="en-CA" sz="1800" dirty="0">
                <a:latin typeface="Arial" pitchFamily="34" charset="0"/>
                <a:cs typeface="Arial" pitchFamily="34" charset="0"/>
              </a:rPr>
              <a:t>in </a:t>
            </a:r>
            <a:r>
              <a:rPr lang="en-CA" sz="1800" dirty="0" smtClean="0">
                <a:latin typeface="Arial" pitchFamily="34" charset="0"/>
                <a:cs typeface="Arial" pitchFamily="34" charset="0"/>
              </a:rPr>
              <a:t>this case?  What </a:t>
            </a:r>
            <a:r>
              <a:rPr lang="en-CA" sz="1800" dirty="0">
                <a:latin typeface="Arial" pitchFamily="34" charset="0"/>
                <a:cs typeface="Arial" pitchFamily="34" charset="0"/>
              </a:rPr>
              <a:t>should be highlighted to make </a:t>
            </a:r>
            <a:r>
              <a:rPr lang="en-CA" sz="1800" dirty="0" smtClean="0">
                <a:latin typeface="Arial" pitchFamily="34" charset="0"/>
                <a:cs typeface="Arial" pitchFamily="34" charset="0"/>
              </a:rPr>
              <a:t>the expert </a:t>
            </a:r>
            <a:r>
              <a:rPr lang="en-CA" sz="1800" dirty="0">
                <a:latin typeface="Arial" pitchFamily="34" charset="0"/>
                <a:cs typeface="Arial" pitchFamily="34" charset="0"/>
              </a:rPr>
              <a:t>appear more authoritative than the opposing expert</a:t>
            </a:r>
            <a:r>
              <a:rPr lang="en-CA" sz="1800" dirty="0" smtClean="0">
                <a:latin typeface="Arial" pitchFamily="34" charset="0"/>
                <a:cs typeface="Arial" pitchFamily="34" charset="0"/>
              </a:rPr>
              <a:t>?</a:t>
            </a:r>
          </a:p>
          <a:p>
            <a:pPr>
              <a:defRPr/>
            </a:pPr>
            <a:r>
              <a:rPr lang="en-CA" sz="1800" dirty="0" smtClean="0">
                <a:latin typeface="Arial" pitchFamily="34" charset="0"/>
                <a:cs typeface="Arial" pitchFamily="34" charset="0"/>
              </a:rPr>
              <a:t>Review the opposing expert’s credentials to identify differences in expertise with reference to the opinions required in this case.  Discuss with the expert how to deal with these difference most persuasively. </a:t>
            </a:r>
          </a:p>
          <a:p>
            <a:pPr>
              <a:defRPr/>
            </a:pPr>
            <a:r>
              <a:rPr lang="en-CA" sz="1800" dirty="0" smtClean="0">
                <a:latin typeface="Arial" pitchFamily="34" charset="0"/>
                <a:cs typeface="Arial" pitchFamily="34" charset="0"/>
              </a:rPr>
              <a:t>Review any independence issues opposing counsel could raise and decide how to deal with them. Review other qualification issues opposing counsel might raise.  Anticipate potential problems in qualifying the expert and raise them in examination-in-chief where possible to soften their impact. </a:t>
            </a:r>
          </a:p>
          <a:p>
            <a:pPr>
              <a:defRPr/>
            </a:pPr>
            <a:r>
              <a:rPr lang="en-CA" sz="1800" dirty="0" smtClean="0">
                <a:latin typeface="Arial" pitchFamily="34" charset="0"/>
                <a:cs typeface="Arial" pitchFamily="34" charset="0"/>
              </a:rPr>
              <a:t>Role play.  Make the </a:t>
            </a:r>
            <a:r>
              <a:rPr lang="en-CA" sz="1800" i="1" dirty="0" smtClean="0">
                <a:latin typeface="Arial" pitchFamily="34" charset="0"/>
                <a:cs typeface="Arial" pitchFamily="34" charset="0"/>
              </a:rPr>
              <a:t>voir dire </a:t>
            </a:r>
            <a:r>
              <a:rPr lang="en-CA" sz="1800" dirty="0" smtClean="0">
                <a:latin typeface="Arial" pitchFamily="34" charset="0"/>
                <a:cs typeface="Arial" pitchFamily="34" charset="0"/>
              </a:rPr>
              <a:t>succinct, interesting and persuasive.</a:t>
            </a:r>
            <a:endParaRPr lang="en-CA" sz="2000" dirty="0"/>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a:solidFill>
                  <a:srgbClr val="AE4212"/>
                </a:solidFill>
                <a:latin typeface="Arial" charset="0"/>
                <a:cs typeface="Arial" charset="0"/>
              </a:rPr>
              <a:t>Preparing the financial expert to testify at the </a:t>
            </a:r>
            <a:r>
              <a:rPr lang="en-CA" sz="2400" b="1" i="1" spc="-100" dirty="0" smtClean="0">
                <a:solidFill>
                  <a:srgbClr val="AE4212"/>
                </a:solidFill>
                <a:latin typeface="Arial" charset="0"/>
                <a:cs typeface="Arial" charset="0"/>
              </a:rPr>
              <a:t>hearing #1</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1161467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27</a:t>
            </a:fld>
            <a:endParaRPr lang="fr-CA" dirty="0"/>
          </a:p>
        </p:txBody>
      </p:sp>
      <p:sp>
        <p:nvSpPr>
          <p:cNvPr id="4099" name="Espace réservé du contenu 2"/>
          <p:cNvSpPr>
            <a:spLocks noGrp="1"/>
          </p:cNvSpPr>
          <p:nvPr>
            <p:ph sz="quarter" idx="1"/>
          </p:nvPr>
        </p:nvSpPr>
        <p:spPr>
          <a:xfrm>
            <a:off x="478283" y="1268760"/>
            <a:ext cx="8229600" cy="4915296"/>
          </a:xfrm>
        </p:spPr>
        <p:txBody>
          <a:bodyPr>
            <a:noAutofit/>
          </a:bodyPr>
          <a:lstStyle/>
          <a:p>
            <a:pPr>
              <a:defRPr/>
            </a:pPr>
            <a:r>
              <a:rPr lang="en-CA" sz="1800" dirty="0" smtClean="0">
                <a:latin typeface="Arial" pitchFamily="34" charset="0"/>
                <a:cs typeface="Arial" pitchFamily="34" charset="0"/>
              </a:rPr>
              <a:t>After the expert has been qualified, s/he will have to testify about the issues in his/her expert’s report.  </a:t>
            </a:r>
          </a:p>
          <a:p>
            <a:pPr>
              <a:defRPr/>
            </a:pPr>
            <a:r>
              <a:rPr lang="en-CA" sz="1800" dirty="0" smtClean="0">
                <a:latin typeface="Arial" pitchFamily="34" charset="0"/>
                <a:cs typeface="Arial" pitchFamily="34" charset="0"/>
              </a:rPr>
              <a:t>The expert’s report was prepared months before trial. Are there are any errors in calculations or changes in conclusions?  The report may have been prepared by a manager in the expert’s firm.  The expert will have to fully inform him/herself about the assumptions and conclusions.</a:t>
            </a:r>
          </a:p>
          <a:p>
            <a:pPr>
              <a:defRPr/>
            </a:pPr>
            <a:r>
              <a:rPr lang="en-CA" sz="1800" dirty="0" smtClean="0">
                <a:latin typeface="Arial" pitchFamily="34" charset="0"/>
                <a:cs typeface="Arial" pitchFamily="34" charset="0"/>
              </a:rPr>
              <a:t>Calculation errors discovered on </a:t>
            </a:r>
            <a:r>
              <a:rPr lang="en-CA" sz="1800" dirty="0">
                <a:latin typeface="Arial" pitchFamily="34" charset="0"/>
                <a:cs typeface="Arial" pitchFamily="34" charset="0"/>
              </a:rPr>
              <a:t>the eve of trial could devastate the expert’s </a:t>
            </a:r>
            <a:r>
              <a:rPr lang="en-CA" sz="1800" dirty="0" smtClean="0">
                <a:latin typeface="Arial" pitchFamily="34" charset="0"/>
                <a:cs typeface="Arial" pitchFamily="34" charset="0"/>
              </a:rPr>
              <a:t>opinion and even more so, if they arise during cross-examination. </a:t>
            </a:r>
          </a:p>
          <a:p>
            <a:pPr>
              <a:defRPr/>
            </a:pPr>
            <a:r>
              <a:rPr lang="en-CA" sz="1800" dirty="0" smtClean="0">
                <a:latin typeface="Arial" pitchFamily="34" charset="0"/>
                <a:cs typeface="Arial" pitchFamily="34" charset="0"/>
              </a:rPr>
              <a:t>Are there are any changes or new developments which should be discussed or disclosed?  How will these affect the conclusions?</a:t>
            </a:r>
          </a:p>
          <a:p>
            <a:pPr>
              <a:defRPr/>
            </a:pPr>
            <a:r>
              <a:rPr lang="en-CA" sz="1800" dirty="0" smtClean="0">
                <a:latin typeface="Arial" pitchFamily="34" charset="0"/>
                <a:cs typeface="Arial" pitchFamily="34" charset="0"/>
              </a:rPr>
              <a:t>An expert may have developed a new idea since the expert report was prepared or feel less comfortable with an opinion in the report.  Discuss these topics and determine what should be disclosed and how to deal with new developments. </a:t>
            </a:r>
          </a:p>
          <a:p>
            <a:pPr>
              <a:defRPr/>
            </a:pPr>
            <a:r>
              <a:rPr lang="en-CA" sz="1800" dirty="0" smtClean="0">
                <a:latin typeface="Arial" pitchFamily="34" charset="0"/>
                <a:cs typeface="Arial" pitchFamily="34" charset="0"/>
              </a:rPr>
              <a:t>Ask </a:t>
            </a:r>
            <a:r>
              <a:rPr lang="en-CA" sz="1800" dirty="0">
                <a:latin typeface="Arial" pitchFamily="34" charset="0"/>
                <a:cs typeface="Arial" pitchFamily="34" charset="0"/>
              </a:rPr>
              <a:t>what issues the expert is concerned about in his/her opinion. </a:t>
            </a:r>
            <a:r>
              <a:rPr lang="en-CA" sz="1800" dirty="0" smtClean="0">
                <a:latin typeface="Arial" pitchFamily="34" charset="0"/>
                <a:cs typeface="Arial" pitchFamily="34" charset="0"/>
              </a:rPr>
              <a:t> Discuss what potential cross-examination questions the expert is concerned about.</a:t>
            </a:r>
            <a:r>
              <a:rPr lang="en-CA" sz="1600" dirty="0" smtClean="0">
                <a:latin typeface="Arial" pitchFamily="34" charset="0"/>
                <a:cs typeface="Arial" pitchFamily="34" charset="0"/>
              </a:rPr>
              <a:t>   </a:t>
            </a:r>
            <a:endParaRPr lang="en-CA" sz="1600" dirty="0">
              <a:latin typeface="Arial" pitchFamily="34" charset="0"/>
              <a:cs typeface="Arial" pitchFamily="34" charset="0"/>
            </a:endParaRPr>
          </a:p>
        </p:txBody>
      </p:sp>
      <p:sp>
        <p:nvSpPr>
          <p:cNvPr id="5" name="Titre 1"/>
          <p:cNvSpPr txBox="1">
            <a:spLocks/>
          </p:cNvSpPr>
          <p:nvPr/>
        </p:nvSpPr>
        <p:spPr bwMode="auto">
          <a:xfrm>
            <a:off x="827582" y="188640"/>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a:solidFill>
                  <a:srgbClr val="AE4212"/>
                </a:solidFill>
                <a:latin typeface="Arial" charset="0"/>
                <a:cs typeface="Arial" charset="0"/>
              </a:rPr>
              <a:t>Preparing the financial expert to testify at the </a:t>
            </a:r>
            <a:r>
              <a:rPr lang="en-CA" sz="2400" b="1" i="1" spc="-100" dirty="0" smtClean="0">
                <a:solidFill>
                  <a:srgbClr val="AE4212"/>
                </a:solidFill>
                <a:latin typeface="Arial" charset="0"/>
                <a:cs typeface="Arial" charset="0"/>
              </a:rPr>
              <a:t>hearing #2</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2979802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28</a:t>
            </a:fld>
            <a:endParaRPr lang="fr-CA" dirty="0"/>
          </a:p>
        </p:txBody>
      </p:sp>
      <p:sp>
        <p:nvSpPr>
          <p:cNvPr id="4099" name="Espace réservé du contenu 2"/>
          <p:cNvSpPr>
            <a:spLocks noGrp="1"/>
          </p:cNvSpPr>
          <p:nvPr>
            <p:ph sz="quarter" idx="1"/>
          </p:nvPr>
        </p:nvSpPr>
        <p:spPr>
          <a:xfrm>
            <a:off x="478283" y="1268760"/>
            <a:ext cx="8229600" cy="4915296"/>
          </a:xfrm>
        </p:spPr>
        <p:txBody>
          <a:bodyPr>
            <a:noAutofit/>
          </a:bodyPr>
          <a:lstStyle/>
          <a:p>
            <a:pPr>
              <a:defRPr/>
            </a:pPr>
            <a:r>
              <a:rPr lang="en-CA" sz="1900" dirty="0">
                <a:latin typeface="Arial" pitchFamily="34" charset="0"/>
                <a:cs typeface="Arial" pitchFamily="34" charset="0"/>
              </a:rPr>
              <a:t>Review the expert’s report and the opposing expert’s report.  Identify areas of disagreement on assumptions and </a:t>
            </a:r>
            <a:r>
              <a:rPr lang="en-CA" sz="1900" dirty="0" smtClean="0">
                <a:latin typeface="Arial" pitchFamily="34" charset="0"/>
                <a:cs typeface="Arial" pitchFamily="34" charset="0"/>
              </a:rPr>
              <a:t>opinions. </a:t>
            </a:r>
          </a:p>
          <a:p>
            <a:pPr>
              <a:defRPr/>
            </a:pPr>
            <a:r>
              <a:rPr lang="en-CA" sz="1900" dirty="0" smtClean="0">
                <a:latin typeface="Arial" pitchFamily="34" charset="0"/>
                <a:cs typeface="Arial" pitchFamily="34" charset="0"/>
              </a:rPr>
              <a:t>Discuss </a:t>
            </a:r>
            <a:r>
              <a:rPr lang="en-CA" sz="1900" dirty="0">
                <a:latin typeface="Arial" pitchFamily="34" charset="0"/>
                <a:cs typeface="Arial" pitchFamily="34" charset="0"/>
              </a:rPr>
              <a:t>how the assumptions which underlie the expert’s opinions will be proved.  </a:t>
            </a:r>
            <a:endParaRPr lang="en-CA" sz="1900" dirty="0" smtClean="0">
              <a:latin typeface="Arial" pitchFamily="34" charset="0"/>
              <a:cs typeface="Arial" pitchFamily="34" charset="0"/>
            </a:endParaRPr>
          </a:p>
          <a:p>
            <a:pPr>
              <a:defRPr/>
            </a:pPr>
            <a:r>
              <a:rPr lang="en-CA" sz="1900" dirty="0" smtClean="0">
                <a:latin typeface="Arial" pitchFamily="34" charset="0"/>
                <a:cs typeface="Arial" pitchFamily="34" charset="0"/>
              </a:rPr>
              <a:t>Discuss </a:t>
            </a:r>
            <a:r>
              <a:rPr lang="en-CA" sz="1900" dirty="0">
                <a:latin typeface="Arial" pitchFamily="34" charset="0"/>
                <a:cs typeface="Arial" pitchFamily="34" charset="0"/>
              </a:rPr>
              <a:t>how to deal with any assumptions which cannot be proved by witnesses or </a:t>
            </a:r>
            <a:r>
              <a:rPr lang="en-CA" sz="1900" dirty="0" smtClean="0">
                <a:latin typeface="Arial" pitchFamily="34" charset="0"/>
                <a:cs typeface="Arial" pitchFamily="34" charset="0"/>
              </a:rPr>
              <a:t>documents, </a:t>
            </a:r>
            <a:r>
              <a:rPr lang="en-CA" sz="1900" dirty="0">
                <a:latin typeface="Arial" pitchFamily="34" charset="0"/>
                <a:cs typeface="Arial" pitchFamily="34" charset="0"/>
              </a:rPr>
              <a:t>or which have changed. </a:t>
            </a:r>
            <a:r>
              <a:rPr lang="en-CA" sz="1900" dirty="0" smtClean="0">
                <a:latin typeface="Arial" pitchFamily="34" charset="0"/>
                <a:cs typeface="Arial" pitchFamily="34" charset="0"/>
              </a:rPr>
              <a:t> An </a:t>
            </a:r>
            <a:r>
              <a:rPr lang="en-CA" sz="1900" dirty="0">
                <a:latin typeface="Arial" pitchFamily="34" charset="0"/>
                <a:cs typeface="Arial" pitchFamily="34" charset="0"/>
              </a:rPr>
              <a:t>opinion based on unproven assumptions will </a:t>
            </a:r>
            <a:r>
              <a:rPr lang="en-CA" sz="1900" dirty="0" smtClean="0">
                <a:latin typeface="Arial" pitchFamily="34" charset="0"/>
                <a:cs typeface="Arial" pitchFamily="34" charset="0"/>
              </a:rPr>
              <a:t>not be </a:t>
            </a:r>
            <a:r>
              <a:rPr lang="en-CA" sz="1900" dirty="0">
                <a:latin typeface="Arial" pitchFamily="34" charset="0"/>
                <a:cs typeface="Arial" pitchFamily="34" charset="0"/>
              </a:rPr>
              <a:t>accepted by the court. </a:t>
            </a:r>
          </a:p>
          <a:p>
            <a:pPr>
              <a:defRPr/>
            </a:pPr>
            <a:r>
              <a:rPr lang="en-CA" sz="1900" dirty="0">
                <a:latin typeface="Arial" pitchFamily="34" charset="0"/>
                <a:cs typeface="Arial" pitchFamily="34" charset="0"/>
              </a:rPr>
              <a:t>Discuss opinions which go beyond the written report or the expert’s expertise.  These may be not admitted </a:t>
            </a:r>
            <a:r>
              <a:rPr lang="en-CA" sz="1900" dirty="0" smtClean="0">
                <a:latin typeface="Arial" pitchFamily="34" charset="0"/>
                <a:cs typeface="Arial" pitchFamily="34" charset="0"/>
              </a:rPr>
              <a:t>in evidence.  Discuss whether an opinion which goes beyond the report should be given at all. </a:t>
            </a:r>
            <a:endParaRPr lang="en-CA" sz="1900" dirty="0">
              <a:latin typeface="Arial" pitchFamily="34" charset="0"/>
              <a:cs typeface="Arial" pitchFamily="34" charset="0"/>
            </a:endParaRPr>
          </a:p>
          <a:p>
            <a:pPr>
              <a:defRPr/>
            </a:pPr>
            <a:r>
              <a:rPr lang="en-CA" sz="1900" dirty="0">
                <a:latin typeface="Arial" pitchFamily="34" charset="0"/>
                <a:cs typeface="Arial" pitchFamily="34" charset="0"/>
              </a:rPr>
              <a:t>Role play cross-examination on difficult questions opposing counsel will ask.  Try different approaches dealing with possible weaknesses.  </a:t>
            </a:r>
          </a:p>
          <a:p>
            <a:pPr>
              <a:defRPr/>
            </a:pPr>
            <a:r>
              <a:rPr lang="en-CA" sz="1900" dirty="0">
                <a:latin typeface="Arial" pitchFamily="34" charset="0"/>
                <a:cs typeface="Arial" pitchFamily="34" charset="0"/>
              </a:rPr>
              <a:t>Remind your expert that precision and understatement are far more persuasive than “beating around the bush” and acting like an advocate. </a:t>
            </a:r>
          </a:p>
        </p:txBody>
      </p:sp>
      <p:sp>
        <p:nvSpPr>
          <p:cNvPr id="5" name="Titre 1"/>
          <p:cNvSpPr txBox="1">
            <a:spLocks/>
          </p:cNvSpPr>
          <p:nvPr/>
        </p:nvSpPr>
        <p:spPr bwMode="auto">
          <a:xfrm>
            <a:off x="827582" y="188640"/>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a:solidFill>
                  <a:srgbClr val="AE4212"/>
                </a:solidFill>
                <a:latin typeface="Arial" charset="0"/>
                <a:cs typeface="Arial" charset="0"/>
              </a:rPr>
              <a:t>Preparing the financial expert to testify at the </a:t>
            </a:r>
            <a:r>
              <a:rPr lang="en-CA" sz="2400" b="1" i="1" spc="-100" dirty="0" smtClean="0">
                <a:solidFill>
                  <a:srgbClr val="AE4212"/>
                </a:solidFill>
                <a:latin typeface="Arial" charset="0"/>
                <a:cs typeface="Arial" charset="0"/>
              </a:rPr>
              <a:t>hearing #3</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2637099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29</a:t>
            </a:fld>
            <a:endParaRPr lang="fr-CA" dirty="0"/>
          </a:p>
        </p:txBody>
      </p:sp>
      <p:sp>
        <p:nvSpPr>
          <p:cNvPr id="4099" name="Espace réservé du contenu 2"/>
          <p:cNvSpPr>
            <a:spLocks noGrp="1"/>
          </p:cNvSpPr>
          <p:nvPr>
            <p:ph sz="quarter" idx="1"/>
          </p:nvPr>
        </p:nvSpPr>
        <p:spPr>
          <a:xfrm>
            <a:off x="457201" y="1417638"/>
            <a:ext cx="8229600" cy="4531642"/>
          </a:xfrm>
        </p:spPr>
        <p:txBody>
          <a:bodyPr>
            <a:normAutofit fontScale="92500" lnSpcReduction="20000"/>
          </a:bodyPr>
          <a:lstStyle/>
          <a:p>
            <a:pPr>
              <a:spcBef>
                <a:spcPts val="600"/>
              </a:spcBef>
              <a:defRPr/>
            </a:pPr>
            <a:r>
              <a:rPr lang="en-CA" sz="2100" dirty="0" smtClean="0">
                <a:latin typeface="Arial" pitchFamily="34" charset="0"/>
                <a:cs typeface="Arial" pitchFamily="34" charset="0"/>
              </a:rPr>
              <a:t>Your expert should help you prepare for cross-examination of the opposing party’s expert.  Preparation will differ if you are acting for the  plaintiff or the defendant.   The defendant’s expert report is already a critique of the plaintiff’s expert report.  </a:t>
            </a:r>
          </a:p>
          <a:p>
            <a:pPr>
              <a:spcBef>
                <a:spcPts val="600"/>
              </a:spcBef>
              <a:defRPr/>
            </a:pPr>
            <a:r>
              <a:rPr lang="en-CA" sz="2100" dirty="0">
                <a:latin typeface="Arial" pitchFamily="34" charset="0"/>
                <a:cs typeface="Arial" pitchFamily="34" charset="0"/>
              </a:rPr>
              <a:t>Attacks on the opposing party’s expert fall into five categories: 1) Qualifications and specific expertise; 2) Independence;  3) Assumptions; 4) Methodology and 5) Conclusions.</a:t>
            </a:r>
          </a:p>
          <a:p>
            <a:pPr>
              <a:spcBef>
                <a:spcPts val="600"/>
              </a:spcBef>
              <a:defRPr/>
            </a:pPr>
            <a:r>
              <a:rPr lang="en-CA" sz="2100" dirty="0" smtClean="0">
                <a:latin typeface="Arial" pitchFamily="34" charset="0"/>
                <a:cs typeface="Arial" pitchFamily="34" charset="0"/>
              </a:rPr>
              <a:t>Remember </a:t>
            </a:r>
            <a:r>
              <a:rPr lang="en-CA" sz="2100" dirty="0">
                <a:latin typeface="Arial" pitchFamily="34" charset="0"/>
                <a:cs typeface="Arial" pitchFamily="34" charset="0"/>
              </a:rPr>
              <a:t>the objective of your </a:t>
            </a:r>
            <a:r>
              <a:rPr lang="en-CA" sz="2100" dirty="0" smtClean="0">
                <a:latin typeface="Arial" pitchFamily="34" charset="0"/>
                <a:cs typeface="Arial" pitchFamily="34" charset="0"/>
              </a:rPr>
              <a:t>cross-examination is not to beat the opposing expert to a pulp.  Limit your preparation to casting enough doubt about the opposing expert opinion that the Court prefers your expert opinion.  The process is relative not absolute.</a:t>
            </a:r>
          </a:p>
          <a:p>
            <a:pPr>
              <a:spcBef>
                <a:spcPts val="600"/>
              </a:spcBef>
              <a:defRPr/>
            </a:pPr>
            <a:r>
              <a:rPr lang="en-CA" sz="2100" dirty="0" smtClean="0">
                <a:latin typeface="Arial" pitchFamily="34" charset="0"/>
                <a:cs typeface="Arial" pitchFamily="34" charset="0"/>
              </a:rPr>
              <a:t>Discuss with your expert where you are likely to score the most points with the opposing expert.  Focus your cross-examination on your strongest points.  You do not have to cross-examination on everything</a:t>
            </a:r>
            <a:r>
              <a:rPr lang="en-CA" sz="2100" dirty="0">
                <a:latin typeface="Arial" pitchFamily="34" charset="0"/>
                <a:cs typeface="Arial" pitchFamily="34" charset="0"/>
              </a:rPr>
              <a:t>. </a:t>
            </a:r>
            <a:endParaRPr lang="en-CA" sz="2100" dirty="0" smtClean="0">
              <a:latin typeface="Arial" pitchFamily="34" charset="0"/>
              <a:cs typeface="Arial" pitchFamily="34" charset="0"/>
            </a:endParaRPr>
          </a:p>
          <a:p>
            <a:pPr>
              <a:spcBef>
                <a:spcPts val="600"/>
              </a:spcBef>
              <a:defRPr/>
            </a:pPr>
            <a:r>
              <a:rPr lang="en-CA" sz="2100" dirty="0" smtClean="0">
                <a:latin typeface="Arial" pitchFamily="34" charset="0"/>
                <a:cs typeface="Arial" pitchFamily="34" charset="0"/>
              </a:rPr>
              <a:t>This </a:t>
            </a:r>
            <a:r>
              <a:rPr lang="en-CA" sz="2100" dirty="0">
                <a:latin typeface="Arial" pitchFamily="34" charset="0"/>
                <a:cs typeface="Arial" pitchFamily="34" charset="0"/>
              </a:rPr>
              <a:t>topic lends itself to a presentation of its own.  See paper by I. Ellyn and V. Pileggi, </a:t>
            </a:r>
            <a:r>
              <a:rPr lang="en-CA" sz="2100" i="1" dirty="0">
                <a:latin typeface="Arial" pitchFamily="34" charset="0"/>
                <a:cs typeface="Arial" pitchFamily="34" charset="0"/>
              </a:rPr>
              <a:t>Cross-Examining the Forensic Accountant</a:t>
            </a:r>
            <a:r>
              <a:rPr lang="en-CA" sz="2100" dirty="0">
                <a:latin typeface="Arial" pitchFamily="34" charset="0"/>
                <a:cs typeface="Arial" pitchFamily="34" charset="0"/>
              </a:rPr>
              <a:t>.</a:t>
            </a:r>
          </a:p>
          <a:p>
            <a:pPr marL="0" indent="0">
              <a:spcBef>
                <a:spcPts val="600"/>
              </a:spcBef>
              <a:buNone/>
              <a:defRPr/>
            </a:pPr>
            <a:r>
              <a:rPr lang="en-CA" sz="2100" dirty="0" smtClean="0">
                <a:latin typeface="Arial" pitchFamily="34" charset="0"/>
                <a:cs typeface="Arial" pitchFamily="34" charset="0"/>
              </a:rPr>
              <a:t> </a:t>
            </a:r>
          </a:p>
          <a:p>
            <a:pPr>
              <a:defRPr/>
            </a:pPr>
            <a:endParaRPr lang="en-CA" sz="2000" dirty="0"/>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200" b="1" i="1" spc="-100" dirty="0">
                <a:solidFill>
                  <a:srgbClr val="AE4212"/>
                </a:solidFill>
                <a:latin typeface="Arial" charset="0"/>
                <a:cs typeface="Arial" charset="0"/>
              </a:rPr>
              <a:t>Preparing for cross-examination of the opposing </a:t>
            </a:r>
            <a:r>
              <a:rPr lang="en-CA" sz="2200" b="1" i="1" spc="-100" dirty="0" smtClean="0">
                <a:solidFill>
                  <a:srgbClr val="AE4212"/>
                </a:solidFill>
                <a:latin typeface="Arial" charset="0"/>
                <a:cs typeface="Arial" charset="0"/>
              </a:rPr>
              <a:t>expert #1</a:t>
            </a:r>
            <a:endParaRPr lang="en-CA" sz="2200" b="1" i="1" spc="-100" dirty="0">
              <a:solidFill>
                <a:srgbClr val="AE4212"/>
              </a:solidFill>
              <a:latin typeface="Arial" charset="0"/>
              <a:cs typeface="Arial" charset="0"/>
            </a:endParaRPr>
          </a:p>
        </p:txBody>
      </p:sp>
    </p:spTree>
    <p:extLst>
      <p:ext uri="{BB962C8B-B14F-4D97-AF65-F5344CB8AC3E}">
        <p14:creationId xmlns:p14="http://schemas.microsoft.com/office/powerpoint/2010/main" val="477062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3</a:t>
            </a:fld>
            <a:endParaRPr lang="fr-CA" dirty="0"/>
          </a:p>
        </p:txBody>
      </p:sp>
      <p:sp>
        <p:nvSpPr>
          <p:cNvPr id="4099" name="Espace réservé du contenu 2"/>
          <p:cNvSpPr>
            <a:spLocks noGrp="1"/>
          </p:cNvSpPr>
          <p:nvPr>
            <p:ph sz="quarter" idx="1"/>
          </p:nvPr>
        </p:nvSpPr>
        <p:spPr>
          <a:xfrm>
            <a:off x="457201" y="1417638"/>
            <a:ext cx="8229600" cy="4243610"/>
          </a:xfrm>
        </p:spPr>
        <p:txBody>
          <a:bodyPr>
            <a:normAutofit/>
          </a:bodyPr>
          <a:lstStyle/>
          <a:p>
            <a:pPr>
              <a:defRPr/>
            </a:pPr>
            <a:r>
              <a:rPr lang="en-CA" sz="2000" dirty="0" smtClean="0">
                <a:latin typeface="Arial" pitchFamily="34" charset="0"/>
                <a:cs typeface="Arial" pitchFamily="34" charset="0"/>
              </a:rPr>
              <a:t>In </a:t>
            </a:r>
            <a:r>
              <a:rPr lang="en-CA" sz="2000" i="1" dirty="0">
                <a:latin typeface="Arial" pitchFamily="34" charset="0"/>
                <a:cs typeface="Arial" pitchFamily="34" charset="0"/>
              </a:rPr>
              <a:t>Canada (Director of Investigation and Research) v. Southam Inc., </a:t>
            </a:r>
            <a:r>
              <a:rPr lang="en-CA" sz="2000" dirty="0">
                <a:latin typeface="Arial" pitchFamily="34" charset="0"/>
                <a:cs typeface="Arial" pitchFamily="34" charset="0"/>
              </a:rPr>
              <a:t>[1997] 1 S.C.R. 748 at </a:t>
            </a:r>
            <a:r>
              <a:rPr lang="en-CA" sz="2000" dirty="0" smtClean="0">
                <a:latin typeface="Arial" pitchFamily="34" charset="0"/>
                <a:cs typeface="Arial" pitchFamily="34" charset="0"/>
              </a:rPr>
              <a:t>780 at para. 62, the Court stated:</a:t>
            </a:r>
            <a:endParaRPr lang="en-CA" sz="2000" dirty="0">
              <a:latin typeface="Arial" pitchFamily="34" charset="0"/>
              <a:cs typeface="Arial" pitchFamily="34" charset="0"/>
            </a:endParaRPr>
          </a:p>
          <a:p>
            <a:pPr lvl="1">
              <a:defRPr/>
            </a:pPr>
            <a:r>
              <a:rPr lang="en-CA" sz="1900" dirty="0" smtClean="0">
                <a:latin typeface="Arial" pitchFamily="34" charset="0"/>
                <a:cs typeface="Arial" pitchFamily="34" charset="0"/>
              </a:rPr>
              <a:t>Experts</a:t>
            </a:r>
            <a:r>
              <a:rPr lang="en-CA" sz="1900" dirty="0">
                <a:latin typeface="Arial" pitchFamily="34" charset="0"/>
                <a:cs typeface="Arial" pitchFamily="34" charset="0"/>
              </a:rPr>
              <a:t>, in our society are called that precisely because they can arrive at </a:t>
            </a:r>
            <a:r>
              <a:rPr lang="en-CA" sz="1900" dirty="0" smtClean="0">
                <a:latin typeface="Arial" pitchFamily="34" charset="0"/>
                <a:cs typeface="Arial" pitchFamily="34" charset="0"/>
              </a:rPr>
              <a:t>well-formed </a:t>
            </a:r>
            <a:r>
              <a:rPr lang="en-CA" sz="1900" dirty="0">
                <a:latin typeface="Arial" pitchFamily="34" charset="0"/>
                <a:cs typeface="Arial" pitchFamily="34" charset="0"/>
              </a:rPr>
              <a:t>and rational conclusions. If that is so, they should be able to explain, to a </a:t>
            </a:r>
            <a:r>
              <a:rPr lang="en-CA" sz="1900" dirty="0" smtClean="0">
                <a:latin typeface="Arial" pitchFamily="34" charset="0"/>
                <a:cs typeface="Arial" pitchFamily="34" charset="0"/>
              </a:rPr>
              <a:t>fair-minded </a:t>
            </a:r>
            <a:r>
              <a:rPr lang="en-CA" sz="1900" dirty="0">
                <a:latin typeface="Arial" pitchFamily="34" charset="0"/>
                <a:cs typeface="Arial" pitchFamily="34" charset="0"/>
              </a:rPr>
              <a:t>but less </a:t>
            </a:r>
            <a:r>
              <a:rPr lang="en-CA" sz="1900" dirty="0" smtClean="0">
                <a:latin typeface="Arial" pitchFamily="34" charset="0"/>
                <a:cs typeface="Arial" pitchFamily="34" charset="0"/>
              </a:rPr>
              <a:t>well-informed </a:t>
            </a:r>
            <a:r>
              <a:rPr lang="en-CA" sz="1900" dirty="0">
                <a:latin typeface="Arial" pitchFamily="34" charset="0"/>
                <a:cs typeface="Arial" pitchFamily="34" charset="0"/>
              </a:rPr>
              <a:t>observer the reasons for their conclusions.  If they cannot, they are not very expert. If something is worth knowing and relying upon, it is worth telling.  Expertise commands deference only when the expert is coherent. Expertise loses the right to deference when it is not defensible. </a:t>
            </a:r>
            <a:endParaRPr lang="en-CA" sz="1900" dirty="0" smtClean="0">
              <a:latin typeface="Arial" pitchFamily="34" charset="0"/>
              <a:cs typeface="Arial" pitchFamily="34" charset="0"/>
            </a:endParaRPr>
          </a:p>
          <a:p>
            <a:pPr>
              <a:defRPr/>
            </a:pPr>
            <a:r>
              <a:rPr lang="en-CA" sz="1900" dirty="0" smtClean="0">
                <a:latin typeface="Arial" pitchFamily="34" charset="0"/>
                <a:cs typeface="Arial" pitchFamily="34" charset="0"/>
              </a:rPr>
              <a:t>The points we will discuss apply to business litigation in Ontario Courts.  Similar rules and evidentiary principles apply before the Federal Court of Canada, in commercial arbitrations and before administrative tribunals. </a:t>
            </a:r>
            <a:endParaRPr lang="en-CA" sz="1900" dirty="0">
              <a:latin typeface="Arial" pitchFamily="34" charset="0"/>
              <a:cs typeface="Arial" pitchFamily="34" charset="0"/>
            </a:endParaRPr>
          </a:p>
          <a:p>
            <a:pPr>
              <a:defRPr/>
            </a:pPr>
            <a:endParaRPr lang="en-CA" sz="2000" dirty="0"/>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smtClean="0">
                <a:solidFill>
                  <a:srgbClr val="AE4212"/>
                </a:solidFill>
                <a:latin typeface="Arial" charset="0"/>
                <a:cs typeface="Arial" charset="0"/>
              </a:rPr>
              <a:t>What an expert  witness should accomplish</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1400098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30</a:t>
            </a:fld>
            <a:endParaRPr lang="fr-CA" dirty="0"/>
          </a:p>
        </p:txBody>
      </p:sp>
      <p:sp>
        <p:nvSpPr>
          <p:cNvPr id="4099" name="Espace réservé du contenu 2"/>
          <p:cNvSpPr>
            <a:spLocks noGrp="1"/>
          </p:cNvSpPr>
          <p:nvPr>
            <p:ph sz="quarter" idx="1"/>
          </p:nvPr>
        </p:nvSpPr>
        <p:spPr>
          <a:xfrm>
            <a:off x="457201" y="1417638"/>
            <a:ext cx="8229600" cy="4459634"/>
          </a:xfrm>
        </p:spPr>
        <p:txBody>
          <a:bodyPr>
            <a:normAutofit fontScale="92500" lnSpcReduction="20000"/>
          </a:bodyPr>
          <a:lstStyle/>
          <a:p>
            <a:pPr>
              <a:defRPr/>
            </a:pPr>
            <a:r>
              <a:rPr lang="en-CA" sz="1900" dirty="0" smtClean="0">
                <a:latin typeface="Arial" pitchFamily="34" charset="0"/>
                <a:cs typeface="Arial" pitchFamily="34" charset="0"/>
              </a:rPr>
              <a:t>You have two opportunities to cross-examine the opposing expert.  Focus your cross-examination for  each occasion.   </a:t>
            </a:r>
          </a:p>
          <a:p>
            <a:pPr>
              <a:defRPr/>
            </a:pPr>
            <a:r>
              <a:rPr lang="en-CA" sz="1900" dirty="0" smtClean="0">
                <a:latin typeface="Arial" pitchFamily="34" charset="0"/>
                <a:cs typeface="Arial" pitchFamily="34" charset="0"/>
              </a:rPr>
              <a:t>Decide early whether your objective on the </a:t>
            </a:r>
            <a:r>
              <a:rPr lang="en-CA" sz="1900" i="1" dirty="0" smtClean="0">
                <a:latin typeface="Arial" pitchFamily="34" charset="0"/>
                <a:cs typeface="Arial" pitchFamily="34" charset="0"/>
              </a:rPr>
              <a:t>voir dire </a:t>
            </a:r>
            <a:r>
              <a:rPr lang="en-CA" sz="1900" dirty="0" smtClean="0">
                <a:latin typeface="Arial" pitchFamily="34" charset="0"/>
                <a:cs typeface="Arial" pitchFamily="34" charset="0"/>
              </a:rPr>
              <a:t>is to render the opposing expert’s evidence inadmissible or just to make him/her sound less authoritative than your expert. </a:t>
            </a:r>
          </a:p>
          <a:p>
            <a:pPr>
              <a:defRPr/>
            </a:pPr>
            <a:r>
              <a:rPr lang="en-CA" sz="1900" dirty="0" smtClean="0">
                <a:latin typeface="Arial" pitchFamily="34" charset="0"/>
                <a:cs typeface="Arial" pitchFamily="34" charset="0"/>
              </a:rPr>
              <a:t>Limit cross-examination on qualifications, competence or independence to matters which will assist your main objective, namely, to persuade the judge that your expert’s opinion is the most authoritative and reliable one.   </a:t>
            </a:r>
          </a:p>
          <a:p>
            <a:pPr>
              <a:defRPr/>
            </a:pPr>
            <a:r>
              <a:rPr lang="en-CA" sz="1900" dirty="0" smtClean="0">
                <a:latin typeface="Arial" pitchFamily="34" charset="0"/>
                <a:cs typeface="Arial" pitchFamily="34" charset="0"/>
              </a:rPr>
              <a:t>When cross-examining on qualifications, highlight the strengths of your expert’s credentials. Seek admissions that the opposing expert considers your expert’s publications authoritative.  Emphasize a publication by the opposing expert in which s/he supported your expert’s methodology in a similar case. </a:t>
            </a:r>
          </a:p>
          <a:p>
            <a:pPr>
              <a:defRPr/>
            </a:pPr>
            <a:r>
              <a:rPr lang="en-CA" sz="1900" dirty="0" smtClean="0">
                <a:latin typeface="Arial" pitchFamily="34" charset="0"/>
                <a:cs typeface="Arial" pitchFamily="34" charset="0"/>
              </a:rPr>
              <a:t>It is unpersuasive to attempt to discredit the opposing expert on small points on independence or qualifications when the opposing expert is obviously qualified to give the expert evidence.  It could do more harm than good.  “Keep your powder dry” for attacks on methodology and conclusions. </a:t>
            </a:r>
          </a:p>
          <a:p>
            <a:pPr>
              <a:defRPr/>
            </a:pPr>
            <a:endParaRPr lang="en-CA" sz="2000" dirty="0" smtClean="0">
              <a:latin typeface="Arial" pitchFamily="34" charset="0"/>
              <a:cs typeface="Arial" pitchFamily="34" charset="0"/>
            </a:endParaRPr>
          </a:p>
          <a:p>
            <a:pPr>
              <a:defRPr/>
            </a:pPr>
            <a:endParaRPr lang="en-CA" sz="2000" dirty="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200" b="1" i="1" spc="-100" dirty="0">
                <a:solidFill>
                  <a:srgbClr val="AE4212"/>
                </a:solidFill>
                <a:latin typeface="Arial" charset="0"/>
                <a:cs typeface="Arial" charset="0"/>
              </a:rPr>
              <a:t>Preparing for cross-examination of the opposing </a:t>
            </a:r>
            <a:r>
              <a:rPr lang="en-CA" sz="2200" b="1" i="1" spc="-100" dirty="0" smtClean="0">
                <a:solidFill>
                  <a:srgbClr val="AE4212"/>
                </a:solidFill>
                <a:latin typeface="Arial" charset="0"/>
                <a:cs typeface="Arial" charset="0"/>
              </a:rPr>
              <a:t>expert  #2</a:t>
            </a:r>
            <a:endParaRPr lang="en-CA" sz="2200" b="1" i="1" spc="-100" dirty="0">
              <a:solidFill>
                <a:srgbClr val="AE4212"/>
              </a:solidFill>
              <a:latin typeface="Arial" charset="0"/>
              <a:cs typeface="Arial" charset="0"/>
            </a:endParaRPr>
          </a:p>
        </p:txBody>
      </p:sp>
    </p:spTree>
    <p:extLst>
      <p:ext uri="{BB962C8B-B14F-4D97-AF65-F5344CB8AC3E}">
        <p14:creationId xmlns:p14="http://schemas.microsoft.com/office/powerpoint/2010/main" val="346480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31</a:t>
            </a:fld>
            <a:endParaRPr lang="fr-CA" dirty="0"/>
          </a:p>
        </p:txBody>
      </p:sp>
      <p:sp>
        <p:nvSpPr>
          <p:cNvPr id="4099" name="Espace réservé du contenu 2"/>
          <p:cNvSpPr>
            <a:spLocks noGrp="1"/>
          </p:cNvSpPr>
          <p:nvPr>
            <p:ph sz="quarter" idx="1"/>
          </p:nvPr>
        </p:nvSpPr>
        <p:spPr>
          <a:xfrm>
            <a:off x="457201" y="1417638"/>
            <a:ext cx="8229600" cy="4675658"/>
          </a:xfrm>
        </p:spPr>
        <p:txBody>
          <a:bodyPr>
            <a:normAutofit lnSpcReduction="10000"/>
          </a:bodyPr>
          <a:lstStyle/>
          <a:p>
            <a:pPr>
              <a:defRPr/>
            </a:pPr>
            <a:r>
              <a:rPr lang="en-CA" sz="1800" dirty="0" smtClean="0">
                <a:latin typeface="Arial" pitchFamily="34" charset="0"/>
                <a:cs typeface="Arial" pitchFamily="34" charset="0"/>
              </a:rPr>
              <a:t>Cross-examination on the opposing expert’s opinions should be prepared with the assistance of your expert.  Ask your expert for assistance in formulating the questions to cast doubt on the opposing expert’s opinions on the five avenues of attack.   </a:t>
            </a:r>
          </a:p>
          <a:p>
            <a:pPr>
              <a:defRPr/>
            </a:pPr>
            <a:r>
              <a:rPr lang="en-CA" sz="1800" dirty="0" smtClean="0">
                <a:latin typeface="Arial" pitchFamily="34" charset="0"/>
                <a:cs typeface="Arial" pitchFamily="34" charset="0"/>
              </a:rPr>
              <a:t>The expert is not trial counsel.  You have to develop the cross-examination questions but the expert should provide the ammunition. </a:t>
            </a:r>
          </a:p>
          <a:p>
            <a:pPr>
              <a:defRPr/>
            </a:pPr>
            <a:r>
              <a:rPr lang="en-CA" sz="1800" dirty="0" smtClean="0">
                <a:latin typeface="Arial" pitchFamily="34" charset="0"/>
                <a:cs typeface="Arial" pitchFamily="34" charset="0"/>
              </a:rPr>
              <a:t>At trial, your expert should be present to assist you with issues that come up during the opposing expert’s examination in chief. </a:t>
            </a:r>
          </a:p>
          <a:p>
            <a:pPr>
              <a:defRPr/>
            </a:pPr>
            <a:r>
              <a:rPr lang="en-CA" sz="1800" dirty="0" smtClean="0">
                <a:latin typeface="Arial" pitchFamily="34" charset="0"/>
                <a:cs typeface="Arial" pitchFamily="34" charset="0"/>
              </a:rPr>
              <a:t>Review the opposing expert’s assumptions.  If they have not been proven by fact witnesses, this could be fertile ground for invalidating the conclusions.  </a:t>
            </a:r>
          </a:p>
          <a:p>
            <a:pPr>
              <a:defRPr/>
            </a:pPr>
            <a:r>
              <a:rPr lang="en-CA" sz="1800" dirty="0" smtClean="0">
                <a:latin typeface="Arial" pitchFamily="34" charset="0"/>
                <a:cs typeface="Arial" pitchFamily="34" charset="0"/>
              </a:rPr>
              <a:t>Secure admissions that if certain assumptions are proved differently, your expert’s conclusions are correct.  Be sure to propose assumptions which your witnesses have proved or which will be proved by later evidence. </a:t>
            </a:r>
          </a:p>
          <a:p>
            <a:pPr>
              <a:defRPr/>
            </a:pPr>
            <a:r>
              <a:rPr lang="en-CA" sz="1800" dirty="0" smtClean="0">
                <a:latin typeface="Arial" pitchFamily="34" charset="0"/>
                <a:cs typeface="Arial" pitchFamily="34" charset="0"/>
              </a:rPr>
              <a:t>If the methodology of the experts differ, understand the differences.   “Slice and dice” the methodology to identify as many points of agreement as possible.  Then, with your expert’s assistance, attack the reasonableness of  the points of disagreement. </a:t>
            </a:r>
          </a:p>
          <a:p>
            <a:pPr>
              <a:defRPr/>
            </a:pPr>
            <a:endParaRPr lang="en-CA" sz="2000" dirty="0">
              <a:latin typeface="Arial" pitchFamily="34" charset="0"/>
              <a:cs typeface="Arial" pitchFamily="34" charset="0"/>
            </a:endParaRP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200" b="1" i="1" spc="-100" dirty="0">
                <a:solidFill>
                  <a:srgbClr val="AE4212"/>
                </a:solidFill>
                <a:latin typeface="Arial" charset="0"/>
                <a:cs typeface="Arial" charset="0"/>
              </a:rPr>
              <a:t>Preparing for cross-examination of the opposing </a:t>
            </a:r>
            <a:r>
              <a:rPr lang="en-CA" sz="2200" b="1" i="1" spc="-100" dirty="0" smtClean="0">
                <a:solidFill>
                  <a:srgbClr val="AE4212"/>
                </a:solidFill>
                <a:latin typeface="Arial" charset="0"/>
                <a:cs typeface="Arial" charset="0"/>
              </a:rPr>
              <a:t>expert  #3</a:t>
            </a:r>
            <a:endParaRPr lang="en-CA" sz="2200" b="1" i="1" spc="-100" dirty="0">
              <a:solidFill>
                <a:srgbClr val="AE4212"/>
              </a:solidFill>
              <a:latin typeface="Arial" charset="0"/>
              <a:cs typeface="Arial" charset="0"/>
            </a:endParaRPr>
          </a:p>
        </p:txBody>
      </p:sp>
    </p:spTree>
    <p:extLst>
      <p:ext uri="{BB962C8B-B14F-4D97-AF65-F5344CB8AC3E}">
        <p14:creationId xmlns:p14="http://schemas.microsoft.com/office/powerpoint/2010/main" val="871379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32</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fontScale="85000" lnSpcReduction="20000"/>
          </a:bodyPr>
          <a:lstStyle/>
          <a:p>
            <a:pPr>
              <a:defRPr/>
            </a:pPr>
            <a:r>
              <a:rPr lang="en-CA" sz="2100" dirty="0" smtClean="0">
                <a:latin typeface="Arial" pitchFamily="34" charset="0"/>
                <a:cs typeface="Arial" pitchFamily="34" charset="0"/>
              </a:rPr>
              <a:t>Under Rule 52.03 of the Rules of Civil Procedure, </a:t>
            </a:r>
            <a:r>
              <a:rPr lang="en-CA" sz="2100" dirty="0">
                <a:latin typeface="Arial" pitchFamily="34" charset="0"/>
                <a:cs typeface="Arial" pitchFamily="34" charset="0"/>
              </a:rPr>
              <a:t>a judge may, at any time, appoint one or more independent experts to inquire into and report on any question of fact or opinion relevant to an issue in the action.  </a:t>
            </a:r>
            <a:r>
              <a:rPr lang="en-CA" sz="2100" dirty="0" smtClean="0">
                <a:latin typeface="Arial" pitchFamily="34" charset="0"/>
                <a:cs typeface="Arial" pitchFamily="34" charset="0"/>
              </a:rPr>
              <a:t>The </a:t>
            </a:r>
            <a:r>
              <a:rPr lang="en-CA" sz="2100" dirty="0">
                <a:latin typeface="Arial" pitchFamily="34" charset="0"/>
                <a:cs typeface="Arial" pitchFamily="34" charset="0"/>
              </a:rPr>
              <a:t>expert shall be named by the judge and, </a:t>
            </a:r>
            <a:r>
              <a:rPr lang="en-CA" sz="2100" dirty="0" smtClean="0">
                <a:latin typeface="Arial" pitchFamily="34" charset="0"/>
                <a:cs typeface="Arial" pitchFamily="34" charset="0"/>
              </a:rPr>
              <a:t>if possible</a:t>
            </a:r>
            <a:r>
              <a:rPr lang="en-CA" sz="2100" dirty="0">
                <a:latin typeface="Arial" pitchFamily="34" charset="0"/>
                <a:cs typeface="Arial" pitchFamily="34" charset="0"/>
              </a:rPr>
              <a:t>, </a:t>
            </a:r>
            <a:r>
              <a:rPr lang="en-CA" sz="2100" dirty="0" smtClean="0">
                <a:latin typeface="Arial" pitchFamily="34" charset="0"/>
                <a:cs typeface="Arial" pitchFamily="34" charset="0"/>
              </a:rPr>
              <a:t>agreed </a:t>
            </a:r>
            <a:r>
              <a:rPr lang="en-CA" sz="2100" dirty="0">
                <a:latin typeface="Arial" pitchFamily="34" charset="0"/>
                <a:cs typeface="Arial" pitchFamily="34" charset="0"/>
              </a:rPr>
              <a:t>on by the parties</a:t>
            </a:r>
            <a:r>
              <a:rPr lang="en-CA" sz="2100" dirty="0" smtClean="0">
                <a:latin typeface="Arial" pitchFamily="34" charset="0"/>
                <a:cs typeface="Arial" pitchFamily="34" charset="0"/>
              </a:rPr>
              <a:t>.</a:t>
            </a:r>
          </a:p>
          <a:p>
            <a:pPr>
              <a:defRPr/>
            </a:pPr>
            <a:r>
              <a:rPr lang="en-CA" sz="2100" dirty="0" smtClean="0">
                <a:latin typeface="Arial" pitchFamily="34" charset="0"/>
                <a:cs typeface="Arial" pitchFamily="34" charset="0"/>
              </a:rPr>
              <a:t>This jurisdiction is rarely exercised. The more common practice is for the judge to encourage the parties to engage one expert if they agree to do so.</a:t>
            </a:r>
          </a:p>
          <a:p>
            <a:pPr>
              <a:defRPr/>
            </a:pPr>
            <a:r>
              <a:rPr lang="en-CA" sz="2100" dirty="0" smtClean="0">
                <a:latin typeface="Arial" pitchFamily="34" charset="0"/>
                <a:cs typeface="Arial" pitchFamily="34" charset="0"/>
              </a:rPr>
              <a:t>If </a:t>
            </a:r>
            <a:r>
              <a:rPr lang="en-CA" sz="2100" dirty="0">
                <a:latin typeface="Arial" pitchFamily="34" charset="0"/>
                <a:cs typeface="Arial" pitchFamily="34" charset="0"/>
              </a:rPr>
              <a:t>the court has only </a:t>
            </a:r>
            <a:r>
              <a:rPr lang="en-CA" sz="2100" dirty="0" smtClean="0">
                <a:latin typeface="Arial" pitchFamily="34" charset="0"/>
                <a:cs typeface="Arial" pitchFamily="34" charset="0"/>
              </a:rPr>
              <a:t>one </a:t>
            </a:r>
            <a:r>
              <a:rPr lang="en-CA" sz="2100" dirty="0">
                <a:latin typeface="Arial" pitchFamily="34" charset="0"/>
                <a:cs typeface="Arial" pitchFamily="34" charset="0"/>
              </a:rPr>
              <a:t>expert’s </a:t>
            </a:r>
            <a:r>
              <a:rPr lang="en-CA" sz="2100" dirty="0" smtClean="0">
                <a:latin typeface="Arial" pitchFamily="34" charset="0"/>
                <a:cs typeface="Arial" pitchFamily="34" charset="0"/>
              </a:rPr>
              <a:t>opinion evidence to </a:t>
            </a:r>
            <a:r>
              <a:rPr lang="en-CA" sz="2100" dirty="0">
                <a:latin typeface="Arial" pitchFamily="34" charset="0"/>
                <a:cs typeface="Arial" pitchFamily="34" charset="0"/>
              </a:rPr>
              <a:t>consider, it is highly likely that the court will accept the expert’s </a:t>
            </a:r>
            <a:r>
              <a:rPr lang="en-CA" sz="2100" dirty="0" smtClean="0">
                <a:latin typeface="Arial" pitchFamily="34" charset="0"/>
                <a:cs typeface="Arial" pitchFamily="34" charset="0"/>
              </a:rPr>
              <a:t>opinion</a:t>
            </a:r>
            <a:r>
              <a:rPr lang="en-CA" sz="2100" dirty="0">
                <a:latin typeface="Arial" pitchFamily="34" charset="0"/>
                <a:cs typeface="Arial" pitchFamily="34" charset="0"/>
              </a:rPr>
              <a:t> </a:t>
            </a:r>
            <a:r>
              <a:rPr lang="en-CA" sz="2100" dirty="0" smtClean="0">
                <a:latin typeface="Arial" pitchFamily="34" charset="0"/>
                <a:cs typeface="Arial" pitchFamily="34" charset="0"/>
              </a:rPr>
              <a:t>unless it contains an obvious flaw or is found not to be independent. </a:t>
            </a:r>
            <a:endParaRPr lang="en-CA" sz="2100" dirty="0">
              <a:latin typeface="Arial" pitchFamily="34" charset="0"/>
              <a:cs typeface="Arial" pitchFamily="34" charset="0"/>
            </a:endParaRPr>
          </a:p>
          <a:p>
            <a:pPr>
              <a:defRPr/>
            </a:pPr>
            <a:r>
              <a:rPr lang="en-CA" sz="2100" dirty="0" smtClean="0">
                <a:latin typeface="Arial" pitchFamily="34" charset="0"/>
                <a:cs typeface="Arial" pitchFamily="34" charset="0"/>
              </a:rPr>
              <a:t>There are dangers with appointing a single expert.  If one party does not like the opinions or assumptions of the expert, it is too late to hire another expert.  The single expert may just not like you or your client.  A single expert may favour the counsel s/he knows better.  The expert might draw unwritten conclusions about your client’s credibility which will affect the conclusions. </a:t>
            </a:r>
          </a:p>
          <a:p>
            <a:pPr>
              <a:defRPr/>
            </a:pPr>
            <a:r>
              <a:rPr lang="en-CA" sz="2100" dirty="0" smtClean="0">
                <a:latin typeface="Arial" pitchFamily="34" charset="0"/>
                <a:cs typeface="Arial" pitchFamily="34" charset="0"/>
              </a:rPr>
              <a:t>Despite the party-appointed expert’s primary duty of independence, engaging your own expert still affords opportunities for advice and discussion, commentary and providing the assumptions on which the expert should base his/her opinion.  There is also the benefit of litigation privilege. </a:t>
            </a:r>
            <a:endParaRPr lang="en-CA" sz="2100" dirty="0">
              <a:latin typeface="Arial" pitchFamily="34" charset="0"/>
              <a:cs typeface="Arial" pitchFamily="34" charset="0"/>
            </a:endParaRPr>
          </a:p>
          <a:p>
            <a:pPr>
              <a:defRPr/>
            </a:pPr>
            <a:endParaRPr lang="en-CA" sz="2000" dirty="0"/>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a:solidFill>
                  <a:srgbClr val="AE4212"/>
                </a:solidFill>
                <a:latin typeface="Arial" charset="0"/>
                <a:cs typeface="Arial" charset="0"/>
              </a:rPr>
              <a:t>The </a:t>
            </a:r>
            <a:r>
              <a:rPr lang="en-CA" sz="2400" b="1" i="1" spc="-100" dirty="0" smtClean="0">
                <a:solidFill>
                  <a:srgbClr val="AE4212"/>
                </a:solidFill>
                <a:latin typeface="Arial" charset="0"/>
                <a:cs typeface="Arial" charset="0"/>
              </a:rPr>
              <a:t>Court or Tribunal’s </a:t>
            </a:r>
            <a:r>
              <a:rPr lang="en-CA" sz="2400" b="1" i="1" spc="-100" dirty="0">
                <a:solidFill>
                  <a:srgbClr val="AE4212"/>
                </a:solidFill>
                <a:latin typeface="Arial" charset="0"/>
                <a:cs typeface="Arial" charset="0"/>
              </a:rPr>
              <a:t>right to appoint an expert</a:t>
            </a:r>
          </a:p>
        </p:txBody>
      </p:sp>
    </p:spTree>
    <p:extLst>
      <p:ext uri="{BB962C8B-B14F-4D97-AF65-F5344CB8AC3E}">
        <p14:creationId xmlns:p14="http://schemas.microsoft.com/office/powerpoint/2010/main" val="3567992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33</a:t>
            </a:fld>
            <a:endParaRPr lang="fr-CA" dirty="0"/>
          </a:p>
        </p:txBody>
      </p:sp>
      <p:sp>
        <p:nvSpPr>
          <p:cNvPr id="4099" name="Espace réservé du contenu 2"/>
          <p:cNvSpPr>
            <a:spLocks noGrp="1"/>
          </p:cNvSpPr>
          <p:nvPr>
            <p:ph sz="quarter" idx="1"/>
          </p:nvPr>
        </p:nvSpPr>
        <p:spPr>
          <a:xfrm>
            <a:off x="452388" y="1331640"/>
            <a:ext cx="8229600" cy="4747666"/>
          </a:xfrm>
        </p:spPr>
        <p:txBody>
          <a:bodyPr>
            <a:noAutofit/>
          </a:bodyPr>
          <a:lstStyle/>
          <a:p>
            <a:pPr>
              <a:defRPr/>
            </a:pPr>
            <a:r>
              <a:rPr lang="en-CA" sz="1800" dirty="0" smtClean="0">
                <a:latin typeface="Arial" pitchFamily="34" charset="0"/>
                <a:cs typeface="Arial" pitchFamily="34" charset="0"/>
              </a:rPr>
              <a:t>Counsel must present the facts to the expert fairly and thoroughly. </a:t>
            </a:r>
          </a:p>
          <a:p>
            <a:pPr>
              <a:defRPr/>
            </a:pPr>
            <a:r>
              <a:rPr lang="en-CA" sz="1800" dirty="0" smtClean="0">
                <a:latin typeface="Arial" pitchFamily="34" charset="0"/>
                <a:cs typeface="Arial" pitchFamily="34" charset="0"/>
              </a:rPr>
              <a:t>Counsel provides the preliminary assumptions to the expert. </a:t>
            </a:r>
          </a:p>
          <a:p>
            <a:pPr>
              <a:defRPr/>
            </a:pPr>
            <a:r>
              <a:rPr lang="en-CA" sz="1800" dirty="0" smtClean="0">
                <a:latin typeface="Arial" pitchFamily="34" charset="0"/>
                <a:cs typeface="Arial" pitchFamily="34" charset="0"/>
              </a:rPr>
              <a:t>Counsel and the expert should discuss how to frame provable assumptions so that a proper factual foundation for the expert’s opinion exists. If the assumptions are faulty, the opinion may be valueless.   </a:t>
            </a:r>
          </a:p>
          <a:p>
            <a:pPr>
              <a:defRPr/>
            </a:pPr>
            <a:r>
              <a:rPr lang="en-CA" sz="1800" dirty="0" smtClean="0">
                <a:latin typeface="Arial" pitchFamily="34" charset="0"/>
                <a:cs typeface="Arial" pitchFamily="34" charset="0"/>
              </a:rPr>
              <a:t>Counsel must provide all relevant documents to the expert.  A surprised or uninformed expert will not be a persuasive trial witness.  </a:t>
            </a:r>
          </a:p>
          <a:p>
            <a:pPr>
              <a:defRPr/>
            </a:pPr>
            <a:r>
              <a:rPr lang="en-CA" sz="1800" dirty="0" smtClean="0">
                <a:latin typeface="Arial" pitchFamily="34" charset="0"/>
                <a:cs typeface="Arial" pitchFamily="34" charset="0"/>
              </a:rPr>
              <a:t>Counsel should make fact witnesses available for the expert to interview, including a request to interview opposing parties where necessary.  </a:t>
            </a:r>
          </a:p>
          <a:p>
            <a:pPr>
              <a:defRPr/>
            </a:pPr>
            <a:r>
              <a:rPr lang="en-CA" sz="1800" dirty="0" smtClean="0">
                <a:latin typeface="Arial" pitchFamily="34" charset="0"/>
                <a:cs typeface="Arial" pitchFamily="34" charset="0"/>
              </a:rPr>
              <a:t>Where a valuation is necessary,  a visit to the plant or business location is important.  The more detached the expert is from the facts, the less reliable her/his opinions may be.</a:t>
            </a:r>
          </a:p>
          <a:p>
            <a:pPr>
              <a:defRPr/>
            </a:pPr>
            <a:r>
              <a:rPr lang="en-CA" sz="1800" dirty="0">
                <a:latin typeface="Arial" pitchFamily="34" charset="0"/>
                <a:cs typeface="Arial" pitchFamily="34" charset="0"/>
              </a:rPr>
              <a:t>Counsel should ensure that </a:t>
            </a:r>
            <a:r>
              <a:rPr lang="en-CA" sz="1800" dirty="0" smtClean="0">
                <a:latin typeface="Arial" pitchFamily="34" charset="0"/>
                <a:cs typeface="Arial" pitchFamily="34" charset="0"/>
              </a:rPr>
              <a:t>draft reports are sent </a:t>
            </a:r>
            <a:r>
              <a:rPr lang="en-CA" sz="1800" dirty="0">
                <a:latin typeface="Arial" pitchFamily="34" charset="0"/>
                <a:cs typeface="Arial" pitchFamily="34" charset="0"/>
              </a:rPr>
              <a:t>to </a:t>
            </a:r>
            <a:r>
              <a:rPr lang="en-CA" sz="1800" dirty="0" smtClean="0">
                <a:latin typeface="Arial" pitchFamily="34" charset="0"/>
                <a:cs typeface="Arial" pitchFamily="34" charset="0"/>
              </a:rPr>
              <a:t>her/him only. If draft reports are sent </a:t>
            </a:r>
            <a:r>
              <a:rPr lang="en-CA" sz="1800" dirty="0">
                <a:latin typeface="Arial" pitchFamily="34" charset="0"/>
                <a:cs typeface="Arial" pitchFamily="34" charset="0"/>
              </a:rPr>
              <a:t>to the client, litigation privilege </a:t>
            </a:r>
            <a:r>
              <a:rPr lang="en-CA" sz="1800" dirty="0" smtClean="0">
                <a:latin typeface="Arial" pitchFamily="34" charset="0"/>
                <a:cs typeface="Arial" pitchFamily="34" charset="0"/>
              </a:rPr>
              <a:t>will not protect the draft </a:t>
            </a:r>
            <a:r>
              <a:rPr lang="en-CA" sz="1800" dirty="0">
                <a:latin typeface="Arial" pitchFamily="34" charset="0"/>
                <a:cs typeface="Arial" pitchFamily="34" charset="0"/>
              </a:rPr>
              <a:t>report </a:t>
            </a:r>
            <a:r>
              <a:rPr lang="en-CA" sz="1800" dirty="0" smtClean="0">
                <a:latin typeface="Arial" pitchFamily="34" charset="0"/>
                <a:cs typeface="Arial" pitchFamily="34" charset="0"/>
              </a:rPr>
              <a:t>from disclosure if counsel decides not to serve this expert’s report. </a:t>
            </a:r>
          </a:p>
          <a:p>
            <a:pPr>
              <a:defRPr/>
            </a:pPr>
            <a:endParaRPr lang="en-CA" sz="1800" dirty="0" smtClean="0">
              <a:latin typeface="Arial" pitchFamily="34" charset="0"/>
              <a:cs typeface="Arial" pitchFamily="34" charset="0"/>
            </a:endParaRPr>
          </a:p>
          <a:p>
            <a:pPr>
              <a:defRPr/>
            </a:pPr>
            <a:endParaRPr lang="en-CA" sz="1900" dirty="0" smtClean="0">
              <a:latin typeface="Arial" pitchFamily="34" charset="0"/>
              <a:cs typeface="Arial" pitchFamily="34" charset="0"/>
            </a:endParaRPr>
          </a:p>
        </p:txBody>
      </p:sp>
      <p:sp>
        <p:nvSpPr>
          <p:cNvPr id="5" name="Titre 1"/>
          <p:cNvSpPr txBox="1">
            <a:spLocks/>
          </p:cNvSpPr>
          <p:nvPr/>
        </p:nvSpPr>
        <p:spPr bwMode="auto">
          <a:xfrm>
            <a:off x="822771" y="188640"/>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a:solidFill>
                  <a:srgbClr val="AE4212"/>
                </a:solidFill>
                <a:latin typeface="Arial" charset="0"/>
                <a:cs typeface="Arial" charset="0"/>
              </a:rPr>
              <a:t>Counsel’s role in the content of the expert’s </a:t>
            </a:r>
            <a:r>
              <a:rPr lang="en-CA" sz="2400" b="1" i="1" spc="-100" dirty="0" smtClean="0">
                <a:solidFill>
                  <a:srgbClr val="AE4212"/>
                </a:solidFill>
                <a:latin typeface="Arial" charset="0"/>
                <a:cs typeface="Arial" charset="0"/>
              </a:rPr>
              <a:t>report  #1</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2069700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34</a:t>
            </a:fld>
            <a:endParaRPr lang="fr-CA" dirty="0"/>
          </a:p>
        </p:txBody>
      </p:sp>
      <p:sp>
        <p:nvSpPr>
          <p:cNvPr id="4099" name="Espace réservé du contenu 2"/>
          <p:cNvSpPr>
            <a:spLocks noGrp="1"/>
          </p:cNvSpPr>
          <p:nvPr>
            <p:ph sz="quarter" idx="1"/>
          </p:nvPr>
        </p:nvSpPr>
        <p:spPr>
          <a:xfrm>
            <a:off x="423292" y="1470666"/>
            <a:ext cx="8229600" cy="4747666"/>
          </a:xfrm>
        </p:spPr>
        <p:txBody>
          <a:bodyPr>
            <a:noAutofit/>
          </a:bodyPr>
          <a:lstStyle/>
          <a:p>
            <a:pPr>
              <a:defRPr/>
            </a:pPr>
            <a:r>
              <a:rPr lang="en-CA" sz="1800" dirty="0" smtClean="0">
                <a:latin typeface="Arial" pitchFamily="34" charset="0"/>
                <a:cs typeface="Arial" pitchFamily="34" charset="0"/>
              </a:rPr>
              <a:t>Counsel should propose corrections to statements of fact and typographical errors to the expert.  </a:t>
            </a:r>
          </a:p>
          <a:p>
            <a:pPr>
              <a:defRPr/>
            </a:pPr>
            <a:r>
              <a:rPr lang="en-CA" sz="1800" dirty="0" smtClean="0">
                <a:latin typeface="Arial" pitchFamily="34" charset="0"/>
                <a:cs typeface="Arial" pitchFamily="34" charset="0"/>
              </a:rPr>
              <a:t>Counsel may also review the assumptions and discuss with the expert how they affect the expert’s opinion.  Are the assumptions correct?  Will all the assumptions be proved at trial? </a:t>
            </a:r>
          </a:p>
          <a:p>
            <a:pPr>
              <a:defRPr/>
            </a:pPr>
            <a:r>
              <a:rPr lang="en-CA" sz="1800" dirty="0" smtClean="0">
                <a:latin typeface="Arial" pitchFamily="34" charset="0"/>
                <a:cs typeface="Arial" pitchFamily="34" charset="0"/>
              </a:rPr>
              <a:t>The expert could be cross-examined about discussions with counsel and the client.  If either counsel or the client tried to sway the expert’s opinion, it could affect the expert’s independence.  </a:t>
            </a:r>
          </a:p>
          <a:p>
            <a:pPr>
              <a:defRPr/>
            </a:pPr>
            <a:r>
              <a:rPr lang="en-CA" sz="1800" dirty="0" smtClean="0">
                <a:latin typeface="Arial" pitchFamily="34" charset="0"/>
                <a:cs typeface="Arial" pitchFamily="34" charset="0"/>
              </a:rPr>
              <a:t>Counsel </a:t>
            </a:r>
            <a:r>
              <a:rPr lang="en-CA" sz="1800" dirty="0">
                <a:latin typeface="Arial" pitchFamily="34" charset="0"/>
                <a:cs typeface="Arial" pitchFamily="34" charset="0"/>
              </a:rPr>
              <a:t>may question the reasonableness </a:t>
            </a:r>
            <a:r>
              <a:rPr lang="en-CA" sz="1800" dirty="0" smtClean="0">
                <a:latin typeface="Arial" pitchFamily="34" charset="0"/>
                <a:cs typeface="Arial" pitchFamily="34" charset="0"/>
              </a:rPr>
              <a:t>of </a:t>
            </a:r>
            <a:r>
              <a:rPr lang="en-CA" sz="1800" dirty="0">
                <a:latin typeface="Arial" pitchFamily="34" charset="0"/>
                <a:cs typeface="Arial" pitchFamily="34" charset="0"/>
              </a:rPr>
              <a:t>expert’s methodology but the opinions </a:t>
            </a:r>
            <a:r>
              <a:rPr lang="en-CA" sz="1800" dirty="0" smtClean="0">
                <a:latin typeface="Arial" pitchFamily="34" charset="0"/>
                <a:cs typeface="Arial" pitchFamily="34" charset="0"/>
              </a:rPr>
              <a:t>in the expert report must </a:t>
            </a:r>
            <a:r>
              <a:rPr lang="en-CA" sz="1800" dirty="0">
                <a:latin typeface="Arial" pitchFamily="34" charset="0"/>
                <a:cs typeface="Arial" pitchFamily="34" charset="0"/>
              </a:rPr>
              <a:t>always be the </a:t>
            </a:r>
            <a:r>
              <a:rPr lang="en-CA" sz="1800" dirty="0" smtClean="0">
                <a:latin typeface="Arial" pitchFamily="34" charset="0"/>
                <a:cs typeface="Arial" pitchFamily="34" charset="0"/>
              </a:rPr>
              <a:t>expert’s alone.  </a:t>
            </a:r>
          </a:p>
          <a:p>
            <a:pPr>
              <a:defRPr/>
            </a:pPr>
            <a:r>
              <a:rPr lang="en-CA" sz="1800" dirty="0" smtClean="0">
                <a:latin typeface="Arial" pitchFamily="34" charset="0"/>
                <a:cs typeface="Arial" pitchFamily="34" charset="0"/>
              </a:rPr>
              <a:t>If </a:t>
            </a:r>
            <a:r>
              <a:rPr lang="en-CA" sz="1800" dirty="0">
                <a:latin typeface="Arial" pitchFamily="34" charset="0"/>
                <a:cs typeface="Arial" pitchFamily="34" charset="0"/>
              </a:rPr>
              <a:t>an expert </a:t>
            </a:r>
            <a:r>
              <a:rPr lang="en-CA" sz="1800" dirty="0" smtClean="0">
                <a:latin typeface="Arial" pitchFamily="34" charset="0"/>
                <a:cs typeface="Arial" pitchFamily="34" charset="0"/>
              </a:rPr>
              <a:t>accepts </a:t>
            </a:r>
            <a:r>
              <a:rPr lang="en-CA" sz="1800" dirty="0">
                <a:latin typeface="Arial" pitchFamily="34" charset="0"/>
                <a:cs typeface="Arial" pitchFamily="34" charset="0"/>
              </a:rPr>
              <a:t>counsel’s instructions to </a:t>
            </a:r>
            <a:r>
              <a:rPr lang="en-CA" sz="1800" dirty="0" smtClean="0">
                <a:latin typeface="Arial" pitchFamily="34" charset="0"/>
                <a:cs typeface="Arial" pitchFamily="34" charset="0"/>
              </a:rPr>
              <a:t>give opinions which came from counsel, </a:t>
            </a:r>
            <a:r>
              <a:rPr lang="en-CA" sz="1800" dirty="0">
                <a:latin typeface="Arial" pitchFamily="34" charset="0"/>
                <a:cs typeface="Arial" pitchFamily="34" charset="0"/>
              </a:rPr>
              <a:t>the expert’s independence is compromised and counsel is breaching his duty of integrity to the court and to the opposing party.</a:t>
            </a:r>
            <a:endParaRPr lang="en-CA" sz="2000" dirty="0" smtClean="0">
              <a:latin typeface="Arial" pitchFamily="34" charset="0"/>
              <a:cs typeface="Arial" pitchFamily="34" charset="0"/>
            </a:endParaRPr>
          </a:p>
        </p:txBody>
      </p:sp>
      <p:sp>
        <p:nvSpPr>
          <p:cNvPr id="5" name="Titre 1"/>
          <p:cNvSpPr txBox="1">
            <a:spLocks/>
          </p:cNvSpPr>
          <p:nvPr/>
        </p:nvSpPr>
        <p:spPr bwMode="auto">
          <a:xfrm>
            <a:off x="793675" y="32471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a:solidFill>
                  <a:srgbClr val="AE4212"/>
                </a:solidFill>
                <a:latin typeface="Arial" charset="0"/>
                <a:cs typeface="Arial" charset="0"/>
              </a:rPr>
              <a:t>Counsel’s role in the content of the expert’s </a:t>
            </a:r>
            <a:r>
              <a:rPr lang="en-CA" sz="2400" b="1" i="1" spc="-100" dirty="0" smtClean="0">
                <a:solidFill>
                  <a:srgbClr val="AE4212"/>
                </a:solidFill>
                <a:latin typeface="Arial" charset="0"/>
                <a:cs typeface="Arial" charset="0"/>
              </a:rPr>
              <a:t>report  #2</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141720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274638"/>
            <a:ext cx="8229600" cy="994122"/>
          </a:xfrm>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lstStyle/>
          <a:p>
            <a:pPr>
              <a:defRPr/>
            </a:pPr>
            <a:fld id="{5D3C8843-E0DA-48B2-8303-E4E35BBBE990}" type="slidenum">
              <a:rPr lang="fr-CA" smtClean="0"/>
              <a:pPr>
                <a:defRPr/>
              </a:pPr>
              <a:t>35</a:t>
            </a:fld>
            <a:endParaRPr lang="fr-CA" dirty="0"/>
          </a:p>
        </p:txBody>
      </p:sp>
      <p:sp>
        <p:nvSpPr>
          <p:cNvPr id="4099" name="Espace réservé du contenu 2"/>
          <p:cNvSpPr>
            <a:spLocks noGrp="1"/>
          </p:cNvSpPr>
          <p:nvPr>
            <p:ph sz="quarter" idx="1"/>
          </p:nvPr>
        </p:nvSpPr>
        <p:spPr>
          <a:xfrm>
            <a:off x="457201" y="1132740"/>
            <a:ext cx="8229600" cy="4816540"/>
          </a:xfrm>
        </p:spPr>
        <p:txBody>
          <a:bodyPr>
            <a:normAutofit fontScale="92500" lnSpcReduction="10000"/>
          </a:bodyPr>
          <a:lstStyle/>
          <a:p>
            <a:pPr>
              <a:spcBef>
                <a:spcPts val="0"/>
              </a:spcBef>
              <a:defRPr/>
            </a:pPr>
            <a:r>
              <a:rPr lang="en-CA" sz="1600" i="1" dirty="0">
                <a:latin typeface="Arial" pitchFamily="34" charset="0"/>
                <a:cs typeface="Arial" pitchFamily="34" charset="0"/>
              </a:rPr>
              <a:t>E. Arnold &amp; E. Soriano, The Recent Evolution of Expert Evidence in Selected Common Law Jurisdictions Around the World, http://goo.gl/blTli</a:t>
            </a:r>
          </a:p>
          <a:p>
            <a:pPr>
              <a:spcBef>
                <a:spcPts val="0"/>
              </a:spcBef>
              <a:defRPr/>
            </a:pPr>
            <a:r>
              <a:rPr lang="fr-CA" sz="1600" i="1" dirty="0" smtClean="0">
                <a:latin typeface="Arial" pitchFamily="34" charset="0"/>
                <a:cs typeface="Arial" pitchFamily="34" charset="0"/>
              </a:rPr>
              <a:t>D. Debenham, </a:t>
            </a:r>
            <a:r>
              <a:rPr lang="en-CA" sz="1600" i="1" dirty="0">
                <a:latin typeface="Arial" pitchFamily="34" charset="0"/>
                <a:cs typeface="Arial" pitchFamily="34" charset="0"/>
              </a:rPr>
              <a:t>The Forensic Accountant’s Guide to the Law of Privilege</a:t>
            </a:r>
            <a:r>
              <a:rPr lang="en-CA" sz="1600" i="1" dirty="0" smtClean="0">
                <a:latin typeface="Arial" pitchFamily="34" charset="0"/>
                <a:cs typeface="Arial" pitchFamily="34" charset="0"/>
              </a:rPr>
              <a:t>: What </a:t>
            </a:r>
            <a:r>
              <a:rPr lang="en-CA" sz="1600" i="1" dirty="0">
                <a:latin typeface="Arial" pitchFamily="34" charset="0"/>
                <a:cs typeface="Arial" pitchFamily="34" charset="0"/>
              </a:rPr>
              <a:t>To Do When a Fraudster Claims Privilege, http://goo.gl/0rMRx</a:t>
            </a:r>
            <a:endParaRPr lang="fr-CA" sz="1600" i="1" dirty="0" smtClean="0">
              <a:latin typeface="Arial" pitchFamily="34" charset="0"/>
              <a:cs typeface="Arial" pitchFamily="34" charset="0"/>
            </a:endParaRPr>
          </a:p>
          <a:p>
            <a:pPr>
              <a:spcBef>
                <a:spcPts val="0"/>
              </a:spcBef>
              <a:defRPr/>
            </a:pPr>
            <a:r>
              <a:rPr lang="fr-CA" sz="1600" i="1" dirty="0" smtClean="0">
                <a:latin typeface="Arial" pitchFamily="34" charset="0"/>
                <a:cs typeface="Arial" pitchFamily="34" charset="0"/>
              </a:rPr>
              <a:t>J. Dunitz, </a:t>
            </a:r>
            <a:r>
              <a:rPr lang="en-CA" sz="1600" i="1" dirty="0">
                <a:latin typeface="Arial" pitchFamily="34" charset="0"/>
                <a:cs typeface="Arial" pitchFamily="34" charset="0"/>
              </a:rPr>
              <a:t>Daubert in the Realm of </a:t>
            </a:r>
            <a:r>
              <a:rPr lang="en-CA" sz="1600" i="1" dirty="0" smtClean="0">
                <a:latin typeface="Arial" pitchFamily="34" charset="0"/>
                <a:cs typeface="Arial" pitchFamily="34" charset="0"/>
              </a:rPr>
              <a:t>Financial Damages Experts, 2011 Insights 36</a:t>
            </a:r>
            <a:r>
              <a:rPr lang="en-CA" sz="1600" i="1" dirty="0">
                <a:latin typeface="Arial" pitchFamily="34" charset="0"/>
                <a:cs typeface="Arial" pitchFamily="34" charset="0"/>
              </a:rPr>
              <a:t>, http://</a:t>
            </a:r>
            <a:r>
              <a:rPr lang="en-CA" sz="1600" i="1" dirty="0" smtClean="0">
                <a:latin typeface="Arial" pitchFamily="34" charset="0"/>
                <a:cs typeface="Arial" pitchFamily="34" charset="0"/>
              </a:rPr>
              <a:t>goo.gl/ZC6JZ</a:t>
            </a:r>
          </a:p>
          <a:p>
            <a:pPr>
              <a:spcBef>
                <a:spcPts val="0"/>
              </a:spcBef>
              <a:defRPr/>
            </a:pPr>
            <a:r>
              <a:rPr lang="fr-CA" sz="1600" i="1" dirty="0" smtClean="0">
                <a:latin typeface="Arial" pitchFamily="34" charset="0"/>
                <a:cs typeface="Arial" pitchFamily="34" charset="0"/>
              </a:rPr>
              <a:t>T. Dunkelberger  &amp; C. Arthur, </a:t>
            </a:r>
            <a:r>
              <a:rPr lang="en-CA" sz="1600" i="1" dirty="0">
                <a:latin typeface="Arial" pitchFamily="34" charset="0"/>
                <a:cs typeface="Arial" pitchFamily="34" charset="0"/>
              </a:rPr>
              <a:t>Best Practices in Finding and Qualifying Expert Witnesses, http://goo.gl/cLCFO</a:t>
            </a:r>
            <a:endParaRPr lang="fr-CA" sz="1600" i="1" dirty="0" smtClean="0">
              <a:latin typeface="Arial" pitchFamily="34" charset="0"/>
              <a:cs typeface="Arial" pitchFamily="34" charset="0"/>
            </a:endParaRPr>
          </a:p>
          <a:p>
            <a:pPr>
              <a:spcBef>
                <a:spcPts val="0"/>
              </a:spcBef>
              <a:defRPr/>
            </a:pPr>
            <a:r>
              <a:rPr lang="fr-CA" sz="1600" i="1" dirty="0" smtClean="0">
                <a:latin typeface="Arial" pitchFamily="34" charset="0"/>
                <a:cs typeface="Arial" pitchFamily="34" charset="0"/>
              </a:rPr>
              <a:t>A. Dwyer</a:t>
            </a:r>
            <a:r>
              <a:rPr lang="fr-CA" sz="1600" dirty="0" smtClean="0">
                <a:latin typeface="Arial" pitchFamily="34" charset="0"/>
                <a:cs typeface="Arial" pitchFamily="34" charset="0"/>
              </a:rPr>
              <a:t>, </a:t>
            </a:r>
            <a:r>
              <a:rPr lang="en-CA" sz="1600" i="1" dirty="0">
                <a:latin typeface="Arial" pitchFamily="34" charset="0"/>
                <a:cs typeface="Arial" pitchFamily="34" charset="0"/>
              </a:rPr>
              <a:t>New Study Examines Daubert Challenges to Financial </a:t>
            </a:r>
            <a:r>
              <a:rPr lang="en-CA" sz="1600" i="1" dirty="0" smtClean="0">
                <a:latin typeface="Arial" pitchFamily="34" charset="0"/>
                <a:cs typeface="Arial" pitchFamily="34" charset="0"/>
              </a:rPr>
              <a:t>Experts,    </a:t>
            </a:r>
            <a:r>
              <a:rPr lang="fr-CA" sz="1600" i="1" dirty="0" smtClean="0">
                <a:latin typeface="Arial" pitchFamily="34" charset="0"/>
                <a:cs typeface="Arial" pitchFamily="34" charset="0"/>
              </a:rPr>
              <a:t>http</a:t>
            </a:r>
            <a:r>
              <a:rPr lang="fr-CA" sz="1600" i="1" dirty="0">
                <a:latin typeface="Arial" pitchFamily="34" charset="0"/>
                <a:cs typeface="Arial" pitchFamily="34" charset="0"/>
              </a:rPr>
              <a:t>://</a:t>
            </a:r>
            <a:r>
              <a:rPr lang="fr-CA" sz="1600" i="1" dirty="0" smtClean="0">
                <a:latin typeface="Arial" pitchFamily="34" charset="0"/>
                <a:cs typeface="Arial" pitchFamily="34" charset="0"/>
              </a:rPr>
              <a:t>goo.gl/Bij34</a:t>
            </a:r>
          </a:p>
          <a:p>
            <a:pPr>
              <a:spcBef>
                <a:spcPts val="0"/>
              </a:spcBef>
              <a:defRPr/>
            </a:pPr>
            <a:r>
              <a:rPr lang="fr-CA" sz="1600" i="1" dirty="0" smtClean="0">
                <a:latin typeface="Arial" pitchFamily="34" charset="0"/>
                <a:cs typeface="Arial" pitchFamily="34" charset="0"/>
              </a:rPr>
              <a:t>I. Ellyn and V. Pileggi, Cross-examining the Forensic Accountant, </a:t>
            </a:r>
            <a:r>
              <a:rPr lang="fr-CA" sz="1600" i="1" dirty="0">
                <a:latin typeface="Arial" pitchFamily="34" charset="0"/>
                <a:cs typeface="Arial" pitchFamily="34" charset="0"/>
              </a:rPr>
              <a:t>http://</a:t>
            </a:r>
            <a:r>
              <a:rPr lang="fr-CA" sz="1600" i="1" dirty="0" smtClean="0">
                <a:latin typeface="Arial" pitchFamily="34" charset="0"/>
                <a:cs typeface="Arial" pitchFamily="34" charset="0"/>
              </a:rPr>
              <a:t>goo.gl/2eUAo</a:t>
            </a:r>
          </a:p>
          <a:p>
            <a:pPr>
              <a:spcBef>
                <a:spcPts val="0"/>
              </a:spcBef>
              <a:defRPr/>
            </a:pPr>
            <a:r>
              <a:rPr lang="fr-CA" sz="1600" i="1" dirty="0" smtClean="0">
                <a:latin typeface="Arial" pitchFamily="34" charset="0"/>
                <a:cs typeface="Arial" pitchFamily="34" charset="0"/>
              </a:rPr>
              <a:t>D. </a:t>
            </a:r>
            <a:r>
              <a:rPr lang="fr-CA" sz="1600" i="1" dirty="0">
                <a:latin typeface="Arial" pitchFamily="34" charset="0"/>
                <a:cs typeface="Arial" pitchFamily="34" charset="0"/>
              </a:rPr>
              <a:t>Goodman</a:t>
            </a:r>
            <a:r>
              <a:rPr lang="fr-CA" sz="1600" i="1" dirty="0" smtClean="0">
                <a:latin typeface="Arial" pitchFamily="34" charset="0"/>
                <a:cs typeface="Arial" pitchFamily="34" charset="0"/>
              </a:rPr>
              <a:t>,</a:t>
            </a:r>
            <a:r>
              <a:rPr lang="en-CA" sz="1600" i="1" dirty="0">
                <a:latin typeface="Arial" pitchFamily="34" charset="0"/>
                <a:cs typeface="Arial" pitchFamily="34" charset="0"/>
              </a:rPr>
              <a:t> Choosing the Financial Expert </a:t>
            </a:r>
            <a:r>
              <a:rPr lang="en-CA" sz="1600" i="1" dirty="0" smtClean="0">
                <a:latin typeface="Arial" pitchFamily="34" charset="0"/>
                <a:cs typeface="Arial" pitchFamily="34" charset="0"/>
              </a:rPr>
              <a:t>Witness, </a:t>
            </a:r>
            <a:r>
              <a:rPr lang="fr-CA" sz="1600" i="1" dirty="0" smtClean="0">
                <a:latin typeface="Arial" pitchFamily="34" charset="0"/>
                <a:cs typeface="Arial" pitchFamily="34" charset="0"/>
              </a:rPr>
              <a:t> </a:t>
            </a:r>
            <a:r>
              <a:rPr lang="fr-CA" sz="1600" i="1" dirty="0">
                <a:latin typeface="Arial" pitchFamily="34" charset="0"/>
                <a:cs typeface="Arial" pitchFamily="34" charset="0"/>
              </a:rPr>
              <a:t>http://goo.gl/ZDVTO</a:t>
            </a:r>
          </a:p>
          <a:p>
            <a:pPr>
              <a:spcBef>
                <a:spcPts val="0"/>
              </a:spcBef>
              <a:defRPr/>
            </a:pPr>
            <a:r>
              <a:rPr lang="fr-CA" sz="1600" i="1" dirty="0" smtClean="0">
                <a:latin typeface="Arial" pitchFamily="34" charset="0"/>
                <a:cs typeface="Arial" pitchFamily="34" charset="0"/>
              </a:rPr>
              <a:t>J. Gray, </a:t>
            </a:r>
            <a:r>
              <a:rPr lang="fr-CA" sz="1600" i="1" dirty="0" err="1" smtClean="0">
                <a:latin typeface="Arial" pitchFamily="34" charset="0"/>
                <a:cs typeface="Arial" pitchFamily="34" charset="0"/>
              </a:rPr>
              <a:t>Why</a:t>
            </a:r>
            <a:r>
              <a:rPr lang="fr-CA" sz="1600" i="1" dirty="0" smtClean="0">
                <a:latin typeface="Arial" pitchFamily="34" charset="0"/>
                <a:cs typeface="Arial" pitchFamily="34" charset="0"/>
              </a:rPr>
              <a:t> </a:t>
            </a:r>
            <a:r>
              <a:rPr lang="fr-CA" sz="1600" i="1" dirty="0" err="1" smtClean="0">
                <a:latin typeface="Arial" pitchFamily="34" charset="0"/>
                <a:cs typeface="Arial" pitchFamily="34" charset="0"/>
              </a:rPr>
              <a:t>judges</a:t>
            </a:r>
            <a:r>
              <a:rPr lang="fr-CA" sz="1600" i="1" dirty="0" smtClean="0">
                <a:latin typeface="Arial" pitchFamily="34" charset="0"/>
                <a:cs typeface="Arial" pitchFamily="34" charset="0"/>
              </a:rPr>
              <a:t> </a:t>
            </a:r>
            <a:r>
              <a:rPr lang="fr-CA" sz="1600" i="1" dirty="0" err="1" smtClean="0">
                <a:latin typeface="Arial" pitchFamily="34" charset="0"/>
                <a:cs typeface="Arial" pitchFamily="34" charset="0"/>
              </a:rPr>
              <a:t>like</a:t>
            </a:r>
            <a:r>
              <a:rPr lang="fr-CA" sz="1600" i="1" dirty="0" smtClean="0">
                <a:latin typeface="Arial" pitchFamily="34" charset="0"/>
                <a:cs typeface="Arial" pitchFamily="34" charset="0"/>
              </a:rPr>
              <a:t> hot-</a:t>
            </a:r>
            <a:r>
              <a:rPr lang="fr-CA" sz="1600" i="1" dirty="0" err="1" smtClean="0">
                <a:latin typeface="Arial" pitchFamily="34" charset="0"/>
                <a:cs typeface="Arial" pitchFamily="34" charset="0"/>
              </a:rPr>
              <a:t>tubbing</a:t>
            </a:r>
            <a:r>
              <a:rPr lang="fr-CA" sz="1600" i="1" dirty="0" smtClean="0">
                <a:latin typeface="Arial" pitchFamily="34" charset="0"/>
                <a:cs typeface="Arial" pitchFamily="34" charset="0"/>
              </a:rPr>
              <a:t>, Globe &amp; Mail</a:t>
            </a:r>
            <a:r>
              <a:rPr lang="fr-CA" sz="1600" i="1" dirty="0">
                <a:latin typeface="Arial" pitchFamily="34" charset="0"/>
                <a:cs typeface="Arial" pitchFamily="34" charset="0"/>
              </a:rPr>
              <a:t>, http://goo.gl/6PVPa</a:t>
            </a:r>
            <a:endParaRPr lang="fr-CA" sz="1600" i="1" dirty="0" smtClean="0">
              <a:latin typeface="Arial" pitchFamily="34" charset="0"/>
              <a:cs typeface="Arial" pitchFamily="34" charset="0"/>
            </a:endParaRPr>
          </a:p>
          <a:p>
            <a:pPr>
              <a:spcBef>
                <a:spcPts val="0"/>
              </a:spcBef>
              <a:defRPr/>
            </a:pPr>
            <a:r>
              <a:rPr lang="fr-CA" sz="1600" i="1" dirty="0" smtClean="0">
                <a:latin typeface="Arial" pitchFamily="34" charset="0"/>
                <a:cs typeface="Arial" pitchFamily="34" charset="0"/>
              </a:rPr>
              <a:t>B.J</a:t>
            </a:r>
            <a:r>
              <a:rPr lang="fr-CA" sz="1600" i="1" dirty="0">
                <a:latin typeface="Arial" pitchFamily="34" charset="0"/>
                <a:cs typeface="Arial" pitchFamily="34" charset="0"/>
              </a:rPr>
              <a:t>. Holliday</a:t>
            </a:r>
            <a:r>
              <a:rPr lang="fr-CA" sz="1600" dirty="0">
                <a:latin typeface="Arial" pitchFamily="34" charset="0"/>
                <a:cs typeface="Arial" pitchFamily="34" charset="0"/>
              </a:rPr>
              <a:t>, </a:t>
            </a:r>
            <a:r>
              <a:rPr lang="en-CA" sz="1600" i="1" dirty="0">
                <a:latin typeface="Arial" pitchFamily="34" charset="0"/>
                <a:cs typeface="Arial" pitchFamily="34" charset="0"/>
              </a:rPr>
              <a:t>Court Rules Amendments related to Concurrent Expert Evidence  and “Hot-</a:t>
            </a:r>
            <a:r>
              <a:rPr lang="en-CA" sz="1600" i="1" dirty="0" err="1">
                <a:latin typeface="Arial" pitchFamily="34" charset="0"/>
                <a:cs typeface="Arial" pitchFamily="34" charset="0"/>
              </a:rPr>
              <a:t>tubbing</a:t>
            </a:r>
            <a:r>
              <a:rPr lang="en-CA" sz="1600" i="1" dirty="0">
                <a:latin typeface="Arial" pitchFamily="34" charset="0"/>
                <a:cs typeface="Arial" pitchFamily="34" charset="0"/>
              </a:rPr>
              <a:t>” of Experts, http://</a:t>
            </a:r>
            <a:r>
              <a:rPr lang="en-CA" sz="1600" i="1" dirty="0" smtClean="0">
                <a:latin typeface="Arial" pitchFamily="34" charset="0"/>
                <a:cs typeface="Arial" pitchFamily="34" charset="0"/>
              </a:rPr>
              <a:t>goo.gl/xsjgl</a:t>
            </a:r>
          </a:p>
          <a:p>
            <a:pPr>
              <a:spcBef>
                <a:spcPts val="0"/>
              </a:spcBef>
              <a:defRPr/>
            </a:pPr>
            <a:r>
              <a:rPr lang="en-CA" sz="1600" i="1" dirty="0" smtClean="0">
                <a:latin typeface="Arial" pitchFamily="34" charset="0"/>
                <a:cs typeface="Arial" pitchFamily="34" charset="0"/>
              </a:rPr>
              <a:t>M. Knight</a:t>
            </a:r>
            <a:r>
              <a:rPr lang="en-CA" sz="1600" i="1" dirty="0">
                <a:latin typeface="Arial" pitchFamily="34" charset="0"/>
                <a:cs typeface="Arial" pitchFamily="34" charset="0"/>
              </a:rPr>
              <a:t>, </a:t>
            </a:r>
            <a:r>
              <a:rPr lang="en-CA" sz="1600" i="1" dirty="0" smtClean="0">
                <a:latin typeface="Arial" pitchFamily="34" charset="0"/>
                <a:cs typeface="Arial" pitchFamily="34" charset="0"/>
              </a:rPr>
              <a:t>"</a:t>
            </a:r>
            <a:r>
              <a:rPr lang="en-CA" sz="1600" i="1" dirty="0">
                <a:latin typeface="Arial" pitchFamily="34" charset="0"/>
                <a:cs typeface="Arial" pitchFamily="34" charset="0"/>
              </a:rPr>
              <a:t>Hot-Tubbing' - A Useful Method of Obtaining Expert Evidence" [2006] </a:t>
            </a:r>
            <a:r>
              <a:rPr lang="en-CA" sz="1600" i="1" dirty="0" err="1">
                <a:latin typeface="Arial" pitchFamily="34" charset="0"/>
                <a:cs typeface="Arial" pitchFamily="34" charset="0"/>
              </a:rPr>
              <a:t>AUConstrLawNlr</a:t>
            </a:r>
            <a:r>
              <a:rPr lang="en-CA" sz="1600" i="1" dirty="0">
                <a:latin typeface="Arial" pitchFamily="34" charset="0"/>
                <a:cs typeface="Arial" pitchFamily="34" charset="0"/>
              </a:rPr>
              <a:t> 81; (2006) </a:t>
            </a:r>
            <a:r>
              <a:rPr lang="en-CA" sz="1600" i="1" dirty="0" smtClean="0">
                <a:latin typeface="Arial" pitchFamily="34" charset="0"/>
                <a:cs typeface="Arial" pitchFamily="34" charset="0"/>
              </a:rPr>
              <a:t>http</a:t>
            </a:r>
            <a:r>
              <a:rPr lang="en-CA" sz="1600" i="1" dirty="0">
                <a:latin typeface="Arial" pitchFamily="34" charset="0"/>
                <a:cs typeface="Arial" pitchFamily="34" charset="0"/>
              </a:rPr>
              <a:t>://goo.gl/gGZbi</a:t>
            </a:r>
          </a:p>
          <a:p>
            <a:pPr>
              <a:spcBef>
                <a:spcPts val="0"/>
              </a:spcBef>
              <a:defRPr/>
            </a:pPr>
            <a:r>
              <a:rPr lang="en-CA" sz="1600" i="1" dirty="0" smtClean="0">
                <a:latin typeface="Arial" pitchFamily="34" charset="0"/>
                <a:cs typeface="Arial" pitchFamily="34" charset="0"/>
              </a:rPr>
              <a:t>J. </a:t>
            </a:r>
            <a:r>
              <a:rPr lang="en-CA" sz="1600" i="1" dirty="0" err="1" smtClean="0">
                <a:latin typeface="Arial" pitchFamily="34" charset="0"/>
                <a:cs typeface="Arial" pitchFamily="34" charset="0"/>
              </a:rPr>
              <a:t>Melnitizer</a:t>
            </a:r>
            <a:r>
              <a:rPr lang="en-CA" sz="1600" i="1" dirty="0">
                <a:latin typeface="Arial" pitchFamily="34" charset="0"/>
                <a:cs typeface="Arial" pitchFamily="34" charset="0"/>
              </a:rPr>
              <a:t>, Experts to share hot tub at Ontario Energy </a:t>
            </a:r>
            <a:r>
              <a:rPr lang="en-CA" sz="1600" i="1" dirty="0" smtClean="0">
                <a:latin typeface="Arial" pitchFamily="34" charset="0"/>
                <a:cs typeface="Arial" pitchFamily="34" charset="0"/>
              </a:rPr>
              <a:t>Board, </a:t>
            </a:r>
            <a:r>
              <a:rPr lang="en-CA" sz="1600" i="1" dirty="0">
                <a:latin typeface="Arial" pitchFamily="34" charset="0"/>
                <a:cs typeface="Arial" pitchFamily="34" charset="0"/>
              </a:rPr>
              <a:t>National Post, http://goo.gl/xgiYl </a:t>
            </a:r>
            <a:endParaRPr lang="en-CA" sz="1600" i="1" dirty="0" smtClean="0">
              <a:latin typeface="Arial" pitchFamily="34" charset="0"/>
              <a:cs typeface="Arial" pitchFamily="34" charset="0"/>
            </a:endParaRPr>
          </a:p>
          <a:p>
            <a:pPr>
              <a:spcBef>
                <a:spcPts val="0"/>
              </a:spcBef>
              <a:defRPr/>
            </a:pPr>
            <a:r>
              <a:rPr lang="en-CA" sz="1600" i="1" dirty="0">
                <a:latin typeface="Arial" pitchFamily="34" charset="0"/>
                <a:cs typeface="Arial" pitchFamily="34" charset="0"/>
              </a:rPr>
              <a:t>PricewaterhouseCoopers, </a:t>
            </a:r>
            <a:r>
              <a:rPr lang="en-CA" sz="1600" i="1" dirty="0" smtClean="0">
                <a:latin typeface="Arial" pitchFamily="34" charset="0"/>
                <a:cs typeface="Arial" pitchFamily="34" charset="0"/>
              </a:rPr>
              <a:t>Daubert </a:t>
            </a:r>
            <a:r>
              <a:rPr lang="en-CA" sz="1600" i="1" dirty="0">
                <a:latin typeface="Arial" pitchFamily="34" charset="0"/>
                <a:cs typeface="Arial" pitchFamily="34" charset="0"/>
              </a:rPr>
              <a:t>Challenges </a:t>
            </a:r>
            <a:r>
              <a:rPr lang="en-CA" sz="1600" i="1" dirty="0" smtClean="0">
                <a:latin typeface="Arial" pitchFamily="34" charset="0"/>
                <a:cs typeface="Arial" pitchFamily="34" charset="0"/>
              </a:rPr>
              <a:t>to Financial </a:t>
            </a:r>
            <a:r>
              <a:rPr lang="en-CA" sz="1600" i="1" dirty="0">
                <a:latin typeface="Arial" pitchFamily="34" charset="0"/>
                <a:cs typeface="Arial" pitchFamily="34" charset="0"/>
              </a:rPr>
              <a:t>Experts</a:t>
            </a:r>
            <a:r>
              <a:rPr lang="en-CA" sz="1600" i="1" dirty="0" smtClean="0">
                <a:latin typeface="Arial" pitchFamily="34" charset="0"/>
                <a:cs typeface="Arial" pitchFamily="34" charset="0"/>
              </a:rPr>
              <a:t>: An </a:t>
            </a:r>
            <a:r>
              <a:rPr lang="en-CA" sz="1600" i="1" dirty="0">
                <a:latin typeface="Arial" pitchFamily="34" charset="0"/>
                <a:cs typeface="Arial" pitchFamily="34" charset="0"/>
              </a:rPr>
              <a:t>11-year study of trends and outcomes, </a:t>
            </a:r>
            <a:r>
              <a:rPr lang="en-CA" sz="1600" i="1" dirty="0" smtClean="0">
                <a:latin typeface="Arial" pitchFamily="34" charset="0"/>
                <a:cs typeface="Arial" pitchFamily="34" charset="0"/>
              </a:rPr>
              <a:t> 2011 http</a:t>
            </a:r>
            <a:r>
              <a:rPr lang="en-CA" sz="1600" i="1" dirty="0">
                <a:latin typeface="Arial" pitchFamily="34" charset="0"/>
                <a:cs typeface="Arial" pitchFamily="34" charset="0"/>
              </a:rPr>
              <a:t>://goo.gl/9p4MZ</a:t>
            </a:r>
            <a:endParaRPr lang="en-CA" sz="1600" i="1" dirty="0" smtClean="0">
              <a:latin typeface="Arial" pitchFamily="34" charset="0"/>
              <a:cs typeface="Arial" pitchFamily="34" charset="0"/>
            </a:endParaRPr>
          </a:p>
          <a:p>
            <a:pPr>
              <a:spcBef>
                <a:spcPts val="0"/>
              </a:spcBef>
              <a:defRPr/>
            </a:pPr>
            <a:endParaRPr lang="fr-CA" sz="1800" i="1" dirty="0" smtClean="0">
              <a:latin typeface="Arial" pitchFamily="34" charset="0"/>
              <a:cs typeface="Arial" pitchFamily="34" charset="0"/>
            </a:endParaRPr>
          </a:p>
        </p:txBody>
      </p:sp>
      <p:sp>
        <p:nvSpPr>
          <p:cNvPr id="5" name="Titre 1"/>
          <p:cNvSpPr txBox="1">
            <a:spLocks/>
          </p:cNvSpPr>
          <p:nvPr/>
        </p:nvSpPr>
        <p:spPr bwMode="auto">
          <a:xfrm>
            <a:off x="843018" y="274638"/>
            <a:ext cx="7859217"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Table of References</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2641727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lstStyle/>
          <a:p>
            <a:pPr>
              <a:defRPr/>
            </a:pPr>
            <a:fld id="{5D3C8843-E0DA-48B2-8303-E4E35BBBE990}" type="slidenum">
              <a:rPr lang="fr-CA" smtClean="0"/>
              <a:pPr>
                <a:defRPr/>
              </a:pPr>
              <a:t>36</a:t>
            </a:fld>
            <a:endParaRPr lang="fr-CA" dirty="0"/>
          </a:p>
        </p:txBody>
      </p:sp>
      <p:sp>
        <p:nvSpPr>
          <p:cNvPr id="4099" name="Espace réservé du contenu 2"/>
          <p:cNvSpPr>
            <a:spLocks noGrp="1"/>
          </p:cNvSpPr>
          <p:nvPr>
            <p:ph sz="quarter" idx="1"/>
          </p:nvPr>
        </p:nvSpPr>
        <p:spPr>
          <a:xfrm>
            <a:off x="457201" y="1124744"/>
            <a:ext cx="8229600" cy="4824536"/>
          </a:xfrm>
        </p:spPr>
        <p:txBody>
          <a:bodyPr>
            <a:noAutofit/>
          </a:bodyPr>
          <a:lstStyle/>
          <a:p>
            <a:pPr>
              <a:spcBef>
                <a:spcPts val="0"/>
              </a:spcBef>
              <a:defRPr/>
            </a:pPr>
            <a:r>
              <a:rPr lang="en-CA" sz="1250" i="1" dirty="0">
                <a:latin typeface="Arial" pitchFamily="34" charset="0"/>
                <a:cs typeface="Arial" pitchFamily="34" charset="0"/>
              </a:rPr>
              <a:t>IBA Rules on the Taking of Evidence in International Arbitration</a:t>
            </a:r>
            <a:r>
              <a:rPr lang="fr-CA" sz="1250" i="1" dirty="0">
                <a:latin typeface="Arial" pitchFamily="34" charset="0"/>
                <a:cs typeface="Arial" pitchFamily="34" charset="0"/>
              </a:rPr>
              <a:t> </a:t>
            </a:r>
            <a:r>
              <a:rPr lang="fr-CA" sz="1250" i="1" dirty="0" err="1">
                <a:latin typeface="Arial" pitchFamily="34" charset="0"/>
                <a:cs typeface="Arial" pitchFamily="34" charset="0"/>
              </a:rPr>
              <a:t>Revised</a:t>
            </a:r>
            <a:r>
              <a:rPr lang="fr-CA" sz="1250" i="1" dirty="0">
                <a:latin typeface="Arial" pitchFamily="34" charset="0"/>
                <a:cs typeface="Arial" pitchFamily="34" charset="0"/>
              </a:rPr>
              <a:t> </a:t>
            </a:r>
            <a:r>
              <a:rPr lang="en-CA" sz="1250" i="1" dirty="0">
                <a:latin typeface="Arial" pitchFamily="34" charset="0"/>
                <a:cs typeface="Arial" pitchFamily="34" charset="0"/>
              </a:rPr>
              <a:t>http://goo.gl/bKJj4</a:t>
            </a:r>
          </a:p>
          <a:p>
            <a:pPr>
              <a:spcBef>
                <a:spcPts val="0"/>
              </a:spcBef>
              <a:defRPr/>
            </a:pPr>
            <a:r>
              <a:rPr lang="en-CA" sz="1250" i="1" dirty="0" smtClean="0">
                <a:latin typeface="Arial" pitchFamily="34" charset="0"/>
                <a:cs typeface="Arial" pitchFamily="34" charset="0"/>
              </a:rPr>
              <a:t>Ontario Rules of Civil Procedure,  4.1, 36.01, 50.07 </a:t>
            </a:r>
            <a:r>
              <a:rPr lang="en-CA" sz="1250" i="1" dirty="0">
                <a:latin typeface="Arial" pitchFamily="34" charset="0"/>
                <a:cs typeface="Arial" pitchFamily="34" charset="0"/>
              </a:rPr>
              <a:t>(1)(c</a:t>
            </a:r>
            <a:r>
              <a:rPr lang="en-CA" sz="1250" i="1" dirty="0" smtClean="0">
                <a:latin typeface="Arial" pitchFamily="34" charset="0"/>
                <a:cs typeface="Arial" pitchFamily="34" charset="0"/>
              </a:rPr>
              <a:t>), 52.03, 53.03 , 20.05(2</a:t>
            </a:r>
            <a:r>
              <a:rPr lang="en-CA" sz="1250" i="1" dirty="0">
                <a:latin typeface="Arial" pitchFamily="34" charset="0"/>
                <a:cs typeface="Arial" pitchFamily="34" charset="0"/>
              </a:rPr>
              <a:t>)(k) http://</a:t>
            </a:r>
            <a:r>
              <a:rPr lang="en-CA" sz="1250" i="1" dirty="0" smtClean="0">
                <a:latin typeface="Arial" pitchFamily="34" charset="0"/>
                <a:cs typeface="Arial" pitchFamily="34" charset="0"/>
              </a:rPr>
              <a:t>goo.gl/HsjUL</a:t>
            </a:r>
          </a:p>
          <a:p>
            <a:pPr>
              <a:spcBef>
                <a:spcPts val="0"/>
              </a:spcBef>
              <a:defRPr/>
            </a:pPr>
            <a:r>
              <a:rPr lang="en-CA" sz="1250" i="1" dirty="0" smtClean="0">
                <a:latin typeface="Arial" pitchFamily="34" charset="0"/>
                <a:cs typeface="Arial" pitchFamily="34" charset="0"/>
              </a:rPr>
              <a:t>UNCITRAL  </a:t>
            </a:r>
            <a:r>
              <a:rPr lang="en-CA" sz="1250" i="1" dirty="0">
                <a:latin typeface="Arial" pitchFamily="34" charset="0"/>
                <a:cs typeface="Arial" pitchFamily="34" charset="0"/>
              </a:rPr>
              <a:t>Arbitration Rules  http://goo.gl/sCfaU</a:t>
            </a:r>
          </a:p>
          <a:p>
            <a:pPr>
              <a:spcBef>
                <a:spcPts val="0"/>
              </a:spcBef>
              <a:defRPr/>
            </a:pPr>
            <a:endParaRPr lang="en-CA" sz="1250" i="1" dirty="0" smtClean="0">
              <a:latin typeface="Arial" pitchFamily="34" charset="0"/>
              <a:cs typeface="Arial" pitchFamily="34" charset="0"/>
            </a:endParaRPr>
          </a:p>
          <a:p>
            <a:pPr>
              <a:spcBef>
                <a:spcPts val="0"/>
              </a:spcBef>
              <a:defRPr/>
            </a:pPr>
            <a:r>
              <a:rPr lang="it-IT" sz="1250" i="1" dirty="0">
                <a:latin typeface="Arial" pitchFamily="34" charset="0"/>
                <a:cs typeface="Arial" pitchFamily="34" charset="0"/>
              </a:rPr>
              <a:t>820823 Ontario Ltd. v. Kagan, 2003 CanLII 24295 (ON SC</a:t>
            </a:r>
            <a:r>
              <a:rPr lang="it-IT" sz="1250" i="1" dirty="0" smtClean="0">
                <a:latin typeface="Arial" pitchFamily="34" charset="0"/>
                <a:cs typeface="Arial" pitchFamily="34" charset="0"/>
              </a:rPr>
              <a:t>).</a:t>
            </a:r>
          </a:p>
          <a:p>
            <a:pPr>
              <a:spcBef>
                <a:spcPts val="0"/>
              </a:spcBef>
              <a:defRPr/>
            </a:pPr>
            <a:r>
              <a:rPr lang="it-IT" sz="1250" i="1" dirty="0">
                <a:latin typeface="Arial" pitchFamily="34" charset="0"/>
                <a:cs typeface="Arial" pitchFamily="34" charset="0"/>
              </a:rPr>
              <a:t>Alfano v. Piersanti, 2012 ONCA </a:t>
            </a:r>
            <a:r>
              <a:rPr lang="it-IT" sz="1250" i="1" dirty="0" smtClean="0">
                <a:latin typeface="Arial" pitchFamily="34" charset="0"/>
                <a:cs typeface="Arial" pitchFamily="34" charset="0"/>
              </a:rPr>
              <a:t>297</a:t>
            </a:r>
            <a:endParaRPr lang="it-IT" sz="1250" i="1" dirty="0">
              <a:latin typeface="Arial" pitchFamily="34" charset="0"/>
              <a:cs typeface="Arial" pitchFamily="34" charset="0"/>
            </a:endParaRPr>
          </a:p>
          <a:p>
            <a:pPr>
              <a:spcBef>
                <a:spcPts val="0"/>
              </a:spcBef>
              <a:defRPr/>
            </a:pPr>
            <a:r>
              <a:rPr lang="pt-BR" sz="1250" i="1" dirty="0" smtClean="0">
                <a:latin typeface="Arial" pitchFamily="34" charset="0"/>
                <a:cs typeface="Arial" pitchFamily="34" charset="0"/>
              </a:rPr>
              <a:t>Apotex </a:t>
            </a:r>
            <a:r>
              <a:rPr lang="pt-BR" sz="1250" i="1" dirty="0">
                <a:latin typeface="Arial" pitchFamily="34" charset="0"/>
                <a:cs typeface="Arial" pitchFamily="34" charset="0"/>
              </a:rPr>
              <a:t>Inc. v. Astrazeneca Canada Inc., 2012 FC </a:t>
            </a:r>
            <a:r>
              <a:rPr lang="pt-BR" sz="1250" i="1" dirty="0" smtClean="0">
                <a:latin typeface="Arial" pitchFamily="34" charset="0"/>
                <a:cs typeface="Arial" pitchFamily="34" charset="0"/>
              </a:rPr>
              <a:t>559</a:t>
            </a:r>
          </a:p>
          <a:p>
            <a:pPr>
              <a:spcBef>
                <a:spcPts val="0"/>
              </a:spcBef>
              <a:defRPr/>
            </a:pPr>
            <a:r>
              <a:rPr lang="en-CA" sz="1250" i="1" dirty="0" smtClean="0">
                <a:latin typeface="Arial" pitchFamily="34" charset="0"/>
                <a:cs typeface="Arial" pitchFamily="34" charset="0"/>
              </a:rPr>
              <a:t>Ault </a:t>
            </a:r>
            <a:r>
              <a:rPr lang="en-CA" sz="1250" i="1" dirty="0">
                <a:latin typeface="Arial" pitchFamily="34" charset="0"/>
                <a:cs typeface="Arial" pitchFamily="34" charset="0"/>
              </a:rPr>
              <a:t>v. Canada (A-G), 2007 CanLII 55358 (ON SC) </a:t>
            </a:r>
            <a:endParaRPr lang="en-CA" sz="1250" i="1" dirty="0" smtClean="0">
              <a:latin typeface="Arial" pitchFamily="34" charset="0"/>
              <a:cs typeface="Arial" pitchFamily="34" charset="0"/>
            </a:endParaRPr>
          </a:p>
          <a:p>
            <a:pPr>
              <a:spcBef>
                <a:spcPts val="0"/>
              </a:spcBef>
              <a:defRPr/>
            </a:pPr>
            <a:r>
              <a:rPr lang="en-CA" sz="1250" i="1" dirty="0">
                <a:latin typeface="Arial" pitchFamily="34" charset="0"/>
                <a:cs typeface="Arial" pitchFamily="34" charset="0"/>
              </a:rPr>
              <a:t>Conceicao Farms Inc. v. Zeneca Corp., 2006 CanLII 25345 (ON CA</a:t>
            </a:r>
            <a:r>
              <a:rPr lang="en-CA" sz="1250" i="1" dirty="0" smtClean="0">
                <a:latin typeface="Arial" pitchFamily="34" charset="0"/>
                <a:cs typeface="Arial" pitchFamily="34" charset="0"/>
              </a:rPr>
              <a:t>)</a:t>
            </a:r>
          </a:p>
          <a:p>
            <a:pPr>
              <a:spcBef>
                <a:spcPts val="0"/>
              </a:spcBef>
              <a:defRPr/>
            </a:pPr>
            <a:r>
              <a:rPr lang="en-CA" sz="1250" i="1" dirty="0" smtClean="0">
                <a:latin typeface="Arial" pitchFamily="34" charset="0"/>
                <a:cs typeface="Arial" pitchFamily="34" charset="0"/>
              </a:rPr>
              <a:t>Continental </a:t>
            </a:r>
            <a:r>
              <a:rPr lang="en-CA" sz="1250" i="1" dirty="0">
                <a:latin typeface="Arial" pitchFamily="34" charset="0"/>
                <a:cs typeface="Arial" pitchFamily="34" charset="0"/>
              </a:rPr>
              <a:t>v. J.J.’s Hospitality, 2012 ONSC </a:t>
            </a:r>
            <a:r>
              <a:rPr lang="en-CA" sz="1250" i="1" dirty="0" smtClean="0">
                <a:latin typeface="Arial" pitchFamily="34" charset="0"/>
                <a:cs typeface="Arial" pitchFamily="34" charset="0"/>
              </a:rPr>
              <a:t>1751 </a:t>
            </a:r>
          </a:p>
          <a:p>
            <a:pPr>
              <a:spcBef>
                <a:spcPts val="0"/>
              </a:spcBef>
              <a:defRPr/>
            </a:pPr>
            <a:r>
              <a:rPr lang="en-CA" sz="1250" i="1" dirty="0" smtClean="0">
                <a:latin typeface="Arial" pitchFamily="34" charset="0"/>
                <a:cs typeface="Arial" pitchFamily="34" charset="0"/>
              </a:rPr>
              <a:t>Cowles </a:t>
            </a:r>
            <a:r>
              <a:rPr lang="en-CA" sz="1250" i="1" dirty="0">
                <a:latin typeface="Arial" pitchFamily="34" charset="0"/>
                <a:cs typeface="Arial" pitchFamily="34" charset="0"/>
              </a:rPr>
              <a:t>v. </a:t>
            </a:r>
            <a:r>
              <a:rPr lang="en-CA" sz="1250" i="1" dirty="0" smtClean="0">
                <a:latin typeface="Arial" pitchFamily="34" charset="0"/>
                <a:cs typeface="Arial" pitchFamily="34" charset="0"/>
              </a:rPr>
              <a:t>Balac, </a:t>
            </a:r>
            <a:r>
              <a:rPr lang="en-CA" sz="1250" i="1" dirty="0">
                <a:latin typeface="Arial" pitchFamily="34" charset="0"/>
                <a:cs typeface="Arial" pitchFamily="34" charset="0"/>
              </a:rPr>
              <a:t>(2006) 83 O.R. (3d) 660 (C.A.)</a:t>
            </a:r>
          </a:p>
          <a:p>
            <a:pPr>
              <a:spcBef>
                <a:spcPts val="0"/>
              </a:spcBef>
              <a:defRPr/>
            </a:pPr>
            <a:r>
              <a:rPr lang="en-CA" sz="1250" i="1" dirty="0">
                <a:latin typeface="Arial" pitchFamily="34" charset="0"/>
                <a:cs typeface="Arial" pitchFamily="34" charset="0"/>
              </a:rPr>
              <a:t>Daubert v. Merrell Dow Pharmaceutical, Inc., 509 U.S. 579 (1993)</a:t>
            </a:r>
          </a:p>
          <a:p>
            <a:pPr>
              <a:spcBef>
                <a:spcPts val="0"/>
              </a:spcBef>
              <a:defRPr/>
            </a:pPr>
            <a:r>
              <a:rPr lang="en-CA" sz="1250" i="1" dirty="0" err="1">
                <a:latin typeface="Arial" pitchFamily="34" charset="0"/>
                <a:cs typeface="Arial" pitchFamily="34" charset="0"/>
              </a:rPr>
              <a:t>Deemar</a:t>
            </a:r>
            <a:r>
              <a:rPr lang="en-CA" sz="1250" i="1" dirty="0">
                <a:latin typeface="Arial" pitchFamily="34" charset="0"/>
                <a:cs typeface="Arial" pitchFamily="34" charset="0"/>
              </a:rPr>
              <a:t> v. College of Veterinarians of Ontario, 2008 ONCA 600 </a:t>
            </a:r>
            <a:endParaRPr lang="fr-CA" sz="1250" i="1" dirty="0" smtClean="0">
              <a:latin typeface="Arial" pitchFamily="34" charset="0"/>
              <a:cs typeface="Arial" pitchFamily="34" charset="0"/>
            </a:endParaRPr>
          </a:p>
          <a:p>
            <a:pPr>
              <a:spcBef>
                <a:spcPts val="0"/>
              </a:spcBef>
              <a:defRPr/>
            </a:pPr>
            <a:r>
              <a:rPr lang="fr-CA" sz="1250" i="1" dirty="0" smtClean="0">
                <a:latin typeface="Arial" pitchFamily="34" charset="0"/>
                <a:cs typeface="Arial" pitchFamily="34" charset="0"/>
              </a:rPr>
              <a:t>Gallant </a:t>
            </a:r>
            <a:r>
              <a:rPr lang="fr-CA" sz="1250" i="1" dirty="0">
                <a:latin typeface="Arial" pitchFamily="34" charset="0"/>
                <a:cs typeface="Arial" pitchFamily="34" charset="0"/>
              </a:rPr>
              <a:t>v. </a:t>
            </a:r>
            <a:r>
              <a:rPr lang="fr-CA" sz="1250" i="1" dirty="0" err="1" smtClean="0">
                <a:latin typeface="Arial" pitchFamily="34" charset="0"/>
                <a:cs typeface="Arial" pitchFamily="34" charset="0"/>
              </a:rPr>
              <a:t>Brake</a:t>
            </a:r>
            <a:r>
              <a:rPr lang="fr-CA" sz="1250" i="1" dirty="0" smtClean="0">
                <a:latin typeface="Arial" pitchFamily="34" charset="0"/>
                <a:cs typeface="Arial" pitchFamily="34" charset="0"/>
              </a:rPr>
              <a:t>-Patten, </a:t>
            </a:r>
            <a:r>
              <a:rPr lang="fr-CA" sz="1250" i="1" dirty="0">
                <a:latin typeface="Arial" pitchFamily="34" charset="0"/>
                <a:cs typeface="Arial" pitchFamily="34" charset="0"/>
              </a:rPr>
              <a:t>2012 NLCA </a:t>
            </a:r>
            <a:r>
              <a:rPr lang="fr-CA" sz="1250" i="1" dirty="0" smtClean="0">
                <a:latin typeface="Arial" pitchFamily="34" charset="0"/>
                <a:cs typeface="Arial" pitchFamily="34" charset="0"/>
              </a:rPr>
              <a:t>23</a:t>
            </a:r>
          </a:p>
          <a:p>
            <a:pPr>
              <a:spcBef>
                <a:spcPts val="0"/>
              </a:spcBef>
              <a:defRPr/>
            </a:pPr>
            <a:r>
              <a:rPr lang="en-CA" sz="1250" i="1" dirty="0" smtClean="0">
                <a:latin typeface="Arial" pitchFamily="34" charset="0"/>
                <a:cs typeface="Arial" pitchFamily="34" charset="0"/>
              </a:rPr>
              <a:t>General </a:t>
            </a:r>
            <a:r>
              <a:rPr lang="en-CA" sz="1250" i="1" dirty="0">
                <a:latin typeface="Arial" pitchFamily="34" charset="0"/>
                <a:cs typeface="Arial" pitchFamily="34" charset="0"/>
              </a:rPr>
              <a:t>Electric Co. v. Joiner </a:t>
            </a:r>
            <a:r>
              <a:rPr lang="en-CA" sz="1250" i="1" dirty="0" smtClean="0">
                <a:latin typeface="Arial" pitchFamily="34" charset="0"/>
                <a:cs typeface="Arial" pitchFamily="34" charset="0"/>
              </a:rPr>
              <a:t>, </a:t>
            </a:r>
            <a:r>
              <a:rPr lang="en-CA" sz="1250" i="1" dirty="0">
                <a:latin typeface="Arial" pitchFamily="34" charset="0"/>
                <a:cs typeface="Arial" pitchFamily="34" charset="0"/>
              </a:rPr>
              <a:t>78 F. 3d 524 (1997)</a:t>
            </a:r>
          </a:p>
          <a:p>
            <a:pPr>
              <a:spcBef>
                <a:spcPts val="0"/>
              </a:spcBef>
              <a:defRPr/>
            </a:pPr>
            <a:r>
              <a:rPr lang="fr-CA" sz="1250" i="1" dirty="0">
                <a:latin typeface="Arial" pitchFamily="34" charset="0"/>
                <a:cs typeface="Arial" pitchFamily="34" charset="0"/>
              </a:rPr>
              <a:t>Henderson v. Risi, 2012 ONSC </a:t>
            </a:r>
            <a:r>
              <a:rPr lang="fr-CA" sz="1250" i="1" dirty="0" smtClean="0">
                <a:latin typeface="Arial" pitchFamily="34" charset="0"/>
                <a:cs typeface="Arial" pitchFamily="34" charset="0"/>
              </a:rPr>
              <a:t>3459</a:t>
            </a:r>
            <a:endParaRPr lang="fr-CA" sz="1250" i="1" dirty="0">
              <a:latin typeface="Arial" pitchFamily="34" charset="0"/>
              <a:cs typeface="Arial" pitchFamily="34" charset="0"/>
            </a:endParaRPr>
          </a:p>
          <a:p>
            <a:pPr>
              <a:spcBef>
                <a:spcPts val="0"/>
              </a:spcBef>
              <a:defRPr/>
            </a:pPr>
            <a:r>
              <a:rPr lang="it-IT" sz="1250" i="1" dirty="0" smtClean="0">
                <a:latin typeface="Arial" pitchFamily="34" charset="0"/>
                <a:cs typeface="Arial" pitchFamily="34" charset="0"/>
              </a:rPr>
              <a:t>Kumho </a:t>
            </a:r>
            <a:r>
              <a:rPr lang="it-IT" sz="1250" i="1" dirty="0">
                <a:latin typeface="Arial" pitchFamily="34" charset="0"/>
                <a:cs typeface="Arial" pitchFamily="34" charset="0"/>
              </a:rPr>
              <a:t>Tire Co. v. Carmichael 131 F. 3d 1433 (1999)</a:t>
            </a:r>
          </a:p>
          <a:p>
            <a:pPr>
              <a:spcBef>
                <a:spcPts val="0"/>
              </a:spcBef>
              <a:defRPr/>
            </a:pPr>
            <a:r>
              <a:rPr lang="en-CA" sz="1250" i="1" dirty="0" err="1">
                <a:latin typeface="Arial" pitchFamily="34" charset="0"/>
                <a:cs typeface="Arial" pitchFamily="34" charset="0"/>
              </a:rPr>
              <a:t>Prosperine</a:t>
            </a:r>
            <a:r>
              <a:rPr lang="en-CA" sz="1250" i="1" dirty="0">
                <a:latin typeface="Arial" pitchFamily="34" charset="0"/>
                <a:cs typeface="Arial" pitchFamily="34" charset="0"/>
              </a:rPr>
              <a:t> v. </a:t>
            </a:r>
            <a:r>
              <a:rPr lang="en-CA" sz="1250" i="1" dirty="0" smtClean="0">
                <a:latin typeface="Arial" pitchFamily="34" charset="0"/>
                <a:cs typeface="Arial" pitchFamily="34" charset="0"/>
              </a:rPr>
              <a:t>Ottawa-Carleton </a:t>
            </a:r>
            <a:r>
              <a:rPr lang="en-CA" sz="1250" i="1" dirty="0">
                <a:latin typeface="Arial" pitchFamily="34" charset="0"/>
                <a:cs typeface="Arial" pitchFamily="34" charset="0"/>
              </a:rPr>
              <a:t>et al. (2002) 37 CBR(4th)135 </a:t>
            </a:r>
            <a:r>
              <a:rPr lang="en-CA" sz="1250" i="1" dirty="0" err="1">
                <a:latin typeface="Arial" pitchFamily="34" charset="0"/>
                <a:cs typeface="Arial" pitchFamily="34" charset="0"/>
              </a:rPr>
              <a:t>aff</a:t>
            </a:r>
            <a:r>
              <a:rPr lang="en-CA" sz="1250" i="1" dirty="0">
                <a:latin typeface="Arial" pitchFamily="34" charset="0"/>
                <a:cs typeface="Arial" pitchFamily="34" charset="0"/>
              </a:rPr>
              <a:t> ’d (2003) 8 CBR(5th) </a:t>
            </a:r>
            <a:r>
              <a:rPr lang="en-CA" sz="1250" i="1" dirty="0" smtClean="0">
                <a:latin typeface="Arial" pitchFamily="34" charset="0"/>
                <a:cs typeface="Arial" pitchFamily="34" charset="0"/>
              </a:rPr>
              <a:t>26</a:t>
            </a:r>
          </a:p>
          <a:p>
            <a:pPr>
              <a:spcBef>
                <a:spcPts val="0"/>
              </a:spcBef>
              <a:defRPr/>
            </a:pPr>
            <a:r>
              <a:rPr lang="en-CA" sz="1250" i="1" dirty="0" smtClean="0">
                <a:latin typeface="Arial" pitchFamily="34" charset="0"/>
                <a:cs typeface="Arial" pitchFamily="34" charset="0"/>
              </a:rPr>
              <a:t>R</a:t>
            </a:r>
            <a:r>
              <a:rPr lang="en-CA" sz="1250" i="1" dirty="0">
                <a:latin typeface="Arial" pitchFamily="34" charset="0"/>
                <a:cs typeface="Arial" pitchFamily="34" charset="0"/>
              </a:rPr>
              <a:t>. v. Abbey, 2009 ONCA </a:t>
            </a:r>
            <a:r>
              <a:rPr lang="en-CA" sz="1250" i="1" dirty="0" smtClean="0">
                <a:latin typeface="Arial" pitchFamily="34" charset="0"/>
                <a:cs typeface="Arial" pitchFamily="34" charset="0"/>
              </a:rPr>
              <a:t>624</a:t>
            </a:r>
          </a:p>
          <a:p>
            <a:pPr>
              <a:spcBef>
                <a:spcPts val="0"/>
              </a:spcBef>
              <a:defRPr/>
            </a:pPr>
            <a:r>
              <a:rPr lang="es-ES" sz="1250" i="1" dirty="0">
                <a:latin typeface="Arial" pitchFamily="34" charset="0"/>
                <a:cs typeface="Arial" pitchFamily="34" charset="0"/>
              </a:rPr>
              <a:t>R. v. Bryan, 2003 </a:t>
            </a:r>
            <a:r>
              <a:rPr lang="es-ES" sz="1250" i="1" dirty="0" err="1">
                <a:latin typeface="Arial" pitchFamily="34" charset="0"/>
                <a:cs typeface="Arial" pitchFamily="34" charset="0"/>
              </a:rPr>
              <a:t>CanLII</a:t>
            </a:r>
            <a:r>
              <a:rPr lang="es-ES" sz="1250" i="1" dirty="0">
                <a:latin typeface="Arial" pitchFamily="34" charset="0"/>
                <a:cs typeface="Arial" pitchFamily="34" charset="0"/>
              </a:rPr>
              <a:t> 24337 (ON </a:t>
            </a:r>
            <a:r>
              <a:rPr lang="es-ES" sz="1250" i="1" dirty="0" smtClean="0">
                <a:latin typeface="Arial" pitchFamily="34" charset="0"/>
                <a:cs typeface="Arial" pitchFamily="34" charset="0"/>
              </a:rPr>
              <a:t>CA)</a:t>
            </a:r>
          </a:p>
          <a:p>
            <a:pPr>
              <a:spcBef>
                <a:spcPts val="0"/>
              </a:spcBef>
              <a:defRPr/>
            </a:pPr>
            <a:r>
              <a:rPr lang="en-CA" sz="1250" i="1" dirty="0" smtClean="0">
                <a:latin typeface="Arial" pitchFamily="34" charset="0"/>
                <a:cs typeface="Arial" pitchFamily="34" charset="0"/>
              </a:rPr>
              <a:t>R</a:t>
            </a:r>
            <a:r>
              <a:rPr lang="en-CA" sz="1250" i="1" dirty="0">
                <a:latin typeface="Arial" pitchFamily="34" charset="0"/>
                <a:cs typeface="Arial" pitchFamily="34" charset="0"/>
              </a:rPr>
              <a:t>. v. Burns, 1994 CanLII 127 (SCC), </a:t>
            </a:r>
            <a:endParaRPr lang="fr-CA" sz="1250" i="1" dirty="0">
              <a:latin typeface="Arial" pitchFamily="34" charset="0"/>
              <a:cs typeface="Arial" pitchFamily="34" charset="0"/>
            </a:endParaRPr>
          </a:p>
          <a:p>
            <a:pPr>
              <a:spcBef>
                <a:spcPts val="0"/>
              </a:spcBef>
              <a:defRPr/>
            </a:pPr>
            <a:r>
              <a:rPr lang="fr-CA" sz="1250" i="1" dirty="0">
                <a:latin typeface="Arial" pitchFamily="34" charset="0"/>
                <a:cs typeface="Arial" pitchFamily="34" charset="0"/>
              </a:rPr>
              <a:t>R. v. D.D., 2000 SCC 43, </a:t>
            </a:r>
          </a:p>
          <a:p>
            <a:pPr>
              <a:spcBef>
                <a:spcPts val="0"/>
              </a:spcBef>
              <a:defRPr/>
            </a:pPr>
            <a:r>
              <a:rPr lang="fr-CA" sz="1250" i="1" dirty="0" smtClean="0">
                <a:latin typeface="Arial" pitchFamily="34" charset="0"/>
                <a:cs typeface="Arial" pitchFamily="34" charset="0"/>
              </a:rPr>
              <a:t>R</a:t>
            </a:r>
            <a:r>
              <a:rPr lang="fr-CA" sz="1250" i="1" dirty="0">
                <a:latin typeface="Arial" pitchFamily="34" charset="0"/>
                <a:cs typeface="Arial" pitchFamily="34" charset="0"/>
              </a:rPr>
              <a:t>. v. J-LJ, 2000 SCC 51 </a:t>
            </a:r>
            <a:endParaRPr lang="fr-CA" sz="1250" i="1" dirty="0" smtClean="0">
              <a:latin typeface="Arial" pitchFamily="34" charset="0"/>
              <a:cs typeface="Arial" pitchFamily="34" charset="0"/>
            </a:endParaRPr>
          </a:p>
          <a:p>
            <a:pPr>
              <a:spcBef>
                <a:spcPts val="0"/>
              </a:spcBef>
              <a:defRPr/>
            </a:pPr>
            <a:r>
              <a:rPr lang="it-IT" sz="1250" i="1" dirty="0">
                <a:latin typeface="Arial" pitchFamily="34" charset="0"/>
                <a:cs typeface="Arial" pitchFamily="34" charset="0"/>
              </a:rPr>
              <a:t>R. v. </a:t>
            </a:r>
            <a:r>
              <a:rPr lang="it-IT" sz="1250" i="1" dirty="0" smtClean="0">
                <a:latin typeface="Arial" pitchFamily="34" charset="0"/>
                <a:cs typeface="Arial" pitchFamily="34" charset="0"/>
              </a:rPr>
              <a:t>Marquard, </a:t>
            </a:r>
            <a:r>
              <a:rPr lang="it-IT" sz="1250" i="1" dirty="0">
                <a:latin typeface="Arial" pitchFamily="34" charset="0"/>
                <a:cs typeface="Arial" pitchFamily="34" charset="0"/>
              </a:rPr>
              <a:t>1993 CanLII 37 (SCC</a:t>
            </a:r>
            <a:r>
              <a:rPr lang="it-IT" sz="1250" i="1" dirty="0" smtClean="0">
                <a:latin typeface="Arial" pitchFamily="34" charset="0"/>
                <a:cs typeface="Arial" pitchFamily="34" charset="0"/>
              </a:rPr>
              <a:t>)</a:t>
            </a:r>
          </a:p>
          <a:p>
            <a:pPr>
              <a:spcBef>
                <a:spcPts val="0"/>
              </a:spcBef>
              <a:defRPr/>
            </a:pPr>
            <a:r>
              <a:rPr lang="it-IT" sz="1250" i="1" dirty="0" smtClean="0">
                <a:latin typeface="Arial" pitchFamily="34" charset="0"/>
                <a:cs typeface="Arial" pitchFamily="34" charset="0"/>
              </a:rPr>
              <a:t>R</a:t>
            </a:r>
            <a:r>
              <a:rPr lang="it-IT" sz="1250" i="1" dirty="0">
                <a:latin typeface="Arial" pitchFamily="34" charset="0"/>
                <a:cs typeface="Arial" pitchFamily="34" charset="0"/>
              </a:rPr>
              <a:t>. v. Mohan, 1994 CanLII 80 (SCC</a:t>
            </a:r>
            <a:r>
              <a:rPr lang="it-IT" sz="1250" i="1" dirty="0" smtClean="0">
                <a:latin typeface="Arial" pitchFamily="34" charset="0"/>
                <a:cs typeface="Arial" pitchFamily="34" charset="0"/>
              </a:rPr>
              <a:t>)</a:t>
            </a:r>
          </a:p>
        </p:txBody>
      </p:sp>
      <p:sp>
        <p:nvSpPr>
          <p:cNvPr id="5" name="Titre 1"/>
          <p:cNvSpPr txBox="1">
            <a:spLocks/>
          </p:cNvSpPr>
          <p:nvPr/>
        </p:nvSpPr>
        <p:spPr bwMode="auto">
          <a:xfrm>
            <a:off x="753469" y="274638"/>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C00000"/>
                </a:solidFill>
                <a:latin typeface="Arial" charset="0"/>
                <a:cs typeface="Arial" charset="0"/>
              </a:rPr>
              <a:t> Table of Rules and Cases</a:t>
            </a:r>
            <a:endParaRPr lang="en-CA" sz="2400" b="1" i="1" spc="-100" dirty="0">
              <a:solidFill>
                <a:srgbClr val="C00000"/>
              </a:solidFill>
              <a:latin typeface="Arial" charset="0"/>
              <a:cs typeface="Arial" charset="0"/>
            </a:endParaRPr>
          </a:p>
        </p:txBody>
      </p:sp>
    </p:spTree>
    <p:extLst>
      <p:ext uri="{BB962C8B-B14F-4D97-AF65-F5344CB8AC3E}">
        <p14:creationId xmlns:p14="http://schemas.microsoft.com/office/powerpoint/2010/main" val="4118859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lstStyle/>
          <a:p>
            <a:pPr>
              <a:defRPr/>
            </a:pPr>
            <a:fld id="{5D3C8843-E0DA-48B2-8303-E4E35BBBE990}" type="slidenum">
              <a:rPr lang="fr-CA" smtClean="0"/>
              <a:pPr>
                <a:defRPr/>
              </a:pPr>
              <a:t>37</a:t>
            </a:fld>
            <a:endParaRPr lang="fr-CA" dirty="0"/>
          </a:p>
        </p:txBody>
      </p:sp>
      <p:sp>
        <p:nvSpPr>
          <p:cNvPr id="4099" name="Espace réservé du contenu 2"/>
          <p:cNvSpPr>
            <a:spLocks noGrp="1"/>
          </p:cNvSpPr>
          <p:nvPr>
            <p:ph sz="quarter" idx="1"/>
          </p:nvPr>
        </p:nvSpPr>
        <p:spPr>
          <a:xfrm>
            <a:off x="457201" y="1417638"/>
            <a:ext cx="8229600" cy="4531642"/>
          </a:xfrm>
        </p:spPr>
        <p:txBody>
          <a:bodyPr>
            <a:noAutofit/>
          </a:bodyPr>
          <a:lstStyle/>
          <a:p>
            <a:pPr>
              <a:spcBef>
                <a:spcPts val="0"/>
              </a:spcBef>
              <a:defRPr/>
            </a:pPr>
            <a:r>
              <a:rPr lang="it-IT" sz="1900" dirty="0" smtClean="0">
                <a:latin typeface="Arial" pitchFamily="34" charset="0"/>
                <a:cs typeface="Arial" pitchFamily="34" charset="0"/>
              </a:rPr>
              <a:t>Financial expert evidence has become the norm in business litigation.</a:t>
            </a:r>
          </a:p>
          <a:p>
            <a:pPr>
              <a:spcBef>
                <a:spcPts val="0"/>
              </a:spcBef>
              <a:defRPr/>
            </a:pPr>
            <a:r>
              <a:rPr lang="it-IT" sz="1900" dirty="0" smtClean="0">
                <a:latin typeface="Arial" pitchFamily="34" charset="0"/>
                <a:cs typeface="Arial" pitchFamily="34" charset="0"/>
              </a:rPr>
              <a:t>The concepts applicable to expert financial evidence are simple enough: The judge is the gatekeeper, who must ensure that opinions of proferred experts meet certain criteria before the expert opinions are considered admissible and persuasive. The criteria are:  </a:t>
            </a:r>
          </a:p>
          <a:p>
            <a:pPr lvl="1">
              <a:spcBef>
                <a:spcPts val="0"/>
              </a:spcBef>
              <a:defRPr/>
            </a:pPr>
            <a:r>
              <a:rPr lang="it-IT" sz="1900" dirty="0" smtClean="0">
                <a:latin typeface="Arial" pitchFamily="34" charset="0"/>
                <a:cs typeface="Arial" pitchFamily="34" charset="0"/>
              </a:rPr>
              <a:t>Expert financial evidence must be given by independent, qualified witnesses whose opinions are, necessary, reliable and relevant;</a:t>
            </a:r>
          </a:p>
          <a:p>
            <a:pPr lvl="1">
              <a:spcBef>
                <a:spcPts val="0"/>
              </a:spcBef>
              <a:defRPr/>
            </a:pPr>
            <a:r>
              <a:rPr lang="it-IT" sz="1900" dirty="0" smtClean="0">
                <a:latin typeface="Arial" pitchFamily="34" charset="0"/>
                <a:cs typeface="Arial" pitchFamily="34" charset="0"/>
              </a:rPr>
              <a:t>Specific time and documentary requirements must be fulfilled. </a:t>
            </a:r>
          </a:p>
          <a:p>
            <a:pPr lvl="1">
              <a:spcBef>
                <a:spcPts val="0"/>
              </a:spcBef>
              <a:defRPr/>
            </a:pPr>
            <a:r>
              <a:rPr lang="it-IT" sz="1900" dirty="0" smtClean="0">
                <a:latin typeface="Arial" pitchFamily="34" charset="0"/>
                <a:cs typeface="Arial" pitchFamily="34" charset="0"/>
              </a:rPr>
              <a:t>The assumptions on which the expert’s opinions are based must be proved by fact witnesses. </a:t>
            </a:r>
          </a:p>
          <a:p>
            <a:pPr>
              <a:spcBef>
                <a:spcPts val="0"/>
              </a:spcBef>
              <a:defRPr/>
            </a:pPr>
            <a:r>
              <a:rPr lang="it-IT" sz="1900" dirty="0" smtClean="0">
                <a:latin typeface="Arial" pitchFamily="34" charset="0"/>
                <a:cs typeface="Arial" pitchFamily="34" charset="0"/>
              </a:rPr>
              <a:t>Implementation of these concepts is much more complicated.  How well counsel and expert do this will affect the outcome of your client’s case.  </a:t>
            </a:r>
          </a:p>
          <a:p>
            <a:pPr marL="0" indent="0" algn="ctr">
              <a:buNone/>
              <a:defRPr/>
            </a:pPr>
            <a:r>
              <a:rPr lang="fr-CA" sz="1800" b="1" i="1" dirty="0" err="1" smtClean="0">
                <a:solidFill>
                  <a:srgbClr val="AE4212"/>
                </a:solidFill>
                <a:latin typeface="Arial" pitchFamily="34" charset="0"/>
                <a:cs typeface="Arial" pitchFamily="34" charset="0"/>
              </a:rPr>
              <a:t>Thank</a:t>
            </a:r>
            <a:r>
              <a:rPr lang="fr-CA" sz="1800" b="1" i="1" dirty="0" smtClean="0">
                <a:solidFill>
                  <a:srgbClr val="AE4212"/>
                </a:solidFill>
                <a:latin typeface="Arial" pitchFamily="34" charset="0"/>
                <a:cs typeface="Arial" pitchFamily="34" charset="0"/>
              </a:rPr>
              <a:t> </a:t>
            </a:r>
            <a:r>
              <a:rPr lang="fr-CA" sz="1800" b="1" i="1" dirty="0" err="1">
                <a:solidFill>
                  <a:srgbClr val="AE4212"/>
                </a:solidFill>
                <a:latin typeface="Arial" pitchFamily="34" charset="0"/>
                <a:cs typeface="Arial" pitchFamily="34" charset="0"/>
              </a:rPr>
              <a:t>you</a:t>
            </a:r>
            <a:r>
              <a:rPr lang="fr-CA" sz="1800" b="1" i="1" dirty="0">
                <a:solidFill>
                  <a:srgbClr val="AE4212"/>
                </a:solidFill>
                <a:latin typeface="Arial" pitchFamily="34" charset="0"/>
                <a:cs typeface="Arial" pitchFamily="34" charset="0"/>
              </a:rPr>
              <a:t> for </a:t>
            </a:r>
            <a:r>
              <a:rPr lang="fr-CA" sz="1800" b="1" i="1" dirty="0" err="1">
                <a:solidFill>
                  <a:srgbClr val="AE4212"/>
                </a:solidFill>
                <a:latin typeface="Arial" pitchFamily="34" charset="0"/>
                <a:cs typeface="Arial" pitchFamily="34" charset="0"/>
              </a:rPr>
              <a:t>your</a:t>
            </a:r>
            <a:r>
              <a:rPr lang="fr-CA" sz="1800" b="1" i="1" dirty="0">
                <a:solidFill>
                  <a:srgbClr val="AE4212"/>
                </a:solidFill>
                <a:latin typeface="Arial" pitchFamily="34" charset="0"/>
                <a:cs typeface="Arial" pitchFamily="34" charset="0"/>
              </a:rPr>
              <a:t> attention.</a:t>
            </a:r>
            <a:endParaRPr lang="fr-CA" sz="1050" dirty="0">
              <a:solidFill>
                <a:srgbClr val="AE4212"/>
              </a:solidFill>
            </a:endParaRPr>
          </a:p>
          <a:p>
            <a:pPr marL="0" indent="0" algn="ctr">
              <a:buNone/>
              <a:defRPr/>
            </a:pPr>
            <a:r>
              <a:rPr lang="fr-CA" sz="2400" dirty="0">
                <a:latin typeface="Mistral" pitchFamily="66" charset="0"/>
              </a:rPr>
              <a:t>Igor Ellyn</a:t>
            </a:r>
            <a:endParaRPr lang="fr-CA" sz="1800" dirty="0"/>
          </a:p>
          <a:p>
            <a:pPr>
              <a:spcBef>
                <a:spcPts val="0"/>
              </a:spcBef>
              <a:defRPr/>
            </a:pPr>
            <a:endParaRPr lang="it-IT" sz="2000" dirty="0" smtClean="0">
              <a:latin typeface="Arial" pitchFamily="34" charset="0"/>
              <a:cs typeface="Arial" pitchFamily="34" charset="0"/>
            </a:endParaRPr>
          </a:p>
        </p:txBody>
      </p:sp>
      <p:sp>
        <p:nvSpPr>
          <p:cNvPr id="5" name="Titre 1"/>
          <p:cNvSpPr txBox="1">
            <a:spLocks/>
          </p:cNvSpPr>
          <p:nvPr/>
        </p:nvSpPr>
        <p:spPr bwMode="auto">
          <a:xfrm>
            <a:off x="753468" y="274638"/>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C00000"/>
                </a:solidFill>
                <a:latin typeface="Arial" charset="0"/>
                <a:cs typeface="Arial" charset="0"/>
              </a:rPr>
              <a:t> Conclusion</a:t>
            </a:r>
            <a:endParaRPr lang="en-CA" sz="2400" b="1" i="1" spc="-100" dirty="0">
              <a:solidFill>
                <a:srgbClr val="C00000"/>
              </a:solidFill>
              <a:latin typeface="Arial" charset="0"/>
              <a:cs typeface="Arial" charset="0"/>
            </a:endParaRPr>
          </a:p>
        </p:txBody>
      </p:sp>
    </p:spTree>
    <p:extLst>
      <p:ext uri="{BB962C8B-B14F-4D97-AF65-F5344CB8AC3E}">
        <p14:creationId xmlns:p14="http://schemas.microsoft.com/office/powerpoint/2010/main" val="4135280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4</a:t>
            </a:fld>
            <a:endParaRPr lang="fr-CA" dirty="0"/>
          </a:p>
        </p:txBody>
      </p:sp>
      <p:sp>
        <p:nvSpPr>
          <p:cNvPr id="4099" name="Espace réservé du contenu 2"/>
          <p:cNvSpPr>
            <a:spLocks noGrp="1"/>
          </p:cNvSpPr>
          <p:nvPr>
            <p:ph sz="quarter" idx="1"/>
          </p:nvPr>
        </p:nvSpPr>
        <p:spPr>
          <a:xfrm>
            <a:off x="457201" y="1417638"/>
            <a:ext cx="8229600" cy="4531642"/>
          </a:xfrm>
        </p:spPr>
        <p:txBody>
          <a:bodyPr>
            <a:normAutofit lnSpcReduction="10000"/>
          </a:bodyPr>
          <a:lstStyle/>
          <a:p>
            <a:pPr>
              <a:defRPr/>
            </a:pPr>
            <a:r>
              <a:rPr lang="en-CA" sz="1800" dirty="0" smtClean="0">
                <a:latin typeface="Arial" pitchFamily="34" charset="0"/>
                <a:cs typeface="Arial" pitchFamily="34" charset="0"/>
              </a:rPr>
              <a:t>Business litigation is usually about numbers. </a:t>
            </a:r>
          </a:p>
          <a:p>
            <a:pPr>
              <a:defRPr/>
            </a:pPr>
            <a:r>
              <a:rPr lang="en-CA" sz="1800" dirty="0" smtClean="0">
                <a:latin typeface="Arial" pitchFamily="34" charset="0"/>
                <a:cs typeface="Arial" pitchFamily="34" charset="0"/>
              </a:rPr>
              <a:t>The first question is to ask is whether you need an expert at all.  </a:t>
            </a:r>
          </a:p>
          <a:p>
            <a:pPr>
              <a:defRPr/>
            </a:pPr>
            <a:r>
              <a:rPr lang="en-CA" sz="1800" dirty="0" smtClean="0">
                <a:latin typeface="Arial" pitchFamily="34" charset="0"/>
                <a:cs typeface="Arial" pitchFamily="34" charset="0"/>
              </a:rPr>
              <a:t>An expert witness is required when conclusions must be drawn from facts which require skill, experience and knowledge that the trial judge does not or cannot be expected to have.  </a:t>
            </a:r>
          </a:p>
          <a:p>
            <a:pPr>
              <a:defRPr/>
            </a:pPr>
            <a:r>
              <a:rPr lang="en-CA" sz="1800" dirty="0" smtClean="0">
                <a:latin typeface="Arial" pitchFamily="34" charset="0"/>
                <a:cs typeface="Arial" pitchFamily="34" charset="0"/>
              </a:rPr>
              <a:t>An expert will provide an opinion on the facts to enable the judge to make inferences about matters on which expertise is required. </a:t>
            </a:r>
          </a:p>
          <a:p>
            <a:pPr>
              <a:defRPr/>
            </a:pPr>
            <a:r>
              <a:rPr lang="en-CA" sz="1800" dirty="0" smtClean="0">
                <a:latin typeface="Arial" pitchFamily="34" charset="0"/>
                <a:cs typeface="Arial" pitchFamily="34" charset="0"/>
              </a:rPr>
              <a:t>Are there financial issues about which opinions and conclusions must be drawn?  Is a valuation of shares or an appraisal of property required?  There are many possibilities and many experts with expertise in different fields. </a:t>
            </a:r>
          </a:p>
          <a:p>
            <a:pPr>
              <a:defRPr/>
            </a:pPr>
            <a:r>
              <a:rPr lang="en-CA" sz="1800" dirty="0" smtClean="0">
                <a:latin typeface="Arial" pitchFamily="34" charset="0"/>
                <a:cs typeface="Arial" pitchFamily="34" charset="0"/>
              </a:rPr>
              <a:t>The </a:t>
            </a:r>
            <a:r>
              <a:rPr lang="en-CA" sz="1800" dirty="0">
                <a:latin typeface="Arial" pitchFamily="34" charset="0"/>
                <a:cs typeface="Arial" pitchFamily="34" charset="0"/>
              </a:rPr>
              <a:t>decision whether to hire an expert could </a:t>
            </a:r>
            <a:r>
              <a:rPr lang="en-CA" sz="1800" dirty="0" smtClean="0">
                <a:latin typeface="Arial" pitchFamily="34" charset="0"/>
                <a:cs typeface="Arial" pitchFamily="34" charset="0"/>
              </a:rPr>
              <a:t>also be affected by </a:t>
            </a:r>
            <a:r>
              <a:rPr lang="en-CA" sz="1800" dirty="0">
                <a:latin typeface="Arial" pitchFamily="34" charset="0"/>
                <a:cs typeface="Arial" pitchFamily="34" charset="0"/>
              </a:rPr>
              <a:t>economic </a:t>
            </a:r>
            <a:r>
              <a:rPr lang="en-CA" sz="1800" dirty="0" smtClean="0">
                <a:latin typeface="Arial" pitchFamily="34" charset="0"/>
                <a:cs typeface="Arial" pitchFamily="34" charset="0"/>
              </a:rPr>
              <a:t>factors of the case.  </a:t>
            </a:r>
            <a:r>
              <a:rPr lang="en-CA" sz="1800" dirty="0">
                <a:latin typeface="Arial" pitchFamily="34" charset="0"/>
                <a:cs typeface="Arial" pitchFamily="34" charset="0"/>
              </a:rPr>
              <a:t>How much </a:t>
            </a:r>
            <a:r>
              <a:rPr lang="en-CA" sz="1800" dirty="0" smtClean="0">
                <a:latin typeface="Arial" pitchFamily="34" charset="0"/>
                <a:cs typeface="Arial" pitchFamily="34" charset="0"/>
              </a:rPr>
              <a:t>money is at stake?  </a:t>
            </a:r>
            <a:r>
              <a:rPr lang="en-CA" sz="1800" dirty="0">
                <a:latin typeface="Arial" pitchFamily="34" charset="0"/>
                <a:cs typeface="Arial" pitchFamily="34" charset="0"/>
              </a:rPr>
              <a:t>What </a:t>
            </a:r>
            <a:r>
              <a:rPr lang="en-CA" sz="1800" dirty="0" smtClean="0">
                <a:latin typeface="Arial" pitchFamily="34" charset="0"/>
                <a:cs typeface="Arial" pitchFamily="34" charset="0"/>
              </a:rPr>
              <a:t>are the prospects for success?  </a:t>
            </a:r>
            <a:r>
              <a:rPr lang="en-CA" sz="1800" dirty="0">
                <a:latin typeface="Arial" pitchFamily="34" charset="0"/>
                <a:cs typeface="Arial" pitchFamily="34" charset="0"/>
              </a:rPr>
              <a:t>How much will the expert </a:t>
            </a:r>
            <a:r>
              <a:rPr lang="en-CA" sz="1800" dirty="0" smtClean="0">
                <a:latin typeface="Arial" pitchFamily="34" charset="0"/>
                <a:cs typeface="Arial" pitchFamily="34" charset="0"/>
              </a:rPr>
              <a:t>cost?  Will the cost of the expert make the litigation prohibitively expensive? Can this case succeed at trial without an expert witness?</a:t>
            </a:r>
          </a:p>
        </p:txBody>
      </p:sp>
      <p:sp>
        <p:nvSpPr>
          <p:cNvPr id="5" name="Titre 1"/>
          <p:cNvSpPr txBox="1">
            <a:spLocks/>
          </p:cNvSpPr>
          <p:nvPr/>
        </p:nvSpPr>
        <p:spPr bwMode="auto">
          <a:xfrm>
            <a:off x="827583" y="313254"/>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Determining when to use a financial </a:t>
            </a:r>
            <a:r>
              <a:rPr lang="en-CA" sz="2600" b="1" i="1" spc="-100" dirty="0" smtClean="0">
                <a:solidFill>
                  <a:srgbClr val="AE4212"/>
                </a:solidFill>
                <a:latin typeface="Arial" charset="0"/>
                <a:cs typeface="Arial" charset="0"/>
              </a:rPr>
              <a:t>expert</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1013204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5</a:t>
            </a:fld>
            <a:endParaRPr lang="fr-CA" dirty="0"/>
          </a:p>
        </p:txBody>
      </p:sp>
      <p:sp>
        <p:nvSpPr>
          <p:cNvPr id="4099" name="Espace réservé du contenu 2"/>
          <p:cNvSpPr>
            <a:spLocks noGrp="1"/>
          </p:cNvSpPr>
          <p:nvPr>
            <p:ph sz="quarter" idx="1"/>
          </p:nvPr>
        </p:nvSpPr>
        <p:spPr>
          <a:xfrm>
            <a:off x="457201" y="1417638"/>
            <a:ext cx="8229600" cy="4675658"/>
          </a:xfrm>
        </p:spPr>
        <p:txBody>
          <a:bodyPr>
            <a:normAutofit fontScale="92500" lnSpcReduction="20000"/>
          </a:bodyPr>
          <a:lstStyle/>
          <a:p>
            <a:pPr>
              <a:spcBef>
                <a:spcPts val="600"/>
              </a:spcBef>
              <a:defRPr/>
            </a:pPr>
            <a:r>
              <a:rPr lang="en-CA" sz="2000" dirty="0" smtClean="0">
                <a:latin typeface="Arial" pitchFamily="34" charset="0"/>
                <a:cs typeface="Arial" pitchFamily="34" charset="0"/>
              </a:rPr>
              <a:t>If you select an expert who is not qualified to provide the opinion on the correct issue, the expert evidence may not be admissible.  </a:t>
            </a:r>
          </a:p>
          <a:p>
            <a:pPr>
              <a:spcBef>
                <a:spcPts val="600"/>
              </a:spcBef>
              <a:defRPr/>
            </a:pPr>
            <a:r>
              <a:rPr lang="en-CA" sz="2000" dirty="0" smtClean="0">
                <a:latin typeface="Arial" pitchFamily="34" charset="0"/>
                <a:cs typeface="Arial" pitchFamily="34" charset="0"/>
              </a:rPr>
              <a:t>Even if the expert’s evidence is admitted, the trial judge may reject it in favour of the opposing party’s better-suited expert.  </a:t>
            </a:r>
          </a:p>
          <a:p>
            <a:pPr>
              <a:spcBef>
                <a:spcPts val="600"/>
              </a:spcBef>
              <a:defRPr/>
            </a:pPr>
            <a:r>
              <a:rPr lang="en-CA" sz="2000" dirty="0" smtClean="0">
                <a:latin typeface="Arial" pitchFamily="34" charset="0"/>
                <a:cs typeface="Arial" pitchFamily="34" charset="0"/>
              </a:rPr>
              <a:t>Selecting an expert with the appropriate expertise is critical.   It requires a carefully considered strategy and good research. </a:t>
            </a:r>
          </a:p>
          <a:p>
            <a:pPr>
              <a:spcBef>
                <a:spcPts val="600"/>
              </a:spcBef>
              <a:defRPr/>
            </a:pPr>
            <a:r>
              <a:rPr lang="en-CA" sz="2000" dirty="0" smtClean="0">
                <a:latin typeface="Arial" pitchFamily="34" charset="0"/>
                <a:cs typeface="Arial" pitchFamily="34" charset="0"/>
              </a:rPr>
              <a:t>Ask yourself  this question:  “What inferences must the trial judge draw from the facts on matters which s/he is unlikely to know or have experience in for my client to succeed?” The answer to this question will dictate the type of expert and the scope of the opinions you require.</a:t>
            </a:r>
          </a:p>
          <a:p>
            <a:pPr>
              <a:spcBef>
                <a:spcPts val="600"/>
              </a:spcBef>
              <a:defRPr/>
            </a:pPr>
            <a:r>
              <a:rPr lang="en-CA" sz="2000" dirty="0" smtClean="0">
                <a:latin typeface="Arial" pitchFamily="34" charset="0"/>
                <a:cs typeface="Arial" pitchFamily="34" charset="0"/>
              </a:rPr>
              <a:t>Interview the proposed expert to satisfy yourself about the scope of his/her expertise.   A forensic accountant who specializes in family law and personal injury damages may not be best suited for your business loss of profits case. </a:t>
            </a:r>
          </a:p>
          <a:p>
            <a:pPr>
              <a:spcBef>
                <a:spcPts val="600"/>
              </a:spcBef>
              <a:defRPr/>
            </a:pPr>
            <a:r>
              <a:rPr lang="en-CA" sz="2000" dirty="0" smtClean="0">
                <a:latin typeface="Arial" pitchFamily="34" charset="0"/>
                <a:cs typeface="Arial" pitchFamily="34" charset="0"/>
              </a:rPr>
              <a:t>Research the cases the expert has done previously and ask the expert about his/her background.  Check the expert’s web profile and articles s/he has published.   </a:t>
            </a:r>
            <a:endParaRPr lang="en-CA" sz="2000" dirty="0">
              <a:latin typeface="Arial" pitchFamily="34" charset="0"/>
              <a:cs typeface="Arial" pitchFamily="34" charset="0"/>
            </a:endParaRPr>
          </a:p>
        </p:txBody>
      </p:sp>
      <p:sp>
        <p:nvSpPr>
          <p:cNvPr id="5" name="Titre 1"/>
          <p:cNvSpPr txBox="1">
            <a:spLocks/>
          </p:cNvSpPr>
          <p:nvPr/>
        </p:nvSpPr>
        <p:spPr bwMode="auto">
          <a:xfrm>
            <a:off x="827583" y="286530"/>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What kind of financial expert do you need</a:t>
            </a:r>
            <a:r>
              <a:rPr lang="en-CA" sz="2600" b="1" i="1" spc="-100" dirty="0" smtClean="0">
                <a:solidFill>
                  <a:srgbClr val="AE4212"/>
                </a:solidFill>
                <a:latin typeface="Arial" charset="0"/>
                <a:cs typeface="Arial" charset="0"/>
              </a:rPr>
              <a:t>?  #1</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3926766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6</a:t>
            </a:fld>
            <a:endParaRPr lang="fr-CA" dirty="0"/>
          </a:p>
        </p:txBody>
      </p:sp>
      <p:sp>
        <p:nvSpPr>
          <p:cNvPr id="4099" name="Espace réservé du contenu 2"/>
          <p:cNvSpPr>
            <a:spLocks noGrp="1"/>
          </p:cNvSpPr>
          <p:nvPr>
            <p:ph sz="quarter" idx="1"/>
          </p:nvPr>
        </p:nvSpPr>
        <p:spPr>
          <a:xfrm>
            <a:off x="457201" y="1417638"/>
            <a:ext cx="8229600" cy="4603650"/>
          </a:xfrm>
        </p:spPr>
        <p:txBody>
          <a:bodyPr>
            <a:normAutofit fontScale="92500"/>
          </a:bodyPr>
          <a:lstStyle/>
          <a:p>
            <a:pPr>
              <a:defRPr/>
            </a:pPr>
            <a:r>
              <a:rPr lang="en-CA" sz="2000" dirty="0">
                <a:latin typeface="Arial" pitchFamily="34" charset="0"/>
                <a:cs typeface="Arial" pitchFamily="34" charset="0"/>
              </a:rPr>
              <a:t>Ask colleagues for </a:t>
            </a:r>
            <a:r>
              <a:rPr lang="en-CA" sz="2000" dirty="0" smtClean="0">
                <a:latin typeface="Arial" pitchFamily="34" charset="0"/>
                <a:cs typeface="Arial" pitchFamily="34" charset="0"/>
              </a:rPr>
              <a:t>recommendations of an expert.  Ask about expertise</a:t>
            </a:r>
            <a:r>
              <a:rPr lang="en-CA" sz="2000" dirty="0">
                <a:latin typeface="Arial" pitchFamily="34" charset="0"/>
                <a:cs typeface="Arial" pitchFamily="34" charset="0"/>
              </a:rPr>
              <a:t>, experience, cost, report writing skills and ability to testify.  </a:t>
            </a:r>
            <a:endParaRPr lang="en-CA" sz="2000" dirty="0" smtClean="0">
              <a:latin typeface="Arial" pitchFamily="34" charset="0"/>
              <a:cs typeface="Arial" pitchFamily="34" charset="0"/>
            </a:endParaRPr>
          </a:p>
          <a:p>
            <a:pPr>
              <a:defRPr/>
            </a:pPr>
            <a:r>
              <a:rPr lang="en-CA" sz="2000" dirty="0" smtClean="0">
                <a:latin typeface="Arial" pitchFamily="34" charset="0"/>
                <a:cs typeface="Arial" pitchFamily="34" charset="0"/>
              </a:rPr>
              <a:t>Some </a:t>
            </a:r>
            <a:r>
              <a:rPr lang="en-CA" sz="2000" dirty="0">
                <a:latin typeface="Arial" pitchFamily="34" charset="0"/>
                <a:cs typeface="Arial" pitchFamily="34" charset="0"/>
              </a:rPr>
              <a:t>experts prepare excellent reports but are not good witnesses.  </a:t>
            </a:r>
            <a:r>
              <a:rPr lang="en-CA" sz="2000" dirty="0" smtClean="0">
                <a:latin typeface="Arial" pitchFamily="34" charset="0"/>
                <a:cs typeface="Arial" pitchFamily="34" charset="0"/>
              </a:rPr>
              <a:t>Some business valuators and forensic accountants are very professional witnesses.</a:t>
            </a:r>
            <a:endParaRPr lang="en-CA" sz="2000" dirty="0">
              <a:latin typeface="Arial" pitchFamily="34" charset="0"/>
              <a:cs typeface="Arial" pitchFamily="34" charset="0"/>
            </a:endParaRPr>
          </a:p>
          <a:p>
            <a:pPr>
              <a:defRPr/>
            </a:pPr>
            <a:r>
              <a:rPr lang="en-CA" sz="2000" dirty="0" smtClean="0">
                <a:latin typeface="Arial" pitchFamily="34" charset="0"/>
                <a:cs typeface="Arial" pitchFamily="34" charset="0"/>
              </a:rPr>
              <a:t>Even when you get a good reference about an expert, there is no substitute for thorough research.  Just as you must research the law and understand the facts, you must conduct internet research about your proposed financial expert. </a:t>
            </a:r>
          </a:p>
          <a:p>
            <a:pPr>
              <a:defRPr/>
            </a:pPr>
            <a:r>
              <a:rPr lang="en-CA" sz="2000" dirty="0" smtClean="0">
                <a:latin typeface="Arial" pitchFamily="34" charset="0"/>
                <a:cs typeface="Arial" pitchFamily="34" charset="0"/>
              </a:rPr>
              <a:t>Similar cases may provide insights about whether you need an investment analyst, an economic or a portfolio management consultant.  </a:t>
            </a:r>
          </a:p>
          <a:p>
            <a:pPr>
              <a:defRPr/>
            </a:pPr>
            <a:r>
              <a:rPr lang="en-CA" sz="2000" dirty="0" smtClean="0">
                <a:latin typeface="Arial" pitchFamily="34" charset="0"/>
                <a:cs typeface="Arial" pitchFamily="34" charset="0"/>
              </a:rPr>
              <a:t>Read articles by potential experts to identify the kind of cases about which they have opined.  Interview the potential expert before engaging him/her.  The expert could be the most important witness in your case.   </a:t>
            </a:r>
          </a:p>
        </p:txBody>
      </p:sp>
      <p:sp>
        <p:nvSpPr>
          <p:cNvPr id="5" name="Titre 1"/>
          <p:cNvSpPr txBox="1">
            <a:spLocks/>
          </p:cNvSpPr>
          <p:nvPr/>
        </p:nvSpPr>
        <p:spPr bwMode="auto">
          <a:xfrm>
            <a:off x="827583" y="286530"/>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What kind of financial expert do you need</a:t>
            </a:r>
            <a:r>
              <a:rPr lang="en-CA" sz="2600" b="1" i="1" spc="-100" dirty="0" smtClean="0">
                <a:solidFill>
                  <a:srgbClr val="AE4212"/>
                </a:solidFill>
                <a:latin typeface="Arial" charset="0"/>
                <a:cs typeface="Arial" charset="0"/>
              </a:rPr>
              <a:t>? #2</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1600024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endParaRPr lang="fr-CA" dirty="0" smtClean="0">
              <a:solidFill>
                <a:schemeClr val="bg1"/>
              </a:solidFill>
            </a:endParaRP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7</a:t>
            </a:fld>
            <a:endParaRPr lang="fr-CA" dirty="0"/>
          </a:p>
        </p:txBody>
      </p:sp>
      <p:sp>
        <p:nvSpPr>
          <p:cNvPr id="4099" name="Espace réservé du contenu 2"/>
          <p:cNvSpPr>
            <a:spLocks noGrp="1"/>
          </p:cNvSpPr>
          <p:nvPr>
            <p:ph sz="quarter" idx="1"/>
          </p:nvPr>
        </p:nvSpPr>
        <p:spPr>
          <a:xfrm>
            <a:off x="457201" y="1417638"/>
            <a:ext cx="8229600" cy="4747666"/>
          </a:xfrm>
        </p:spPr>
        <p:txBody>
          <a:bodyPr>
            <a:normAutofit fontScale="92500" lnSpcReduction="10000"/>
          </a:bodyPr>
          <a:lstStyle/>
          <a:p>
            <a:pPr>
              <a:defRPr/>
            </a:pPr>
            <a:r>
              <a:rPr lang="en-CA" sz="2000" dirty="0" smtClean="0">
                <a:latin typeface="Arial" pitchFamily="34" charset="0"/>
                <a:cs typeface="Arial" pitchFamily="34" charset="0"/>
              </a:rPr>
              <a:t>As counsel, you know that your case requires some “number-crunching” but what kind of expert should you hire?   The question could be difficult to answer because there is a panoply of financial experts. </a:t>
            </a:r>
          </a:p>
          <a:p>
            <a:pPr>
              <a:defRPr/>
            </a:pPr>
            <a:r>
              <a:rPr lang="en-CA" sz="2000" dirty="0" smtClean="0">
                <a:latin typeface="Arial" pitchFamily="34" charset="0"/>
                <a:cs typeface="Arial" pitchFamily="34" charset="0"/>
              </a:rPr>
              <a:t>In a fast CanLII search, I found nearly 1,200 cases where there was some type of financial expert witness.  Since 95% of cases settle before trial, this is just the tip of the iceberg of cases using financial experts.</a:t>
            </a:r>
          </a:p>
          <a:p>
            <a:pPr>
              <a:defRPr/>
            </a:pPr>
            <a:r>
              <a:rPr lang="en-CA" sz="2000" dirty="0" smtClean="0">
                <a:latin typeface="Arial" pitchFamily="34" charset="0"/>
                <a:cs typeface="Arial" pitchFamily="34" charset="0"/>
              </a:rPr>
              <a:t>Here are some of the types of financial experts:</a:t>
            </a:r>
          </a:p>
          <a:p>
            <a:pPr lvl="1">
              <a:defRPr/>
            </a:pPr>
            <a:r>
              <a:rPr lang="en-CA" sz="1800" dirty="0" smtClean="0">
                <a:latin typeface="Arial" pitchFamily="34" charset="0"/>
                <a:cs typeface="Arial" pitchFamily="34" charset="0"/>
              </a:rPr>
              <a:t>Forensic Accountant,	Business Valuator, Fraud Examiner</a:t>
            </a:r>
          </a:p>
          <a:p>
            <a:pPr lvl="1">
              <a:defRPr/>
            </a:pPr>
            <a:r>
              <a:rPr lang="en-CA" sz="1800" dirty="0" smtClean="0">
                <a:latin typeface="Arial" pitchFamily="34" charset="0"/>
                <a:cs typeface="Arial" pitchFamily="34" charset="0"/>
              </a:rPr>
              <a:t>Economist, Actuary, Pension and Benefits Consultant  </a:t>
            </a:r>
          </a:p>
          <a:p>
            <a:pPr lvl="1">
              <a:defRPr/>
            </a:pPr>
            <a:r>
              <a:rPr lang="en-CA" sz="1800" dirty="0" smtClean="0">
                <a:latin typeface="Arial" pitchFamily="34" charset="0"/>
                <a:cs typeface="Arial" pitchFamily="34" charset="0"/>
              </a:rPr>
              <a:t>Real Estate Appraiser, Equipment Appraiser, Jewellery and Art Appraiser</a:t>
            </a:r>
          </a:p>
          <a:p>
            <a:pPr lvl="1">
              <a:defRPr/>
            </a:pPr>
            <a:r>
              <a:rPr lang="en-CA" sz="1800" dirty="0" smtClean="0">
                <a:latin typeface="Arial" pitchFamily="34" charset="0"/>
                <a:cs typeface="Arial" pitchFamily="34" charset="0"/>
              </a:rPr>
              <a:t>Investment Analyst, Stock and Investment Portfolio Analyst</a:t>
            </a:r>
          </a:p>
          <a:p>
            <a:pPr lvl="1">
              <a:defRPr/>
            </a:pPr>
            <a:r>
              <a:rPr lang="en-CA" sz="1800" dirty="0" smtClean="0">
                <a:latin typeface="Arial" pitchFamily="34" charset="0"/>
                <a:cs typeface="Arial" pitchFamily="34" charset="0"/>
              </a:rPr>
              <a:t>Tax Expert, Merger &amp; Acquisition Expert, Entrepreneurship Analyst</a:t>
            </a:r>
          </a:p>
          <a:p>
            <a:pPr lvl="1">
              <a:defRPr/>
            </a:pPr>
            <a:r>
              <a:rPr lang="en-CA" sz="1800" dirty="0" smtClean="0">
                <a:latin typeface="Arial" pitchFamily="34" charset="0"/>
                <a:cs typeface="Arial" pitchFamily="34" charset="0"/>
              </a:rPr>
              <a:t>Management Accountant, Cost Accountant</a:t>
            </a:r>
          </a:p>
          <a:p>
            <a:pPr lvl="1">
              <a:defRPr/>
            </a:pPr>
            <a:r>
              <a:rPr lang="en-CA" sz="1800" dirty="0" smtClean="0">
                <a:latin typeface="Arial" pitchFamily="34" charset="0"/>
                <a:cs typeface="Arial" pitchFamily="34" charset="0"/>
              </a:rPr>
              <a:t>Workers Compensation Consultant</a:t>
            </a:r>
          </a:p>
          <a:p>
            <a:pPr lvl="1">
              <a:defRPr/>
            </a:pPr>
            <a:r>
              <a:rPr lang="en-CA" sz="1800" dirty="0" smtClean="0">
                <a:latin typeface="Arial" pitchFamily="34" charset="0"/>
                <a:cs typeface="Arial" pitchFamily="34" charset="0"/>
              </a:rPr>
              <a:t>Industry-specific Consultants, e.g. </a:t>
            </a:r>
            <a:r>
              <a:rPr lang="en-CA" sz="1800" dirty="0">
                <a:latin typeface="Arial" pitchFamily="34" charset="0"/>
                <a:cs typeface="Arial" pitchFamily="34" charset="0"/>
              </a:rPr>
              <a:t> </a:t>
            </a:r>
            <a:r>
              <a:rPr lang="en-CA" sz="1800" dirty="0" smtClean="0">
                <a:latin typeface="Arial" pitchFamily="34" charset="0"/>
                <a:cs typeface="Arial" pitchFamily="34" charset="0"/>
              </a:rPr>
              <a:t>Gaming, Automobile dealers, etc. </a:t>
            </a:r>
          </a:p>
          <a:p>
            <a:pPr>
              <a:defRPr/>
            </a:pPr>
            <a:r>
              <a:rPr lang="en-CA" sz="2000" dirty="0" smtClean="0">
                <a:latin typeface="Arial" pitchFamily="34" charset="0"/>
                <a:cs typeface="Arial" pitchFamily="34" charset="0"/>
              </a:rPr>
              <a:t>There are also other, less common financial experts. 	 </a:t>
            </a:r>
          </a:p>
        </p:txBody>
      </p:sp>
      <p:sp>
        <p:nvSpPr>
          <p:cNvPr id="5" name="Titre 1"/>
          <p:cNvSpPr txBox="1">
            <a:spLocks/>
          </p:cNvSpPr>
          <p:nvPr/>
        </p:nvSpPr>
        <p:spPr bwMode="auto">
          <a:xfrm>
            <a:off x="827584" y="274638"/>
            <a:ext cx="785921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smtClean="0">
                <a:solidFill>
                  <a:srgbClr val="AE4212"/>
                </a:solidFill>
                <a:latin typeface="Arial" charset="0"/>
                <a:cs typeface="Arial" charset="0"/>
              </a:rPr>
              <a:t>Types of financial expert witnesses </a:t>
            </a:r>
            <a:endParaRPr lang="en-CA" sz="2600" b="1" i="1" spc="-100" dirty="0">
              <a:solidFill>
                <a:srgbClr val="AE4212"/>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8</a:t>
            </a:fld>
            <a:endParaRPr lang="fr-CA" dirty="0"/>
          </a:p>
        </p:txBody>
      </p:sp>
      <p:sp>
        <p:nvSpPr>
          <p:cNvPr id="4099" name="Espace réservé du contenu 2"/>
          <p:cNvSpPr>
            <a:spLocks noGrp="1"/>
          </p:cNvSpPr>
          <p:nvPr>
            <p:ph sz="quarter" idx="1"/>
          </p:nvPr>
        </p:nvSpPr>
        <p:spPr>
          <a:xfrm>
            <a:off x="457201" y="1417638"/>
            <a:ext cx="8229600" cy="4747666"/>
          </a:xfrm>
        </p:spPr>
        <p:txBody>
          <a:bodyPr>
            <a:noAutofit/>
          </a:bodyPr>
          <a:lstStyle/>
          <a:p>
            <a:pPr>
              <a:defRPr/>
            </a:pPr>
            <a:r>
              <a:rPr lang="en-CA" sz="1800" dirty="0" smtClean="0">
                <a:latin typeface="Arial" pitchFamily="34" charset="0"/>
                <a:cs typeface="Arial" pitchFamily="34" charset="0"/>
              </a:rPr>
              <a:t>When hiring an expert, consider these “red flags” for experts who may not be helpful to your client’s case. </a:t>
            </a:r>
          </a:p>
          <a:p>
            <a:pPr>
              <a:defRPr/>
            </a:pPr>
            <a:r>
              <a:rPr lang="en-CA" sz="1800" dirty="0" smtClean="0">
                <a:latin typeface="Arial" pitchFamily="34" charset="0"/>
                <a:cs typeface="Arial" pitchFamily="34" charset="0"/>
              </a:rPr>
              <a:t>With rare exceptions, be very cautious about hiring an expert:</a:t>
            </a:r>
          </a:p>
          <a:p>
            <a:pPr lvl="1">
              <a:defRPr/>
            </a:pPr>
            <a:r>
              <a:rPr lang="en-CA" sz="1700" dirty="0" smtClean="0">
                <a:latin typeface="Arial" pitchFamily="34" charset="0"/>
                <a:cs typeface="Arial" pitchFamily="34" charset="0"/>
              </a:rPr>
              <a:t>Who has any connection with your client --- even if your client insists that s/he is the best person for the case.   The lack of independence and apprehension of bias could be devastating. </a:t>
            </a:r>
          </a:p>
          <a:p>
            <a:pPr lvl="1">
              <a:defRPr/>
            </a:pPr>
            <a:r>
              <a:rPr lang="en-CA" sz="1700" dirty="0" smtClean="0">
                <a:latin typeface="Arial" pitchFamily="34" charset="0"/>
                <a:cs typeface="Arial" pitchFamily="34" charset="0"/>
              </a:rPr>
              <a:t>Who is doing his/her first case ever – unless the case is very small.</a:t>
            </a:r>
          </a:p>
          <a:p>
            <a:pPr lvl="1">
              <a:defRPr/>
            </a:pPr>
            <a:r>
              <a:rPr lang="en-CA" sz="1700" dirty="0" smtClean="0">
                <a:latin typeface="Arial" pitchFamily="34" charset="0"/>
                <a:cs typeface="Arial" pitchFamily="34" charset="0"/>
              </a:rPr>
              <a:t>Whose fees are likely to be out of proportion to the amounts at issue. </a:t>
            </a:r>
          </a:p>
          <a:p>
            <a:pPr lvl="1">
              <a:defRPr/>
            </a:pPr>
            <a:r>
              <a:rPr lang="en-CA" sz="1700" dirty="0" smtClean="0">
                <a:latin typeface="Arial" pitchFamily="34" charset="0"/>
                <a:cs typeface="Arial" pitchFamily="34" charset="0"/>
              </a:rPr>
              <a:t>Who is unlikely to be a good match for the opposing party’s expert as to title, experience, knowledge, publications, stature in the professional community.</a:t>
            </a:r>
          </a:p>
          <a:p>
            <a:pPr lvl="1">
              <a:defRPr/>
            </a:pPr>
            <a:r>
              <a:rPr lang="en-CA" sz="1700" dirty="0" smtClean="0">
                <a:latin typeface="Arial" pitchFamily="34" charset="0"/>
                <a:cs typeface="Arial" pitchFamily="34" charset="0"/>
              </a:rPr>
              <a:t>Who was found to be not credible in a  reported case. </a:t>
            </a:r>
          </a:p>
          <a:p>
            <a:pPr lvl="1">
              <a:defRPr/>
            </a:pPr>
            <a:r>
              <a:rPr lang="en-CA" sz="1700" dirty="0" smtClean="0">
                <a:latin typeface="Arial" pitchFamily="34" charset="0"/>
                <a:cs typeface="Arial" pitchFamily="34" charset="0"/>
              </a:rPr>
              <a:t>Who is not specialized in the kind of expertise you need for this case.</a:t>
            </a:r>
          </a:p>
          <a:p>
            <a:pPr lvl="1">
              <a:defRPr/>
            </a:pPr>
            <a:r>
              <a:rPr lang="en-CA" sz="1700" dirty="0" smtClean="0">
                <a:latin typeface="Arial" pitchFamily="34" charset="0"/>
                <a:cs typeface="Arial" pitchFamily="34" charset="0"/>
              </a:rPr>
              <a:t>Who had a previous connection or dispute with the opposing party.</a:t>
            </a:r>
          </a:p>
          <a:p>
            <a:pPr lvl="1">
              <a:defRPr/>
            </a:pPr>
            <a:r>
              <a:rPr lang="en-CA" sz="1700" dirty="0" smtClean="0">
                <a:latin typeface="Arial" pitchFamily="34" charset="0"/>
                <a:cs typeface="Arial" pitchFamily="34" charset="0"/>
              </a:rPr>
              <a:t>Who oversells and advocates for the success of your client’s case. </a:t>
            </a:r>
          </a:p>
          <a:p>
            <a:pPr lvl="1">
              <a:defRPr/>
            </a:pPr>
            <a:endParaRPr lang="en-CA" sz="1700" dirty="0" smtClean="0">
              <a:latin typeface="Arial" pitchFamily="34" charset="0"/>
              <a:cs typeface="Arial" pitchFamily="34" charset="0"/>
            </a:endParaRPr>
          </a:p>
          <a:p>
            <a:pPr>
              <a:defRPr/>
            </a:pPr>
            <a:endParaRPr lang="en-CA" sz="1800" dirty="0">
              <a:latin typeface="Arial" pitchFamily="34" charset="0"/>
              <a:cs typeface="Arial" pitchFamily="34" charset="0"/>
            </a:endParaRPr>
          </a:p>
          <a:p>
            <a:pPr>
              <a:defRPr/>
            </a:pPr>
            <a:endParaRPr lang="en-CA" sz="1800" dirty="0"/>
          </a:p>
        </p:txBody>
      </p:sp>
      <p:sp>
        <p:nvSpPr>
          <p:cNvPr id="5" name="Titre 1"/>
          <p:cNvSpPr txBox="1">
            <a:spLocks/>
          </p:cNvSpPr>
          <p:nvPr/>
        </p:nvSpPr>
        <p:spPr bwMode="auto">
          <a:xfrm>
            <a:off x="827583" y="360166"/>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600" b="1" i="1" spc="-100" dirty="0">
                <a:solidFill>
                  <a:srgbClr val="AE4212"/>
                </a:solidFill>
                <a:latin typeface="Arial" charset="0"/>
                <a:cs typeface="Arial" charset="0"/>
              </a:rPr>
              <a:t>Factors to consider </a:t>
            </a:r>
            <a:r>
              <a:rPr lang="en-CA" sz="2600" b="1" i="1" spc="-100" dirty="0" smtClean="0">
                <a:solidFill>
                  <a:srgbClr val="AE4212"/>
                </a:solidFill>
                <a:latin typeface="Arial" charset="0"/>
                <a:cs typeface="Arial" charset="0"/>
              </a:rPr>
              <a:t>when hiring </a:t>
            </a:r>
            <a:r>
              <a:rPr lang="en-CA" sz="2600" b="1" i="1" spc="-100" dirty="0">
                <a:solidFill>
                  <a:srgbClr val="AE4212"/>
                </a:solidFill>
                <a:latin typeface="Arial" charset="0"/>
                <a:cs typeface="Arial" charset="0"/>
              </a:rPr>
              <a:t>the </a:t>
            </a:r>
            <a:r>
              <a:rPr lang="en-CA" sz="2600" b="1" i="1" spc="-100" dirty="0" smtClean="0">
                <a:solidFill>
                  <a:srgbClr val="AE4212"/>
                </a:solidFill>
                <a:latin typeface="Arial" charset="0"/>
                <a:cs typeface="Arial" charset="0"/>
              </a:rPr>
              <a:t>expert</a:t>
            </a:r>
            <a:endParaRPr lang="en-CA" sz="2600" b="1" i="1" spc="-100" dirty="0">
              <a:solidFill>
                <a:srgbClr val="AE4212"/>
              </a:solidFill>
              <a:latin typeface="Arial" charset="0"/>
              <a:cs typeface="Arial" charset="0"/>
            </a:endParaRPr>
          </a:p>
        </p:txBody>
      </p:sp>
    </p:spTree>
    <p:extLst>
      <p:ext uri="{BB962C8B-B14F-4D97-AF65-F5344CB8AC3E}">
        <p14:creationId xmlns:p14="http://schemas.microsoft.com/office/powerpoint/2010/main" val="513057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smtClean="0">
                <a:solidFill>
                  <a:schemeClr val="bg1"/>
                </a:solidFill>
              </a:rPr>
              <a:t>Title</a:t>
            </a:r>
          </a:p>
        </p:txBody>
      </p:sp>
      <p:sp>
        <p:nvSpPr>
          <p:cNvPr id="2" name="Footer Placeholder 1"/>
          <p:cNvSpPr>
            <a:spLocks noGrp="1"/>
          </p:cNvSpPr>
          <p:nvPr>
            <p:ph type="ftr" sz="quarter" idx="11"/>
          </p:nvPr>
        </p:nvSpPr>
        <p:spPr/>
        <p:txBody>
          <a:bodyPr/>
          <a:lstStyle/>
          <a:p>
            <a:pPr>
              <a:defRPr/>
            </a:pPr>
            <a:r>
              <a:rPr lang="fr-CA" dirty="0" smtClean="0"/>
              <a:t>ELLYN LAW LLP  - www.ellynlaw.com</a:t>
            </a:r>
            <a:endParaRPr lang="fr-CA" dirty="0"/>
          </a:p>
        </p:txBody>
      </p:sp>
      <p:sp>
        <p:nvSpPr>
          <p:cNvPr id="3" name="Slide Number Placeholder 2"/>
          <p:cNvSpPr>
            <a:spLocks noGrp="1"/>
          </p:cNvSpPr>
          <p:nvPr>
            <p:ph type="sldNum" sz="quarter" idx="12"/>
          </p:nvPr>
        </p:nvSpPr>
        <p:spPr/>
        <p:txBody>
          <a:bodyPr>
            <a:normAutofit/>
          </a:bodyPr>
          <a:lstStyle/>
          <a:p>
            <a:pPr>
              <a:defRPr/>
            </a:pPr>
            <a:fld id="{5D3C8843-E0DA-48B2-8303-E4E35BBBE990}" type="slidenum">
              <a:rPr lang="fr-CA" smtClean="0"/>
              <a:pPr>
                <a:defRPr/>
              </a:pPr>
              <a:t>9</a:t>
            </a:fld>
            <a:endParaRPr lang="fr-CA" dirty="0"/>
          </a:p>
        </p:txBody>
      </p:sp>
      <p:sp>
        <p:nvSpPr>
          <p:cNvPr id="4099" name="Espace réservé du contenu 2"/>
          <p:cNvSpPr>
            <a:spLocks noGrp="1"/>
          </p:cNvSpPr>
          <p:nvPr>
            <p:ph sz="quarter" idx="1"/>
          </p:nvPr>
        </p:nvSpPr>
        <p:spPr>
          <a:xfrm>
            <a:off x="468319" y="1253524"/>
            <a:ext cx="8229600" cy="4983788"/>
          </a:xfrm>
        </p:spPr>
        <p:txBody>
          <a:bodyPr>
            <a:noAutofit/>
          </a:bodyPr>
          <a:lstStyle/>
          <a:p>
            <a:pPr>
              <a:spcBef>
                <a:spcPts val="0"/>
              </a:spcBef>
              <a:defRPr/>
            </a:pPr>
            <a:r>
              <a:rPr lang="en-CA" sz="1800" dirty="0" smtClean="0">
                <a:latin typeface="Arial" pitchFamily="34" charset="0"/>
                <a:cs typeface="Arial" pitchFamily="34" charset="0"/>
              </a:rPr>
              <a:t>There are some new developments in how expert evidence is presented.  </a:t>
            </a:r>
          </a:p>
          <a:p>
            <a:pPr>
              <a:spcBef>
                <a:spcPts val="0"/>
              </a:spcBef>
              <a:defRPr/>
            </a:pPr>
            <a:r>
              <a:rPr lang="en-CA" sz="1800" dirty="0" smtClean="0">
                <a:latin typeface="Arial" pitchFamily="34" charset="0"/>
                <a:cs typeface="Arial" pitchFamily="34" charset="0"/>
              </a:rPr>
              <a:t>Judges and arbitrators sometimes encourage</a:t>
            </a:r>
          </a:p>
          <a:p>
            <a:pPr lvl="1">
              <a:spcBef>
                <a:spcPts val="0"/>
              </a:spcBef>
              <a:defRPr/>
            </a:pPr>
            <a:r>
              <a:rPr lang="en-CA" sz="1800" dirty="0" smtClean="0">
                <a:latin typeface="Arial" pitchFamily="34" charset="0"/>
                <a:cs typeface="Arial" pitchFamily="34" charset="0"/>
              </a:rPr>
              <a:t>Hiring a single expert for all parties </a:t>
            </a:r>
          </a:p>
          <a:p>
            <a:pPr lvl="1">
              <a:spcBef>
                <a:spcPts val="0"/>
              </a:spcBef>
              <a:defRPr/>
            </a:pPr>
            <a:r>
              <a:rPr lang="en-CA" sz="1800" dirty="0" smtClean="0">
                <a:latin typeface="Arial" pitchFamily="34" charset="0"/>
                <a:cs typeface="Arial" pitchFamily="34" charset="0"/>
              </a:rPr>
              <a:t>Expert conferences where common issues are discussed</a:t>
            </a:r>
          </a:p>
          <a:p>
            <a:pPr lvl="1">
              <a:spcBef>
                <a:spcPts val="0"/>
              </a:spcBef>
              <a:defRPr/>
            </a:pPr>
            <a:r>
              <a:rPr lang="en-CA" sz="1800" dirty="0" smtClean="0">
                <a:latin typeface="Arial" pitchFamily="34" charset="0"/>
                <a:cs typeface="Arial" pitchFamily="34" charset="0"/>
              </a:rPr>
              <a:t>“Concurrent Expert Evidence”, where the experts testify in a roundtable.</a:t>
            </a:r>
          </a:p>
          <a:p>
            <a:pPr>
              <a:spcBef>
                <a:spcPts val="0"/>
              </a:spcBef>
              <a:defRPr/>
            </a:pPr>
            <a:r>
              <a:rPr lang="en-CA" sz="1800" dirty="0" smtClean="0">
                <a:latin typeface="Arial" pitchFamily="34" charset="0"/>
                <a:cs typeface="Arial" pitchFamily="34" charset="0"/>
              </a:rPr>
              <a:t>Expert witness conferences allow the Court to streamline the issues and focus attention on the points of disagreement between the experts.</a:t>
            </a:r>
          </a:p>
          <a:p>
            <a:pPr>
              <a:spcBef>
                <a:spcPts val="0"/>
              </a:spcBef>
              <a:defRPr/>
            </a:pPr>
            <a:r>
              <a:rPr lang="en-CA" sz="1800" dirty="0" smtClean="0">
                <a:latin typeface="Arial" pitchFamily="34" charset="0"/>
                <a:cs typeface="Arial" pitchFamily="34" charset="0"/>
              </a:rPr>
              <a:t>“Hot-tubbing” (concurrent expert evidence) allows experts to testify at trial in a conference setting so that instant responses may be given by opposing experts on contentious points. </a:t>
            </a:r>
            <a:r>
              <a:rPr lang="pt-BR" sz="1800" dirty="0" smtClean="0">
                <a:latin typeface="Arial" pitchFamily="34" charset="0"/>
                <a:cs typeface="Arial" pitchFamily="34" charset="0"/>
              </a:rPr>
              <a:t>This process, developed in Australian patent cases, has now been used in Canadian courts: </a:t>
            </a:r>
            <a:r>
              <a:rPr lang="pt-BR" sz="1800" i="1" dirty="0" smtClean="0">
                <a:latin typeface="Arial" pitchFamily="34" charset="0"/>
                <a:cs typeface="Arial" pitchFamily="34" charset="0"/>
              </a:rPr>
              <a:t>Apotex </a:t>
            </a:r>
            <a:r>
              <a:rPr lang="pt-BR" sz="1800" i="1" dirty="0">
                <a:latin typeface="Arial" pitchFamily="34" charset="0"/>
                <a:cs typeface="Arial" pitchFamily="34" charset="0"/>
              </a:rPr>
              <a:t>Inc. v. Astrazeneca Canada Inc., </a:t>
            </a:r>
            <a:r>
              <a:rPr lang="pt-BR" sz="1800" dirty="0">
                <a:latin typeface="Arial" pitchFamily="34" charset="0"/>
                <a:cs typeface="Arial" pitchFamily="34" charset="0"/>
              </a:rPr>
              <a:t>2012 FC 559 para 6.</a:t>
            </a:r>
            <a:endParaRPr lang="en-CA" sz="1800" dirty="0" smtClean="0">
              <a:latin typeface="Arial" pitchFamily="34" charset="0"/>
              <a:cs typeface="Arial" pitchFamily="34" charset="0"/>
            </a:endParaRPr>
          </a:p>
          <a:p>
            <a:pPr>
              <a:spcBef>
                <a:spcPts val="0"/>
              </a:spcBef>
              <a:defRPr/>
            </a:pPr>
            <a:r>
              <a:rPr lang="en-CA" sz="1800" dirty="0" smtClean="0">
                <a:latin typeface="Arial" pitchFamily="34" charset="0"/>
                <a:cs typeface="Arial" pitchFamily="34" charset="0"/>
              </a:rPr>
              <a:t>Under the </a:t>
            </a:r>
            <a:r>
              <a:rPr lang="en-CA" sz="1800" dirty="0">
                <a:latin typeface="Arial" pitchFamily="34" charset="0"/>
                <a:cs typeface="Arial" pitchFamily="34" charset="0"/>
              </a:rPr>
              <a:t>2010 amendment of the Ontario Rules of </a:t>
            </a:r>
            <a:r>
              <a:rPr lang="en-CA" sz="1800" dirty="0" smtClean="0">
                <a:latin typeface="Arial" pitchFamily="34" charset="0"/>
                <a:cs typeface="Arial" pitchFamily="34" charset="0"/>
              </a:rPr>
              <a:t>Civil Procedure, </a:t>
            </a:r>
            <a:r>
              <a:rPr lang="en-CA" sz="1800" dirty="0">
                <a:latin typeface="Arial" pitchFamily="34" charset="0"/>
                <a:cs typeface="Arial" pitchFamily="34" charset="0"/>
              </a:rPr>
              <a:t>Rules 50.07 (1)(c) and 20.05(2)(k) allow the Court to order experts to “meet on a without prejudice basis” to identify areas of agreement and </a:t>
            </a:r>
            <a:r>
              <a:rPr lang="en-CA" sz="1800" dirty="0" smtClean="0">
                <a:latin typeface="Arial" pitchFamily="34" charset="0"/>
                <a:cs typeface="Arial" pitchFamily="34" charset="0"/>
              </a:rPr>
              <a:t>disagreement. </a:t>
            </a:r>
          </a:p>
          <a:p>
            <a:pPr>
              <a:spcBef>
                <a:spcPts val="0"/>
              </a:spcBef>
              <a:defRPr/>
            </a:pPr>
            <a:r>
              <a:rPr lang="en-CA" sz="1800" dirty="0" smtClean="0">
                <a:latin typeface="Arial" pitchFamily="34" charset="0"/>
                <a:cs typeface="Arial" pitchFamily="34" charset="0"/>
              </a:rPr>
              <a:t>The Court also has the power to appoint its own expert: Rule 52.03(1) but the power is rarely exercised. More about this later in this presentation.</a:t>
            </a:r>
          </a:p>
          <a:p>
            <a:pPr lvl="1">
              <a:defRPr/>
            </a:pPr>
            <a:endParaRPr lang="en-CA" sz="1900" dirty="0">
              <a:latin typeface="Arial" pitchFamily="34" charset="0"/>
              <a:cs typeface="Arial" pitchFamily="34" charset="0"/>
            </a:endParaRPr>
          </a:p>
          <a:p>
            <a:pPr>
              <a:defRPr/>
            </a:pPr>
            <a:endParaRPr lang="en-CA" sz="1900" dirty="0">
              <a:latin typeface="Arial" pitchFamily="34" charset="0"/>
              <a:cs typeface="Arial" pitchFamily="34" charset="0"/>
            </a:endParaRPr>
          </a:p>
        </p:txBody>
      </p:sp>
      <p:sp>
        <p:nvSpPr>
          <p:cNvPr id="5" name="Titre 1"/>
          <p:cNvSpPr txBox="1">
            <a:spLocks/>
          </p:cNvSpPr>
          <p:nvPr/>
        </p:nvSpPr>
        <p:spPr bwMode="auto">
          <a:xfrm>
            <a:off x="827583" y="286530"/>
            <a:ext cx="7859217" cy="9555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CA" sz="2400" b="1" i="1" spc="-100" dirty="0" smtClean="0">
                <a:solidFill>
                  <a:srgbClr val="AE4212"/>
                </a:solidFill>
                <a:latin typeface="Arial" charset="0"/>
                <a:cs typeface="Arial" charset="0"/>
              </a:rPr>
              <a:t>New developments in presentation of expert evidence #1</a:t>
            </a:r>
            <a:endParaRPr lang="en-CA" sz="2400" b="1" i="1" spc="-100" dirty="0">
              <a:solidFill>
                <a:srgbClr val="AE4212"/>
              </a:solidFill>
              <a:latin typeface="Arial" charset="0"/>
              <a:cs typeface="Arial" charset="0"/>
            </a:endParaRPr>
          </a:p>
        </p:txBody>
      </p:sp>
    </p:spTree>
    <p:extLst>
      <p:ext uri="{BB962C8B-B14F-4D97-AF65-F5344CB8AC3E}">
        <p14:creationId xmlns:p14="http://schemas.microsoft.com/office/powerpoint/2010/main" val="1622402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131211160142-phpapp02">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32C722A-A9A1-4E12-801A-F583DE6C05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i-131211160142-phpapp02</Template>
  <TotalTime>0</TotalTime>
  <Words>7218</Words>
  <Application>Microsoft Office PowerPoint</Application>
  <PresentationFormat>On-screen Show (4:3)</PresentationFormat>
  <Paragraphs>433</Paragraphs>
  <Slides>37</Slides>
  <Notes>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i-131211160142-phpapp02</vt:lpstr>
      <vt:lpstr>Using Financial Expert Witnesses  in Business Litigation</vt:lpstr>
      <vt:lpstr>Topics - Using Financial Expert Witnesses </vt:lpstr>
      <vt:lpstr>Title</vt:lpstr>
      <vt:lpstr>Title</vt:lpstr>
      <vt:lpstr>Title</vt:lpstr>
      <vt:lpstr>Title</vt:lpstr>
      <vt:lpstr>PowerPoint Presentation</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lpstr>Title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Financial Expert Witnesses  in Business Litigation</dc:title>
  <dc:creator>bookkeeper</dc:creator>
  <cp:lastModifiedBy>bookkeeper</cp:lastModifiedBy>
  <cp:revision>1</cp:revision>
  <cp:lastPrinted>2013-05-27T14:13:19Z</cp:lastPrinted>
  <dcterms:created xsi:type="dcterms:W3CDTF">2014-07-10T15:35:44Z</dcterms:created>
  <dcterms:modified xsi:type="dcterms:W3CDTF">2014-07-10T15:36:03Z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TC103807079990</vt:lpwstr>
  </property>
</Properties>
</file>