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9" r:id="rId1"/>
  </p:sldMasterIdLst>
  <p:notesMasterIdLst>
    <p:notesMasterId r:id="rId23"/>
  </p:notesMasterIdLst>
  <p:handoutMasterIdLst>
    <p:handoutMasterId r:id="rId24"/>
  </p:handoutMasterIdLst>
  <p:sldIdLst>
    <p:sldId id="256" r:id="rId2"/>
    <p:sldId id="257" r:id="rId3"/>
    <p:sldId id="286" r:id="rId4"/>
    <p:sldId id="258" r:id="rId5"/>
    <p:sldId id="287" r:id="rId6"/>
    <p:sldId id="259" r:id="rId7"/>
    <p:sldId id="288" r:id="rId8"/>
    <p:sldId id="285" r:id="rId9"/>
    <p:sldId id="295" r:id="rId10"/>
    <p:sldId id="283" r:id="rId11"/>
    <p:sldId id="289" r:id="rId12"/>
    <p:sldId id="290" r:id="rId13"/>
    <p:sldId id="271" r:id="rId14"/>
    <p:sldId id="291" r:id="rId15"/>
    <p:sldId id="261" r:id="rId16"/>
    <p:sldId id="292" r:id="rId17"/>
    <p:sldId id="260" r:id="rId18"/>
    <p:sldId id="293" r:id="rId19"/>
    <p:sldId id="276" r:id="rId20"/>
    <p:sldId id="294" r:id="rId21"/>
    <p:sldId id="274" r:id="rId2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74" autoAdjust="0"/>
    <p:restoredTop sz="93250" autoAdjust="0"/>
  </p:normalViewPr>
  <p:slideViewPr>
    <p:cSldViewPr>
      <p:cViewPr>
        <p:scale>
          <a:sx n="70" d="100"/>
          <a:sy n="70" d="100"/>
        </p:scale>
        <p:origin x="-1302" y="-786"/>
      </p:cViewPr>
      <p:guideLst>
        <p:guide orient="horz" pos="2160"/>
        <p:guide pos="2880"/>
      </p:guideLst>
    </p:cSldViewPr>
  </p:slideViewPr>
  <p:outlineViewPr>
    <p:cViewPr>
      <p:scale>
        <a:sx n="33" d="100"/>
        <a:sy n="33" d="100"/>
      </p:scale>
      <p:origin x="0" y="29772"/>
    </p:cViewPr>
  </p:outlineViewPr>
  <p:notesTextViewPr>
    <p:cViewPr>
      <p:scale>
        <a:sx n="1" d="1"/>
        <a:sy n="1" d="1"/>
      </p:scale>
      <p:origin x="0" y="0"/>
    </p:cViewPr>
  </p:notesTextViewPr>
  <p:sorterViewPr>
    <p:cViewPr>
      <p:scale>
        <a:sx n="100" d="100"/>
        <a:sy n="100" d="100"/>
      </p:scale>
      <p:origin x="0" y="31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r>
              <a:rPr lang="en-CA" smtClean="0"/>
              <a:t>www.ellynlaw.com</a:t>
            </a:r>
            <a:endParaRPr lang="en-CA"/>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r>
              <a:rPr lang="en-CA" smtClean="0"/>
              <a:t>April 24, 2014</a:t>
            </a:r>
            <a:endParaRPr lang="en-CA"/>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r>
              <a:rPr lang="en-CA" smtClean="0"/>
              <a:t>(c) Igor Ellyn  2014 </a:t>
            </a:r>
            <a:endParaRPr lang="en-CA"/>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CF0BC8F7-4449-4AFD-B384-FE0882163888}" type="slidenum">
              <a:rPr lang="en-CA" smtClean="0"/>
              <a:t>‹#›</a:t>
            </a:fld>
            <a:endParaRPr lang="en-CA"/>
          </a:p>
        </p:txBody>
      </p:sp>
    </p:spTree>
    <p:extLst>
      <p:ext uri="{BB962C8B-B14F-4D97-AF65-F5344CB8AC3E}">
        <p14:creationId xmlns:p14="http://schemas.microsoft.com/office/powerpoint/2010/main" val="53616182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r>
              <a:rPr lang="en-CA" smtClean="0"/>
              <a:t>www.ellynlaw.com</a:t>
            </a:r>
            <a:endParaRPr lang="en-CA"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r>
              <a:rPr lang="en-CA" smtClean="0"/>
              <a:t>April 24, 2014</a:t>
            </a:r>
            <a:endParaRPr lang="en-CA"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CA"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r>
              <a:rPr lang="en-CA" smtClean="0"/>
              <a:t>(c) Igor Ellyn  2014 </a:t>
            </a:r>
            <a:endParaRPr lang="en-CA"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A54F0AC3-BE0A-4342-BB8C-5BEBA8D1D961}" type="slidenum">
              <a:rPr lang="en-CA" smtClean="0"/>
              <a:t>‹#›</a:t>
            </a:fld>
            <a:endParaRPr lang="en-CA" dirty="0"/>
          </a:p>
        </p:txBody>
      </p:sp>
    </p:spTree>
    <p:extLst>
      <p:ext uri="{BB962C8B-B14F-4D97-AF65-F5344CB8AC3E}">
        <p14:creationId xmlns:p14="http://schemas.microsoft.com/office/powerpoint/2010/main" val="4152785525"/>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54F0AC3-BE0A-4342-BB8C-5BEBA8D1D961}" type="slidenum">
              <a:rPr lang="en-CA" smtClean="0"/>
              <a:t>8</a:t>
            </a:fld>
            <a:endParaRPr lang="en-CA" dirty="0"/>
          </a:p>
        </p:txBody>
      </p:sp>
      <p:sp>
        <p:nvSpPr>
          <p:cNvPr id="5" name="Date Placeholder 4"/>
          <p:cNvSpPr>
            <a:spLocks noGrp="1"/>
          </p:cNvSpPr>
          <p:nvPr>
            <p:ph type="dt" idx="11"/>
          </p:nvPr>
        </p:nvSpPr>
        <p:spPr/>
        <p:txBody>
          <a:bodyPr/>
          <a:lstStyle/>
          <a:p>
            <a:r>
              <a:rPr lang="en-CA" smtClean="0"/>
              <a:t>April 24, 2014</a:t>
            </a:r>
            <a:endParaRPr lang="en-CA" dirty="0"/>
          </a:p>
        </p:txBody>
      </p:sp>
      <p:sp>
        <p:nvSpPr>
          <p:cNvPr id="6" name="Footer Placeholder 5"/>
          <p:cNvSpPr>
            <a:spLocks noGrp="1"/>
          </p:cNvSpPr>
          <p:nvPr>
            <p:ph type="ftr" sz="quarter" idx="12"/>
          </p:nvPr>
        </p:nvSpPr>
        <p:spPr/>
        <p:txBody>
          <a:bodyPr/>
          <a:lstStyle/>
          <a:p>
            <a:r>
              <a:rPr lang="en-CA" smtClean="0"/>
              <a:t>(c) Igor Ellyn  2014 </a:t>
            </a:r>
            <a:endParaRPr lang="en-CA" dirty="0"/>
          </a:p>
        </p:txBody>
      </p:sp>
      <p:sp>
        <p:nvSpPr>
          <p:cNvPr id="7" name="Header Placeholder 6"/>
          <p:cNvSpPr>
            <a:spLocks noGrp="1"/>
          </p:cNvSpPr>
          <p:nvPr>
            <p:ph type="hdr" sz="quarter" idx="13"/>
          </p:nvPr>
        </p:nvSpPr>
        <p:spPr/>
        <p:txBody>
          <a:bodyPr/>
          <a:lstStyle/>
          <a:p>
            <a:r>
              <a:rPr lang="en-CA" smtClean="0"/>
              <a:t>www.ellynlaw.com</a:t>
            </a:r>
            <a:endParaRPr lang="en-CA" dirty="0"/>
          </a:p>
        </p:txBody>
      </p:sp>
    </p:spTree>
    <p:extLst>
      <p:ext uri="{BB962C8B-B14F-4D97-AF65-F5344CB8AC3E}">
        <p14:creationId xmlns:p14="http://schemas.microsoft.com/office/powerpoint/2010/main" val="1345400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54F0AC3-BE0A-4342-BB8C-5BEBA8D1D961}" type="slidenum">
              <a:rPr lang="en-CA" smtClean="0"/>
              <a:t>9</a:t>
            </a:fld>
            <a:endParaRPr lang="en-CA" dirty="0"/>
          </a:p>
        </p:txBody>
      </p:sp>
      <p:sp>
        <p:nvSpPr>
          <p:cNvPr id="5" name="Date Placeholder 4"/>
          <p:cNvSpPr>
            <a:spLocks noGrp="1"/>
          </p:cNvSpPr>
          <p:nvPr>
            <p:ph type="dt" idx="11"/>
          </p:nvPr>
        </p:nvSpPr>
        <p:spPr/>
        <p:txBody>
          <a:bodyPr/>
          <a:lstStyle/>
          <a:p>
            <a:r>
              <a:rPr lang="en-CA" smtClean="0"/>
              <a:t>April 24, 2014</a:t>
            </a:r>
            <a:endParaRPr lang="en-CA" dirty="0"/>
          </a:p>
        </p:txBody>
      </p:sp>
      <p:sp>
        <p:nvSpPr>
          <p:cNvPr id="6" name="Footer Placeholder 5"/>
          <p:cNvSpPr>
            <a:spLocks noGrp="1"/>
          </p:cNvSpPr>
          <p:nvPr>
            <p:ph type="ftr" sz="quarter" idx="12"/>
          </p:nvPr>
        </p:nvSpPr>
        <p:spPr/>
        <p:txBody>
          <a:bodyPr/>
          <a:lstStyle/>
          <a:p>
            <a:r>
              <a:rPr lang="en-CA" smtClean="0"/>
              <a:t>(c) Igor Ellyn  2014 </a:t>
            </a:r>
            <a:endParaRPr lang="en-CA" dirty="0"/>
          </a:p>
        </p:txBody>
      </p:sp>
      <p:sp>
        <p:nvSpPr>
          <p:cNvPr id="7" name="Header Placeholder 6"/>
          <p:cNvSpPr>
            <a:spLocks noGrp="1"/>
          </p:cNvSpPr>
          <p:nvPr>
            <p:ph type="hdr" sz="quarter" idx="13"/>
          </p:nvPr>
        </p:nvSpPr>
        <p:spPr/>
        <p:txBody>
          <a:bodyPr/>
          <a:lstStyle/>
          <a:p>
            <a:r>
              <a:rPr lang="en-CA" smtClean="0"/>
              <a:t>www.ellynlaw.com</a:t>
            </a:r>
            <a:endParaRPr lang="en-CA" dirty="0"/>
          </a:p>
        </p:txBody>
      </p:sp>
    </p:spTree>
    <p:extLst>
      <p:ext uri="{BB962C8B-B14F-4D97-AF65-F5344CB8AC3E}">
        <p14:creationId xmlns:p14="http://schemas.microsoft.com/office/powerpoint/2010/main" val="1345400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54F0AC3-BE0A-4342-BB8C-5BEBA8D1D961}" type="slidenum">
              <a:rPr lang="en-CA" smtClean="0"/>
              <a:t>10</a:t>
            </a:fld>
            <a:endParaRPr lang="en-CA" dirty="0"/>
          </a:p>
        </p:txBody>
      </p:sp>
      <p:sp>
        <p:nvSpPr>
          <p:cNvPr id="5" name="Date Placeholder 4"/>
          <p:cNvSpPr>
            <a:spLocks noGrp="1"/>
          </p:cNvSpPr>
          <p:nvPr>
            <p:ph type="dt" idx="11"/>
          </p:nvPr>
        </p:nvSpPr>
        <p:spPr/>
        <p:txBody>
          <a:bodyPr/>
          <a:lstStyle/>
          <a:p>
            <a:r>
              <a:rPr lang="en-CA" smtClean="0"/>
              <a:t>April 24, 2014</a:t>
            </a:r>
            <a:endParaRPr lang="en-CA" dirty="0"/>
          </a:p>
        </p:txBody>
      </p:sp>
      <p:sp>
        <p:nvSpPr>
          <p:cNvPr id="6" name="Footer Placeholder 5"/>
          <p:cNvSpPr>
            <a:spLocks noGrp="1"/>
          </p:cNvSpPr>
          <p:nvPr>
            <p:ph type="ftr" sz="quarter" idx="12"/>
          </p:nvPr>
        </p:nvSpPr>
        <p:spPr/>
        <p:txBody>
          <a:bodyPr/>
          <a:lstStyle/>
          <a:p>
            <a:r>
              <a:rPr lang="en-CA" smtClean="0"/>
              <a:t>(c) Igor Ellyn  2014 </a:t>
            </a:r>
            <a:endParaRPr lang="en-CA" dirty="0"/>
          </a:p>
        </p:txBody>
      </p:sp>
      <p:sp>
        <p:nvSpPr>
          <p:cNvPr id="7" name="Header Placeholder 6"/>
          <p:cNvSpPr>
            <a:spLocks noGrp="1"/>
          </p:cNvSpPr>
          <p:nvPr>
            <p:ph type="hdr" sz="quarter" idx="13"/>
          </p:nvPr>
        </p:nvSpPr>
        <p:spPr/>
        <p:txBody>
          <a:bodyPr/>
          <a:lstStyle/>
          <a:p>
            <a:r>
              <a:rPr lang="en-CA" smtClean="0"/>
              <a:t>www.ellynlaw.com</a:t>
            </a:r>
            <a:endParaRPr lang="en-CA" dirty="0"/>
          </a:p>
        </p:txBody>
      </p:sp>
    </p:spTree>
    <p:extLst>
      <p:ext uri="{BB962C8B-B14F-4D97-AF65-F5344CB8AC3E}">
        <p14:creationId xmlns:p14="http://schemas.microsoft.com/office/powerpoint/2010/main" val="1345400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54F0AC3-BE0A-4342-BB8C-5BEBA8D1D961}" type="slidenum">
              <a:rPr lang="en-CA" smtClean="0"/>
              <a:t>11</a:t>
            </a:fld>
            <a:endParaRPr lang="en-CA" dirty="0"/>
          </a:p>
        </p:txBody>
      </p:sp>
      <p:sp>
        <p:nvSpPr>
          <p:cNvPr id="5" name="Date Placeholder 4"/>
          <p:cNvSpPr>
            <a:spLocks noGrp="1"/>
          </p:cNvSpPr>
          <p:nvPr>
            <p:ph type="dt" idx="11"/>
          </p:nvPr>
        </p:nvSpPr>
        <p:spPr/>
        <p:txBody>
          <a:bodyPr/>
          <a:lstStyle/>
          <a:p>
            <a:r>
              <a:rPr lang="en-CA" smtClean="0"/>
              <a:t>April 24, 2014</a:t>
            </a:r>
            <a:endParaRPr lang="en-CA" dirty="0"/>
          </a:p>
        </p:txBody>
      </p:sp>
      <p:sp>
        <p:nvSpPr>
          <p:cNvPr id="6" name="Footer Placeholder 5"/>
          <p:cNvSpPr>
            <a:spLocks noGrp="1"/>
          </p:cNvSpPr>
          <p:nvPr>
            <p:ph type="ftr" sz="quarter" idx="12"/>
          </p:nvPr>
        </p:nvSpPr>
        <p:spPr/>
        <p:txBody>
          <a:bodyPr/>
          <a:lstStyle/>
          <a:p>
            <a:r>
              <a:rPr lang="en-CA" smtClean="0"/>
              <a:t>(c) Igor Ellyn  2014 </a:t>
            </a:r>
            <a:endParaRPr lang="en-CA" dirty="0"/>
          </a:p>
        </p:txBody>
      </p:sp>
      <p:sp>
        <p:nvSpPr>
          <p:cNvPr id="7" name="Header Placeholder 6"/>
          <p:cNvSpPr>
            <a:spLocks noGrp="1"/>
          </p:cNvSpPr>
          <p:nvPr>
            <p:ph type="hdr" sz="quarter" idx="13"/>
          </p:nvPr>
        </p:nvSpPr>
        <p:spPr/>
        <p:txBody>
          <a:bodyPr/>
          <a:lstStyle/>
          <a:p>
            <a:r>
              <a:rPr lang="en-CA" smtClean="0"/>
              <a:t>www.ellynlaw.com</a:t>
            </a:r>
            <a:endParaRPr lang="en-CA" dirty="0"/>
          </a:p>
        </p:txBody>
      </p:sp>
    </p:spTree>
    <p:extLst>
      <p:ext uri="{BB962C8B-B14F-4D97-AF65-F5344CB8AC3E}">
        <p14:creationId xmlns:p14="http://schemas.microsoft.com/office/powerpoint/2010/main" val="1345400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54F0AC3-BE0A-4342-BB8C-5BEBA8D1D961}" type="slidenum">
              <a:rPr lang="en-CA" smtClean="0"/>
              <a:t>12</a:t>
            </a:fld>
            <a:endParaRPr lang="en-CA" dirty="0"/>
          </a:p>
        </p:txBody>
      </p:sp>
      <p:sp>
        <p:nvSpPr>
          <p:cNvPr id="5" name="Date Placeholder 4"/>
          <p:cNvSpPr>
            <a:spLocks noGrp="1"/>
          </p:cNvSpPr>
          <p:nvPr>
            <p:ph type="dt" idx="11"/>
          </p:nvPr>
        </p:nvSpPr>
        <p:spPr/>
        <p:txBody>
          <a:bodyPr/>
          <a:lstStyle/>
          <a:p>
            <a:r>
              <a:rPr lang="en-CA" smtClean="0"/>
              <a:t>April 24, 2014</a:t>
            </a:r>
            <a:endParaRPr lang="en-CA" dirty="0"/>
          </a:p>
        </p:txBody>
      </p:sp>
      <p:sp>
        <p:nvSpPr>
          <p:cNvPr id="6" name="Footer Placeholder 5"/>
          <p:cNvSpPr>
            <a:spLocks noGrp="1"/>
          </p:cNvSpPr>
          <p:nvPr>
            <p:ph type="ftr" sz="quarter" idx="12"/>
          </p:nvPr>
        </p:nvSpPr>
        <p:spPr/>
        <p:txBody>
          <a:bodyPr/>
          <a:lstStyle/>
          <a:p>
            <a:r>
              <a:rPr lang="en-CA" smtClean="0"/>
              <a:t>(c) Igor Ellyn  2014 </a:t>
            </a:r>
            <a:endParaRPr lang="en-CA" dirty="0"/>
          </a:p>
        </p:txBody>
      </p:sp>
      <p:sp>
        <p:nvSpPr>
          <p:cNvPr id="7" name="Header Placeholder 6"/>
          <p:cNvSpPr>
            <a:spLocks noGrp="1"/>
          </p:cNvSpPr>
          <p:nvPr>
            <p:ph type="hdr" sz="quarter" idx="13"/>
          </p:nvPr>
        </p:nvSpPr>
        <p:spPr/>
        <p:txBody>
          <a:bodyPr/>
          <a:lstStyle/>
          <a:p>
            <a:r>
              <a:rPr lang="en-CA" smtClean="0"/>
              <a:t>www.ellynlaw.com</a:t>
            </a:r>
            <a:endParaRPr lang="en-CA" dirty="0"/>
          </a:p>
        </p:txBody>
      </p:sp>
    </p:spTree>
    <p:extLst>
      <p:ext uri="{BB962C8B-B14F-4D97-AF65-F5344CB8AC3E}">
        <p14:creationId xmlns:p14="http://schemas.microsoft.com/office/powerpoint/2010/main" val="1345400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54F0AC3-BE0A-4342-BB8C-5BEBA8D1D961}" type="slidenum">
              <a:rPr lang="en-CA" smtClean="0"/>
              <a:t>13</a:t>
            </a:fld>
            <a:endParaRPr lang="en-CA" dirty="0"/>
          </a:p>
        </p:txBody>
      </p:sp>
      <p:sp>
        <p:nvSpPr>
          <p:cNvPr id="5" name="Date Placeholder 4"/>
          <p:cNvSpPr>
            <a:spLocks noGrp="1"/>
          </p:cNvSpPr>
          <p:nvPr>
            <p:ph type="dt" idx="11"/>
          </p:nvPr>
        </p:nvSpPr>
        <p:spPr/>
        <p:txBody>
          <a:bodyPr/>
          <a:lstStyle/>
          <a:p>
            <a:r>
              <a:rPr lang="en-CA" smtClean="0"/>
              <a:t>April 24, 2014</a:t>
            </a:r>
            <a:endParaRPr lang="en-CA" dirty="0"/>
          </a:p>
        </p:txBody>
      </p:sp>
      <p:sp>
        <p:nvSpPr>
          <p:cNvPr id="6" name="Footer Placeholder 5"/>
          <p:cNvSpPr>
            <a:spLocks noGrp="1"/>
          </p:cNvSpPr>
          <p:nvPr>
            <p:ph type="ftr" sz="quarter" idx="12"/>
          </p:nvPr>
        </p:nvSpPr>
        <p:spPr/>
        <p:txBody>
          <a:bodyPr/>
          <a:lstStyle/>
          <a:p>
            <a:r>
              <a:rPr lang="en-CA" smtClean="0"/>
              <a:t>(c) Igor Ellyn  2014 </a:t>
            </a:r>
            <a:endParaRPr lang="en-CA" dirty="0"/>
          </a:p>
        </p:txBody>
      </p:sp>
      <p:sp>
        <p:nvSpPr>
          <p:cNvPr id="7" name="Header Placeholder 6"/>
          <p:cNvSpPr>
            <a:spLocks noGrp="1"/>
          </p:cNvSpPr>
          <p:nvPr>
            <p:ph type="hdr" sz="quarter" idx="13"/>
          </p:nvPr>
        </p:nvSpPr>
        <p:spPr/>
        <p:txBody>
          <a:bodyPr/>
          <a:lstStyle/>
          <a:p>
            <a:r>
              <a:rPr lang="en-CA" smtClean="0"/>
              <a:t>www.ellynlaw.com</a:t>
            </a:r>
            <a:endParaRPr lang="en-CA" dirty="0"/>
          </a:p>
        </p:txBody>
      </p:sp>
    </p:spTree>
    <p:extLst>
      <p:ext uri="{BB962C8B-B14F-4D97-AF65-F5344CB8AC3E}">
        <p14:creationId xmlns:p14="http://schemas.microsoft.com/office/powerpoint/2010/main" val="1345400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54F0AC3-BE0A-4342-BB8C-5BEBA8D1D961}" type="slidenum">
              <a:rPr lang="en-CA" smtClean="0"/>
              <a:t>14</a:t>
            </a:fld>
            <a:endParaRPr lang="en-CA" dirty="0"/>
          </a:p>
        </p:txBody>
      </p:sp>
      <p:sp>
        <p:nvSpPr>
          <p:cNvPr id="5" name="Date Placeholder 4"/>
          <p:cNvSpPr>
            <a:spLocks noGrp="1"/>
          </p:cNvSpPr>
          <p:nvPr>
            <p:ph type="dt" idx="11"/>
          </p:nvPr>
        </p:nvSpPr>
        <p:spPr/>
        <p:txBody>
          <a:bodyPr/>
          <a:lstStyle/>
          <a:p>
            <a:r>
              <a:rPr lang="en-CA" smtClean="0"/>
              <a:t>April 24, 2014</a:t>
            </a:r>
            <a:endParaRPr lang="en-CA" dirty="0"/>
          </a:p>
        </p:txBody>
      </p:sp>
      <p:sp>
        <p:nvSpPr>
          <p:cNvPr id="6" name="Footer Placeholder 5"/>
          <p:cNvSpPr>
            <a:spLocks noGrp="1"/>
          </p:cNvSpPr>
          <p:nvPr>
            <p:ph type="ftr" sz="quarter" idx="12"/>
          </p:nvPr>
        </p:nvSpPr>
        <p:spPr/>
        <p:txBody>
          <a:bodyPr/>
          <a:lstStyle/>
          <a:p>
            <a:r>
              <a:rPr lang="en-CA" smtClean="0"/>
              <a:t>(c) Igor Ellyn  2014 </a:t>
            </a:r>
            <a:endParaRPr lang="en-CA" dirty="0"/>
          </a:p>
        </p:txBody>
      </p:sp>
      <p:sp>
        <p:nvSpPr>
          <p:cNvPr id="7" name="Header Placeholder 6"/>
          <p:cNvSpPr>
            <a:spLocks noGrp="1"/>
          </p:cNvSpPr>
          <p:nvPr>
            <p:ph type="hdr" sz="quarter" idx="13"/>
          </p:nvPr>
        </p:nvSpPr>
        <p:spPr/>
        <p:txBody>
          <a:bodyPr/>
          <a:lstStyle/>
          <a:p>
            <a:r>
              <a:rPr lang="en-CA" smtClean="0"/>
              <a:t>www.ellynlaw.com</a:t>
            </a:r>
            <a:endParaRPr lang="en-CA" dirty="0"/>
          </a:p>
        </p:txBody>
      </p:sp>
    </p:spTree>
    <p:extLst>
      <p:ext uri="{BB962C8B-B14F-4D97-AF65-F5344CB8AC3E}">
        <p14:creationId xmlns:p14="http://schemas.microsoft.com/office/powerpoint/2010/main" val="1345400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66E3F93-4BAE-48B6-9726-6DF0C93495BF}" type="datetime1">
              <a:rPr lang="en-CA" smtClean="0"/>
              <a:t>22/07/2014</a:t>
            </a:fld>
            <a:endParaRPr lang="en-CA" dirty="0"/>
          </a:p>
        </p:txBody>
      </p:sp>
      <p:sp>
        <p:nvSpPr>
          <p:cNvPr id="5" name="Footer Placeholder 4"/>
          <p:cNvSpPr>
            <a:spLocks noGrp="1"/>
          </p:cNvSpPr>
          <p:nvPr>
            <p:ph type="ftr" sz="quarter" idx="11"/>
          </p:nvPr>
        </p:nvSpPr>
        <p:spPr/>
        <p:txBody>
          <a:bodyPr/>
          <a:lstStyle/>
          <a:p>
            <a:r>
              <a:rPr lang="es-ES" dirty="0" smtClean="0"/>
              <a:t>www.ellynlaw.com</a:t>
            </a:r>
            <a:endParaRPr lang="en-CA" dirty="0"/>
          </a:p>
        </p:txBody>
      </p:sp>
      <p:sp>
        <p:nvSpPr>
          <p:cNvPr id="6" name="Slide Number Placeholder 5"/>
          <p:cNvSpPr>
            <a:spLocks noGrp="1"/>
          </p:cNvSpPr>
          <p:nvPr>
            <p:ph type="sldNum" sz="quarter" idx="12"/>
          </p:nvPr>
        </p:nvSpPr>
        <p:spPr/>
        <p:txBody>
          <a:bodyPr/>
          <a:lstStyle/>
          <a:p>
            <a:fld id="{84B8AAAD-6916-4B14-BFE6-C5EC9288BD2C}" type="slidenum">
              <a:rPr lang="en-CA" smtClean="0"/>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38CCFE-0058-4165-BFDE-F18E6A380624}" type="datetime1">
              <a:rPr lang="en-CA" smtClean="0"/>
              <a:t>22/07/2014</a:t>
            </a:fld>
            <a:endParaRPr lang="en-CA" dirty="0"/>
          </a:p>
        </p:txBody>
      </p:sp>
      <p:sp>
        <p:nvSpPr>
          <p:cNvPr id="5" name="Footer Placeholder 4"/>
          <p:cNvSpPr>
            <a:spLocks noGrp="1"/>
          </p:cNvSpPr>
          <p:nvPr>
            <p:ph type="ftr" sz="quarter" idx="11"/>
          </p:nvPr>
        </p:nvSpPr>
        <p:spPr/>
        <p:txBody>
          <a:bodyPr/>
          <a:lstStyle/>
          <a:p>
            <a:r>
              <a:rPr lang="es-ES" dirty="0" smtClean="0"/>
              <a:t>www.ellynlaw.com</a:t>
            </a:r>
            <a:endParaRPr lang="en-CA" dirty="0"/>
          </a:p>
        </p:txBody>
      </p:sp>
      <p:sp>
        <p:nvSpPr>
          <p:cNvPr id="6" name="Slide Number Placeholder 5"/>
          <p:cNvSpPr>
            <a:spLocks noGrp="1"/>
          </p:cNvSpPr>
          <p:nvPr>
            <p:ph type="sldNum" sz="quarter" idx="12"/>
          </p:nvPr>
        </p:nvSpPr>
        <p:spPr/>
        <p:txBody>
          <a:bodyPr/>
          <a:lstStyle/>
          <a:p>
            <a:fld id="{0CBA90C3-8697-4982-A4FE-6C9F37DF3AE2}" type="slidenum">
              <a:rPr lang="en-CA" smtClean="0"/>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695596-79EC-47CB-ABAD-E01C503FEABB}" type="datetime1">
              <a:rPr lang="en-CA" smtClean="0"/>
              <a:t>22/07/2014</a:t>
            </a:fld>
            <a:endParaRPr lang="en-CA" dirty="0"/>
          </a:p>
        </p:txBody>
      </p:sp>
      <p:sp>
        <p:nvSpPr>
          <p:cNvPr id="5" name="Footer Placeholder 4"/>
          <p:cNvSpPr>
            <a:spLocks noGrp="1"/>
          </p:cNvSpPr>
          <p:nvPr>
            <p:ph type="ftr" sz="quarter" idx="11"/>
          </p:nvPr>
        </p:nvSpPr>
        <p:spPr/>
        <p:txBody>
          <a:bodyPr/>
          <a:lstStyle/>
          <a:p>
            <a:r>
              <a:rPr lang="es-ES" dirty="0" smtClean="0"/>
              <a:t>www.ellynlaw.com</a:t>
            </a:r>
            <a:endParaRPr lang="en-CA" dirty="0"/>
          </a:p>
        </p:txBody>
      </p:sp>
      <p:sp>
        <p:nvSpPr>
          <p:cNvPr id="6" name="Slide Number Placeholder 5"/>
          <p:cNvSpPr>
            <a:spLocks noGrp="1"/>
          </p:cNvSpPr>
          <p:nvPr>
            <p:ph type="sldNum" sz="quarter" idx="12"/>
          </p:nvPr>
        </p:nvSpPr>
        <p:spPr/>
        <p:txBody>
          <a:bodyPr/>
          <a:lstStyle/>
          <a:p>
            <a:fld id="{0CBA90C3-8697-4982-A4FE-6C9F37DF3AE2}" type="slidenum">
              <a:rPr lang="en-CA" smtClean="0"/>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E420CF-CF3C-4F85-8390-706F9E0E733D}" type="datetime1">
              <a:rPr lang="en-CA" smtClean="0"/>
              <a:t>22/07/2014</a:t>
            </a:fld>
            <a:endParaRPr lang="en-CA" dirty="0"/>
          </a:p>
        </p:txBody>
      </p:sp>
      <p:sp>
        <p:nvSpPr>
          <p:cNvPr id="5" name="Footer Placeholder 4"/>
          <p:cNvSpPr>
            <a:spLocks noGrp="1"/>
          </p:cNvSpPr>
          <p:nvPr>
            <p:ph type="ftr" sz="quarter" idx="11"/>
          </p:nvPr>
        </p:nvSpPr>
        <p:spPr/>
        <p:txBody>
          <a:bodyPr/>
          <a:lstStyle/>
          <a:p>
            <a:r>
              <a:rPr lang="es-ES" dirty="0" smtClean="0"/>
              <a:t>www.ellynlaw.com</a:t>
            </a:r>
            <a:endParaRPr lang="en-CA" dirty="0"/>
          </a:p>
        </p:txBody>
      </p:sp>
      <p:sp>
        <p:nvSpPr>
          <p:cNvPr id="6" name="Slide Number Placeholder 5"/>
          <p:cNvSpPr>
            <a:spLocks noGrp="1"/>
          </p:cNvSpPr>
          <p:nvPr>
            <p:ph type="sldNum" sz="quarter" idx="12"/>
          </p:nvPr>
        </p:nvSpPr>
        <p:spPr/>
        <p:txBody>
          <a:bodyPr/>
          <a:lstStyle/>
          <a:p>
            <a:fld id="{0CBA90C3-8697-4982-A4FE-6C9F37DF3AE2}" type="slidenum">
              <a:rPr lang="en-CA" smtClean="0"/>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9F95F0-2F8B-4584-A447-2A11E399C443}" type="datetime1">
              <a:rPr lang="en-CA" smtClean="0"/>
              <a:t>22/07/2014</a:t>
            </a:fld>
            <a:endParaRPr lang="en-CA" dirty="0"/>
          </a:p>
        </p:txBody>
      </p:sp>
      <p:sp>
        <p:nvSpPr>
          <p:cNvPr id="5" name="Footer Placeholder 4"/>
          <p:cNvSpPr>
            <a:spLocks noGrp="1"/>
          </p:cNvSpPr>
          <p:nvPr>
            <p:ph type="ftr" sz="quarter" idx="11"/>
          </p:nvPr>
        </p:nvSpPr>
        <p:spPr/>
        <p:txBody>
          <a:bodyPr/>
          <a:lstStyle/>
          <a:p>
            <a:r>
              <a:rPr lang="es-ES" dirty="0" smtClean="0"/>
              <a:t>www.ellynlaw.com</a:t>
            </a:r>
            <a:endParaRPr lang="en-CA" dirty="0"/>
          </a:p>
        </p:txBody>
      </p:sp>
      <p:sp>
        <p:nvSpPr>
          <p:cNvPr id="6" name="Slide Number Placeholder 5"/>
          <p:cNvSpPr>
            <a:spLocks noGrp="1"/>
          </p:cNvSpPr>
          <p:nvPr>
            <p:ph type="sldNum" sz="quarter" idx="12"/>
          </p:nvPr>
        </p:nvSpPr>
        <p:spPr/>
        <p:txBody>
          <a:bodyPr/>
          <a:lstStyle/>
          <a:p>
            <a:fld id="{0CBA90C3-8697-4982-A4FE-6C9F37DF3AE2}" type="slidenum">
              <a:rPr lang="en-CA" smtClean="0"/>
              <a:t>‹#›</a:t>
            </a:fld>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2D6812-B060-4D71-BC5D-BE81C332CEE3}" type="datetime1">
              <a:rPr lang="en-CA" smtClean="0"/>
              <a:t>22/07/2014</a:t>
            </a:fld>
            <a:endParaRPr lang="en-CA" dirty="0"/>
          </a:p>
        </p:txBody>
      </p:sp>
      <p:sp>
        <p:nvSpPr>
          <p:cNvPr id="6" name="Footer Placeholder 5"/>
          <p:cNvSpPr>
            <a:spLocks noGrp="1"/>
          </p:cNvSpPr>
          <p:nvPr>
            <p:ph type="ftr" sz="quarter" idx="11"/>
          </p:nvPr>
        </p:nvSpPr>
        <p:spPr/>
        <p:txBody>
          <a:bodyPr/>
          <a:lstStyle/>
          <a:p>
            <a:r>
              <a:rPr lang="es-ES" dirty="0" smtClean="0"/>
              <a:t>www.ellynlaw.com</a:t>
            </a:r>
            <a:endParaRPr lang="en-CA" dirty="0"/>
          </a:p>
        </p:txBody>
      </p:sp>
      <p:sp>
        <p:nvSpPr>
          <p:cNvPr id="7" name="Slide Number Placeholder 6"/>
          <p:cNvSpPr>
            <a:spLocks noGrp="1"/>
          </p:cNvSpPr>
          <p:nvPr>
            <p:ph type="sldNum" sz="quarter" idx="12"/>
          </p:nvPr>
        </p:nvSpPr>
        <p:spPr/>
        <p:txBody>
          <a:bodyPr/>
          <a:lstStyle/>
          <a:p>
            <a:fld id="{0CBA90C3-8697-4982-A4FE-6C9F37DF3AE2}" type="slidenum">
              <a:rPr lang="en-CA" smtClean="0"/>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30364C-A007-48B5-B1C7-744D0F929B1A}" type="datetime1">
              <a:rPr lang="en-CA" smtClean="0"/>
              <a:t>22/07/2014</a:t>
            </a:fld>
            <a:endParaRPr lang="en-CA" dirty="0"/>
          </a:p>
        </p:txBody>
      </p:sp>
      <p:sp>
        <p:nvSpPr>
          <p:cNvPr id="8" name="Footer Placeholder 7"/>
          <p:cNvSpPr>
            <a:spLocks noGrp="1"/>
          </p:cNvSpPr>
          <p:nvPr>
            <p:ph type="ftr" sz="quarter" idx="11"/>
          </p:nvPr>
        </p:nvSpPr>
        <p:spPr/>
        <p:txBody>
          <a:bodyPr/>
          <a:lstStyle/>
          <a:p>
            <a:r>
              <a:rPr lang="es-ES" dirty="0" smtClean="0"/>
              <a:t>www.ellynlaw.com</a:t>
            </a:r>
            <a:endParaRPr lang="en-CA" dirty="0"/>
          </a:p>
        </p:txBody>
      </p:sp>
      <p:sp>
        <p:nvSpPr>
          <p:cNvPr id="9" name="Slide Number Placeholder 8"/>
          <p:cNvSpPr>
            <a:spLocks noGrp="1"/>
          </p:cNvSpPr>
          <p:nvPr>
            <p:ph type="sldNum" sz="quarter" idx="12"/>
          </p:nvPr>
        </p:nvSpPr>
        <p:spPr/>
        <p:txBody>
          <a:bodyPr/>
          <a:lstStyle/>
          <a:p>
            <a:fld id="{0CBA90C3-8697-4982-A4FE-6C9F37DF3AE2}" type="slidenum">
              <a:rPr lang="en-CA" smtClean="0"/>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F58FFE-693C-4989-9B5B-7F4A6FC8C0F6}" type="datetime1">
              <a:rPr lang="en-CA" smtClean="0"/>
              <a:t>22/07/2014</a:t>
            </a:fld>
            <a:endParaRPr lang="en-CA" dirty="0"/>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A08030-3FB8-4C03-816A-E2AF27D68DBB}" type="datetime1">
              <a:rPr lang="en-CA" smtClean="0"/>
              <a:t>22/07/2014</a:t>
            </a:fld>
            <a:endParaRPr lang="en-CA" dirty="0"/>
          </a:p>
        </p:txBody>
      </p:sp>
      <p:sp>
        <p:nvSpPr>
          <p:cNvPr id="3" name="Footer Placeholder 2"/>
          <p:cNvSpPr>
            <a:spLocks noGrp="1"/>
          </p:cNvSpPr>
          <p:nvPr>
            <p:ph type="ftr" sz="quarter" idx="11"/>
          </p:nvPr>
        </p:nvSpPr>
        <p:spPr/>
        <p:txBody>
          <a:bodyPr/>
          <a:lstStyle/>
          <a:p>
            <a:r>
              <a:rPr lang="es-ES" dirty="0" smtClean="0"/>
              <a:t>www.ellynlaw.com</a:t>
            </a:r>
            <a:endParaRPr lang="en-CA" dirty="0"/>
          </a:p>
        </p:txBody>
      </p:sp>
      <p:sp>
        <p:nvSpPr>
          <p:cNvPr id="4" name="Slide Number Placeholder 3"/>
          <p:cNvSpPr>
            <a:spLocks noGrp="1"/>
          </p:cNvSpPr>
          <p:nvPr>
            <p:ph type="sldNum" sz="quarter" idx="12"/>
          </p:nvPr>
        </p:nvSpPr>
        <p:spPr/>
        <p:txBody>
          <a:bodyPr/>
          <a:lstStyle/>
          <a:p>
            <a:fld id="{0CBA90C3-8697-4982-A4FE-6C9F37DF3AE2}" type="slidenum">
              <a:rPr lang="en-CA" smtClean="0"/>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D4A383-686D-469F-8819-D45B7C19B55C}" type="datetime1">
              <a:rPr lang="en-CA" smtClean="0"/>
              <a:t>22/07/2014</a:t>
            </a:fld>
            <a:endParaRPr lang="en-CA" dirty="0"/>
          </a:p>
        </p:txBody>
      </p:sp>
      <p:sp>
        <p:nvSpPr>
          <p:cNvPr id="6" name="Footer Placeholder 5"/>
          <p:cNvSpPr>
            <a:spLocks noGrp="1"/>
          </p:cNvSpPr>
          <p:nvPr>
            <p:ph type="ftr" sz="quarter" idx="11"/>
          </p:nvPr>
        </p:nvSpPr>
        <p:spPr/>
        <p:txBody>
          <a:bodyPr/>
          <a:lstStyle/>
          <a:p>
            <a:r>
              <a:rPr lang="es-ES" dirty="0" smtClean="0"/>
              <a:t>www.ellynlaw.com</a:t>
            </a:r>
            <a:endParaRPr lang="en-CA" dirty="0"/>
          </a:p>
        </p:txBody>
      </p:sp>
      <p:sp>
        <p:nvSpPr>
          <p:cNvPr id="7" name="Slide Number Placeholder 6"/>
          <p:cNvSpPr>
            <a:spLocks noGrp="1"/>
          </p:cNvSpPr>
          <p:nvPr>
            <p:ph type="sldNum" sz="quarter" idx="12"/>
          </p:nvPr>
        </p:nvSpPr>
        <p:spPr/>
        <p:txBody>
          <a:bodyPr/>
          <a:lstStyle/>
          <a:p>
            <a:fld id="{0CBA90C3-8697-4982-A4FE-6C9F37DF3AE2}" type="slidenum">
              <a:rPr lang="en-CA" smtClean="0"/>
              <a:t>‹#›</a:t>
            </a:fld>
            <a:endParaRPr lang="en-CA"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9649A78-50D8-450C-8209-2EC563801E39}" type="datetime1">
              <a:rPr lang="en-CA" smtClean="0"/>
              <a:t>22/07/2014</a:t>
            </a:fld>
            <a:endParaRPr lang="en-CA" dirty="0"/>
          </a:p>
        </p:txBody>
      </p:sp>
      <p:sp>
        <p:nvSpPr>
          <p:cNvPr id="9" name="Slide Number Placeholder 8"/>
          <p:cNvSpPr>
            <a:spLocks noGrp="1"/>
          </p:cNvSpPr>
          <p:nvPr>
            <p:ph type="sldNum" sz="quarter" idx="11"/>
          </p:nvPr>
        </p:nvSpPr>
        <p:spPr/>
        <p:txBody>
          <a:bodyPr/>
          <a:lstStyle/>
          <a:p>
            <a:fld id="{0CBA90C3-8697-4982-A4FE-6C9F37DF3AE2}" type="slidenum">
              <a:rPr lang="en-CA" smtClean="0"/>
              <a:t>‹#›</a:t>
            </a:fld>
            <a:endParaRPr lang="en-CA" dirty="0"/>
          </a:p>
        </p:txBody>
      </p:sp>
      <p:sp>
        <p:nvSpPr>
          <p:cNvPr id="10" name="Footer Placeholder 9"/>
          <p:cNvSpPr>
            <a:spLocks noGrp="1"/>
          </p:cNvSpPr>
          <p:nvPr>
            <p:ph type="ftr" sz="quarter" idx="12"/>
          </p:nvPr>
        </p:nvSpPr>
        <p:spPr/>
        <p:txBody>
          <a:bodyPr/>
          <a:lstStyle/>
          <a:p>
            <a:r>
              <a:rPr lang="es-ES" dirty="0" smtClean="0"/>
              <a:t>www.ellynlaw.com</a:t>
            </a:r>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CBA90C3-8697-4982-A4FE-6C9F37DF3AE2}" type="slidenum">
              <a:rPr lang="en-CA" smtClean="0"/>
              <a:t>‹#›</a:t>
            </a:fld>
            <a:endParaRPr lang="en-CA"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es-ES" dirty="0" smtClean="0"/>
              <a:t>www.ellynlaw.com</a:t>
            </a:r>
            <a:endParaRPr lang="en-CA"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3DD362E-0A5A-466A-9206-9AD568E3F33F}" type="datetime1">
              <a:rPr lang="en-CA" smtClean="0"/>
              <a:t>22/07/2014</a:t>
            </a:fld>
            <a:endParaRPr lang="en-CA" dirty="0"/>
          </a:p>
        </p:txBody>
      </p:sp>
    </p:spTree>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694" y="620688"/>
            <a:ext cx="6629400" cy="2025346"/>
          </a:xfrm>
        </p:spPr>
        <p:txBody>
          <a:bodyPr>
            <a:normAutofit fontScale="90000"/>
          </a:bodyPr>
          <a:lstStyle/>
          <a:p>
            <a:pPr algn="ctr"/>
            <a:r>
              <a:rPr lang="en-CA" sz="4000" b="1" dirty="0">
                <a:solidFill>
                  <a:schemeClr val="tx2">
                    <a:lumMod val="75000"/>
                  </a:schemeClr>
                </a:solidFill>
              </a:rPr>
              <a:t>Preparing for Cross-Examination and Discovery in Ontario Lawsuits</a:t>
            </a:r>
            <a:r>
              <a:rPr lang="en-CA" sz="4000" b="1" dirty="0" smtClean="0">
                <a:solidFill>
                  <a:schemeClr val="tx2">
                    <a:lumMod val="75000"/>
                  </a:schemeClr>
                </a:solidFill>
              </a:rPr>
              <a:t>:</a:t>
            </a:r>
            <a:r>
              <a:rPr lang="en-CA" sz="3600" b="1" dirty="0" smtClean="0"/>
              <a:t/>
            </a:r>
            <a:br>
              <a:rPr lang="en-CA" sz="3600" b="1" dirty="0" smtClean="0"/>
            </a:br>
            <a:r>
              <a:rPr lang="en-CA" sz="3200" b="1" dirty="0" smtClean="0">
                <a:solidFill>
                  <a:srgbClr val="C00000"/>
                </a:solidFill>
              </a:rPr>
              <a:t>Tips</a:t>
            </a:r>
            <a:r>
              <a:rPr lang="en-CA" sz="3200" b="1" dirty="0">
                <a:solidFill>
                  <a:srgbClr val="C00000"/>
                </a:solidFill>
              </a:rPr>
              <a:t>, Pointers and Best </a:t>
            </a:r>
            <a:r>
              <a:rPr lang="en-CA" sz="3200" b="1" dirty="0" smtClean="0">
                <a:solidFill>
                  <a:srgbClr val="C00000"/>
                </a:solidFill>
              </a:rPr>
              <a:t>Practices</a:t>
            </a:r>
            <a:endParaRPr lang="en-CA" sz="4000" b="1" dirty="0">
              <a:solidFill>
                <a:srgbClr val="C00000"/>
              </a:solidFill>
            </a:endParaRPr>
          </a:p>
        </p:txBody>
      </p:sp>
      <p:sp>
        <p:nvSpPr>
          <p:cNvPr id="3" name="Subtitle 2"/>
          <p:cNvSpPr>
            <a:spLocks noGrp="1"/>
          </p:cNvSpPr>
          <p:nvPr>
            <p:ph type="subTitle" idx="1"/>
          </p:nvPr>
        </p:nvSpPr>
        <p:spPr>
          <a:xfrm>
            <a:off x="971600" y="2996952"/>
            <a:ext cx="6461760" cy="3096344"/>
          </a:xfrm>
        </p:spPr>
        <p:txBody>
          <a:bodyPr>
            <a:normAutofit fontScale="92500" lnSpcReduction="20000"/>
          </a:bodyPr>
          <a:lstStyle/>
          <a:p>
            <a:pPr algn="ctr">
              <a:spcBef>
                <a:spcPts val="0"/>
              </a:spcBef>
            </a:pPr>
            <a:r>
              <a:rPr lang="en-CA" b="1" dirty="0" smtClean="0">
                <a:solidFill>
                  <a:srgbClr val="C00000"/>
                </a:solidFill>
                <a:latin typeface="+mj-lt"/>
              </a:rPr>
              <a:t>Igor Ellyn, </a:t>
            </a:r>
            <a:r>
              <a:rPr lang="en-CA" sz="1800" b="1" dirty="0" smtClean="0">
                <a:solidFill>
                  <a:srgbClr val="C00000"/>
                </a:solidFill>
                <a:latin typeface="+mj-lt"/>
              </a:rPr>
              <a:t>QC, CS, FCIArb.</a:t>
            </a:r>
          </a:p>
          <a:p>
            <a:pPr algn="ctr">
              <a:spcBef>
                <a:spcPts val="0"/>
              </a:spcBef>
            </a:pPr>
            <a:r>
              <a:rPr lang="en-CA" sz="1800" b="1" dirty="0" smtClean="0">
                <a:solidFill>
                  <a:schemeClr val="tx2">
                    <a:lumMod val="75000"/>
                  </a:schemeClr>
                </a:solidFill>
                <a:latin typeface="+mj-lt"/>
              </a:rPr>
              <a:t>Legal Counsel, Chartered Arbitrator, Mediator</a:t>
            </a:r>
          </a:p>
          <a:p>
            <a:pPr algn="ctr">
              <a:spcBef>
                <a:spcPts val="0"/>
              </a:spcBef>
            </a:pPr>
            <a:endParaRPr lang="en-CA" sz="1800" b="1" dirty="0" smtClean="0">
              <a:solidFill>
                <a:schemeClr val="tx2">
                  <a:lumMod val="75000"/>
                </a:schemeClr>
              </a:solidFill>
              <a:latin typeface="+mj-lt"/>
            </a:endParaRPr>
          </a:p>
          <a:p>
            <a:pPr algn="ctr"/>
            <a:endParaRPr lang="fr-CA" sz="1800" b="1" i="1" dirty="0" smtClean="0">
              <a:solidFill>
                <a:srgbClr val="FF0000"/>
              </a:solidFill>
            </a:endParaRPr>
          </a:p>
          <a:p>
            <a:pPr algn="ctr"/>
            <a:endParaRPr lang="fr-CA" sz="1800" b="1" i="1" dirty="0">
              <a:solidFill>
                <a:srgbClr val="FF0000"/>
              </a:solidFill>
            </a:endParaRPr>
          </a:p>
          <a:p>
            <a:pPr algn="ctr"/>
            <a:endParaRPr lang="fr-CA" sz="1800" b="1" i="1" dirty="0" smtClean="0">
              <a:solidFill>
                <a:srgbClr val="FF0000"/>
              </a:solidFill>
            </a:endParaRPr>
          </a:p>
          <a:p>
            <a:pPr algn="ctr"/>
            <a:r>
              <a:rPr lang="fr-CA" sz="1800" b="1" i="1" dirty="0" smtClean="0">
                <a:solidFill>
                  <a:schemeClr val="tx2">
                    <a:lumMod val="75000"/>
                  </a:schemeClr>
                </a:solidFill>
              </a:rPr>
              <a:t>Business </a:t>
            </a:r>
            <a:r>
              <a:rPr lang="fr-CA" sz="1800" b="1" i="1" dirty="0">
                <a:solidFill>
                  <a:schemeClr val="tx2">
                    <a:lumMod val="75000"/>
                  </a:schemeClr>
                </a:solidFill>
              </a:rPr>
              <a:t>Litigation &amp; Arbitration </a:t>
            </a:r>
            <a:r>
              <a:rPr lang="fr-CA" sz="1800" b="1" i="1" dirty="0" smtClean="0">
                <a:solidFill>
                  <a:schemeClr val="tx2">
                    <a:lumMod val="75000"/>
                  </a:schemeClr>
                </a:solidFill>
              </a:rPr>
              <a:t>Lawyers</a:t>
            </a:r>
            <a:endParaRPr lang="en-CA" sz="1800" dirty="0">
              <a:solidFill>
                <a:schemeClr val="tx2">
                  <a:lumMod val="75000"/>
                </a:schemeClr>
              </a:solidFill>
            </a:endParaRPr>
          </a:p>
          <a:p>
            <a:pPr algn="ctr"/>
            <a:r>
              <a:rPr lang="fr-CA" sz="1800" b="1" i="1" dirty="0">
                <a:solidFill>
                  <a:schemeClr val="tx2">
                    <a:lumMod val="75000"/>
                  </a:schemeClr>
                </a:solidFill>
              </a:rPr>
              <a:t>Avocats en litige et arbitrage commercial </a:t>
            </a:r>
            <a:endParaRPr lang="en-CA" sz="1800" dirty="0">
              <a:solidFill>
                <a:schemeClr val="tx2">
                  <a:lumMod val="75000"/>
                </a:schemeClr>
              </a:solidFill>
            </a:endParaRPr>
          </a:p>
          <a:p>
            <a:pPr algn="ctr"/>
            <a:r>
              <a:rPr lang="en-CA" sz="1800" dirty="0">
                <a:solidFill>
                  <a:schemeClr val="tx2">
                    <a:lumMod val="75000"/>
                  </a:schemeClr>
                </a:solidFill>
              </a:rPr>
              <a:t>20 Queen Street West, Suite 3000</a:t>
            </a:r>
          </a:p>
          <a:p>
            <a:pPr algn="ctr"/>
            <a:r>
              <a:rPr lang="en-CA" sz="1800" dirty="0">
                <a:solidFill>
                  <a:schemeClr val="tx2">
                    <a:lumMod val="75000"/>
                  </a:schemeClr>
                </a:solidFill>
              </a:rPr>
              <a:t>Toronto, Ontario, Canada M5H 3R3 </a:t>
            </a:r>
          </a:p>
          <a:p>
            <a:pPr algn="ctr"/>
            <a:r>
              <a:rPr lang="fr-CA" sz="1800" dirty="0">
                <a:solidFill>
                  <a:schemeClr val="tx2">
                    <a:lumMod val="75000"/>
                  </a:schemeClr>
                </a:solidFill>
              </a:rPr>
              <a:t>(416) 365-3750 Fax (416) 368-2982</a:t>
            </a:r>
            <a:endParaRPr lang="en-CA" sz="1800" dirty="0">
              <a:solidFill>
                <a:schemeClr val="tx2">
                  <a:lumMod val="75000"/>
                </a:schemeClr>
              </a:solidFill>
            </a:endParaRPr>
          </a:p>
          <a:p>
            <a:pPr algn="ctr"/>
            <a:r>
              <a:rPr lang="fr-CA" sz="1800" dirty="0">
                <a:solidFill>
                  <a:schemeClr val="tx2">
                    <a:lumMod val="75000"/>
                  </a:schemeClr>
                </a:solidFill>
              </a:rPr>
              <a:t>iellyn@ellynlaw.com www.ellynlaw.com</a:t>
            </a:r>
            <a:endParaRPr lang="en-CA" sz="1800" dirty="0">
              <a:solidFill>
                <a:schemeClr val="tx2">
                  <a:lumMod val="75000"/>
                </a:schemeClr>
              </a:solidFill>
            </a:endParaRPr>
          </a:p>
          <a:p>
            <a:pPr algn="ctr">
              <a:spcBef>
                <a:spcPts val="0"/>
              </a:spcBef>
            </a:pPr>
            <a:endParaRPr lang="en-CA" sz="1700" i="1" dirty="0" smtClean="0">
              <a:solidFill>
                <a:schemeClr val="tx2"/>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84B8AAAD-6916-4B14-BFE6-C5EC9288BD2C}" type="slidenum">
              <a:rPr lang="en-CA" smtClean="0"/>
              <a:t>1</a:t>
            </a:fld>
            <a:endParaRPr lang="en-CA" dirty="0"/>
          </a:p>
        </p:txBody>
      </p:sp>
      <p:sp>
        <p:nvSpPr>
          <p:cNvPr id="8" name="Rectangle 7"/>
          <p:cNvSpPr/>
          <p:nvPr/>
        </p:nvSpPr>
        <p:spPr>
          <a:xfrm>
            <a:off x="323528" y="6237312"/>
            <a:ext cx="5688632" cy="357724"/>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CA" sz="1300" dirty="0" smtClean="0">
                <a:solidFill>
                  <a:schemeClr val="bg2">
                    <a:lumMod val="25000"/>
                  </a:schemeClr>
                </a:solidFill>
                <a:latin typeface="+mj-lt"/>
              </a:rPr>
              <a:t>© Igor Ellyn  2013.  May not be reproduced without written permission</a:t>
            </a:r>
            <a:r>
              <a:rPr lang="en-CA" sz="1400" dirty="0" smtClean="0">
                <a:solidFill>
                  <a:schemeClr val="bg2">
                    <a:lumMod val="25000"/>
                  </a:schemeClr>
                </a:solidFill>
                <a:latin typeface="+mj-lt"/>
              </a:rPr>
              <a:t>.</a:t>
            </a:r>
            <a:endParaRPr lang="en-CA" sz="1400" dirty="0">
              <a:solidFill>
                <a:schemeClr val="bg2">
                  <a:lumMod val="25000"/>
                </a:schemeClr>
              </a:solidFill>
              <a:latin typeface="+mj-l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3601502"/>
            <a:ext cx="2018836" cy="763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2394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a:solidFill>
                  <a:srgbClr val="C00000"/>
                </a:solidFill>
              </a:rPr>
              <a:t>How to A</a:t>
            </a:r>
            <a:r>
              <a:rPr lang="en-CA" sz="3600" dirty="0" smtClean="0">
                <a:solidFill>
                  <a:srgbClr val="C00000"/>
                </a:solidFill>
              </a:rPr>
              <a:t>nswer </a:t>
            </a:r>
            <a:r>
              <a:rPr lang="en-CA" sz="3600" dirty="0">
                <a:solidFill>
                  <a:srgbClr val="C00000"/>
                </a:solidFill>
              </a:rPr>
              <a:t>the Q</a:t>
            </a:r>
            <a:r>
              <a:rPr lang="en-CA" sz="3600" dirty="0" smtClean="0">
                <a:solidFill>
                  <a:srgbClr val="C00000"/>
                </a:solidFill>
              </a:rPr>
              <a:t>uestions #1</a:t>
            </a:r>
            <a:endParaRPr lang="en-CA" sz="3600" dirty="0">
              <a:solidFill>
                <a:srgbClr val="C00000"/>
              </a:solidFill>
            </a:endParaRPr>
          </a:p>
        </p:txBody>
      </p:sp>
      <p:sp>
        <p:nvSpPr>
          <p:cNvPr id="3" name="Content Placeholder 2"/>
          <p:cNvSpPr>
            <a:spLocks noGrp="1"/>
          </p:cNvSpPr>
          <p:nvPr>
            <p:ph idx="1"/>
          </p:nvPr>
        </p:nvSpPr>
        <p:spPr>
          <a:xfrm>
            <a:off x="467544" y="1628800"/>
            <a:ext cx="7620000" cy="4464496"/>
          </a:xfrm>
        </p:spPr>
        <p:txBody>
          <a:bodyPr>
            <a:noAutofit/>
          </a:bodyPr>
          <a:lstStyle/>
          <a:p>
            <a:pPr marL="457200" indent="-342900">
              <a:spcBef>
                <a:spcPts val="384"/>
              </a:spcBef>
              <a:buFont typeface="+mj-lt"/>
              <a:buAutoNum type="arabicPeriod" startAt="29"/>
            </a:pPr>
            <a:r>
              <a:rPr lang="en-CA" sz="1600" dirty="0" smtClean="0">
                <a:solidFill>
                  <a:schemeClr val="tx2">
                    <a:lumMod val="75000"/>
                  </a:schemeClr>
                </a:solidFill>
                <a:latin typeface="+mj-lt"/>
              </a:rPr>
              <a:t>Many </a:t>
            </a:r>
            <a:r>
              <a:rPr lang="en-CA" sz="1600" dirty="0">
                <a:solidFill>
                  <a:schemeClr val="tx2">
                    <a:lumMod val="75000"/>
                  </a:schemeClr>
                </a:solidFill>
                <a:latin typeface="+mj-lt"/>
              </a:rPr>
              <a:t>of the opposing lawyer’s questions will suggest the answer. The opposing lawyer will be asking you to facts which help the opposing party’s case</a:t>
            </a:r>
            <a:r>
              <a:rPr lang="en-CA" sz="1600" dirty="0" smtClean="0">
                <a:solidFill>
                  <a:schemeClr val="tx2">
                    <a:lumMod val="75000"/>
                  </a:schemeClr>
                </a:solidFill>
                <a:latin typeface="+mj-lt"/>
              </a:rPr>
              <a:t>.</a:t>
            </a:r>
          </a:p>
          <a:p>
            <a:pPr marL="457200" indent="-342900">
              <a:spcBef>
                <a:spcPts val="384"/>
              </a:spcBef>
              <a:buFont typeface="+mj-lt"/>
              <a:buAutoNum type="arabicPeriod" startAt="29"/>
            </a:pPr>
            <a:endParaRPr lang="en-CA" sz="1600" dirty="0">
              <a:solidFill>
                <a:schemeClr val="tx2">
                  <a:lumMod val="75000"/>
                </a:schemeClr>
              </a:solidFill>
              <a:latin typeface="+mj-lt"/>
            </a:endParaRPr>
          </a:p>
          <a:p>
            <a:pPr marL="457200" indent="-342900">
              <a:spcBef>
                <a:spcPts val="384"/>
              </a:spcBef>
              <a:buFont typeface="+mj-lt"/>
              <a:buAutoNum type="arabicPeriod" startAt="29"/>
            </a:pPr>
            <a:r>
              <a:rPr lang="en-CA" sz="1600" dirty="0" smtClean="0">
                <a:solidFill>
                  <a:schemeClr val="tx2">
                    <a:lumMod val="75000"/>
                  </a:schemeClr>
                </a:solidFill>
                <a:latin typeface="+mj-lt"/>
              </a:rPr>
              <a:t>Your </a:t>
            </a:r>
            <a:r>
              <a:rPr lang="en-CA" sz="1600" dirty="0">
                <a:solidFill>
                  <a:schemeClr val="tx2">
                    <a:lumMod val="75000"/>
                  </a:schemeClr>
                </a:solidFill>
                <a:latin typeface="+mj-lt"/>
              </a:rPr>
              <a:t>objective is to give clear answers to questions which are consistent with the contents of your affidavits or with your pleadings and documents. </a:t>
            </a:r>
            <a:endParaRPr lang="en-CA" sz="1600" dirty="0" smtClean="0">
              <a:solidFill>
                <a:schemeClr val="tx2">
                  <a:lumMod val="75000"/>
                </a:schemeClr>
              </a:solidFill>
              <a:latin typeface="+mj-lt"/>
            </a:endParaRPr>
          </a:p>
          <a:p>
            <a:pPr marL="457200" indent="-342900">
              <a:spcBef>
                <a:spcPts val="384"/>
              </a:spcBef>
              <a:buFont typeface="+mj-lt"/>
              <a:buAutoNum type="arabicPeriod" startAt="29"/>
            </a:pPr>
            <a:endParaRPr lang="en-CA" sz="1600" dirty="0">
              <a:solidFill>
                <a:schemeClr val="tx2">
                  <a:lumMod val="75000"/>
                </a:schemeClr>
              </a:solidFill>
              <a:latin typeface="+mj-lt"/>
            </a:endParaRPr>
          </a:p>
          <a:p>
            <a:pPr marL="457200" indent="-342900">
              <a:spcBef>
                <a:spcPts val="384"/>
              </a:spcBef>
              <a:buFont typeface="+mj-lt"/>
              <a:buAutoNum type="arabicPeriod" startAt="29"/>
            </a:pPr>
            <a:r>
              <a:rPr lang="en-CA" sz="1600" dirty="0" smtClean="0">
                <a:solidFill>
                  <a:schemeClr val="tx2">
                    <a:lumMod val="75000"/>
                  </a:schemeClr>
                </a:solidFill>
                <a:latin typeface="+mj-lt"/>
              </a:rPr>
              <a:t>Listen </a:t>
            </a:r>
            <a:r>
              <a:rPr lang="en-CA" sz="1600" dirty="0">
                <a:solidFill>
                  <a:schemeClr val="tx2">
                    <a:lumMod val="75000"/>
                  </a:schemeClr>
                </a:solidFill>
                <a:latin typeface="+mj-lt"/>
              </a:rPr>
              <a:t>carefully to the question to make sure you understand it</a:t>
            </a:r>
            <a:r>
              <a:rPr lang="en-CA" sz="1600" dirty="0" smtClean="0">
                <a:solidFill>
                  <a:schemeClr val="tx2">
                    <a:lumMod val="75000"/>
                  </a:schemeClr>
                </a:solidFill>
                <a:latin typeface="+mj-lt"/>
              </a:rPr>
              <a:t>.</a:t>
            </a:r>
          </a:p>
          <a:p>
            <a:pPr marL="457200" indent="-342900">
              <a:spcBef>
                <a:spcPts val="384"/>
              </a:spcBef>
              <a:buFont typeface="+mj-lt"/>
              <a:buAutoNum type="arabicPeriod" startAt="29"/>
            </a:pPr>
            <a:endParaRPr lang="en-CA" sz="1600" dirty="0">
              <a:solidFill>
                <a:schemeClr val="tx2">
                  <a:lumMod val="75000"/>
                </a:schemeClr>
              </a:solidFill>
              <a:latin typeface="+mj-lt"/>
            </a:endParaRPr>
          </a:p>
          <a:p>
            <a:pPr marL="457200" indent="-342900">
              <a:spcBef>
                <a:spcPts val="384"/>
              </a:spcBef>
              <a:buFont typeface="+mj-lt"/>
              <a:buAutoNum type="arabicPeriod" startAt="29"/>
            </a:pPr>
            <a:r>
              <a:rPr lang="en-CA" sz="1600" dirty="0" smtClean="0">
                <a:solidFill>
                  <a:schemeClr val="tx2">
                    <a:lumMod val="75000"/>
                  </a:schemeClr>
                </a:solidFill>
                <a:latin typeface="+mj-lt"/>
              </a:rPr>
              <a:t>If </a:t>
            </a:r>
            <a:r>
              <a:rPr lang="en-CA" sz="1600" dirty="0">
                <a:solidFill>
                  <a:schemeClr val="tx2">
                    <a:lumMod val="75000"/>
                  </a:schemeClr>
                </a:solidFill>
                <a:latin typeface="+mj-lt"/>
              </a:rPr>
              <a:t>you don’t fully understand the question, ask the opposing lawyer to repeat it. </a:t>
            </a:r>
            <a:endParaRPr lang="en-CA" sz="1600" dirty="0" smtClean="0">
              <a:solidFill>
                <a:schemeClr val="tx2">
                  <a:lumMod val="75000"/>
                </a:schemeClr>
              </a:solidFill>
              <a:latin typeface="+mj-lt"/>
            </a:endParaRPr>
          </a:p>
          <a:p>
            <a:pPr marL="457200" indent="-342900">
              <a:spcBef>
                <a:spcPts val="384"/>
              </a:spcBef>
              <a:buFont typeface="+mj-lt"/>
              <a:buAutoNum type="arabicPeriod" startAt="29"/>
            </a:pPr>
            <a:endParaRPr lang="en-CA" sz="1600" dirty="0">
              <a:solidFill>
                <a:schemeClr val="tx2">
                  <a:lumMod val="75000"/>
                </a:schemeClr>
              </a:solidFill>
              <a:latin typeface="+mj-lt"/>
            </a:endParaRPr>
          </a:p>
          <a:p>
            <a:pPr marL="457200" indent="-342900">
              <a:spcBef>
                <a:spcPts val="384"/>
              </a:spcBef>
              <a:buFont typeface="+mj-lt"/>
              <a:buAutoNum type="arabicPeriod" startAt="29"/>
            </a:pPr>
            <a:r>
              <a:rPr lang="en-CA" sz="1600" dirty="0" smtClean="0">
                <a:solidFill>
                  <a:schemeClr val="tx2">
                    <a:lumMod val="75000"/>
                  </a:schemeClr>
                </a:solidFill>
                <a:latin typeface="+mj-lt"/>
              </a:rPr>
              <a:t>Before </a:t>
            </a:r>
            <a:r>
              <a:rPr lang="en-CA" sz="1600" dirty="0">
                <a:solidFill>
                  <a:schemeClr val="tx2">
                    <a:lumMod val="75000"/>
                  </a:schemeClr>
                </a:solidFill>
                <a:latin typeface="+mj-lt"/>
              </a:rPr>
              <a:t>you answer the question, think about the answer. Don’t blurt out an answer without thinking about it. </a:t>
            </a:r>
            <a:endParaRPr lang="en-CA" sz="1600" dirty="0" smtClean="0">
              <a:solidFill>
                <a:schemeClr val="tx2">
                  <a:lumMod val="75000"/>
                </a:schemeClr>
              </a:solidFill>
              <a:latin typeface="+mj-lt"/>
            </a:endParaRPr>
          </a:p>
          <a:p>
            <a:pPr marL="457200" indent="-342900">
              <a:spcBef>
                <a:spcPts val="384"/>
              </a:spcBef>
              <a:buFont typeface="+mj-lt"/>
              <a:buAutoNum type="arabicPeriod" startAt="29"/>
            </a:pPr>
            <a:endParaRPr lang="en-CA" sz="1600" dirty="0">
              <a:solidFill>
                <a:schemeClr val="tx2">
                  <a:lumMod val="75000"/>
                </a:schemeClr>
              </a:solidFill>
              <a:latin typeface="+mj-lt"/>
            </a:endParaRPr>
          </a:p>
          <a:p>
            <a:pPr marL="457200" indent="-342900">
              <a:spcBef>
                <a:spcPts val="384"/>
              </a:spcBef>
              <a:buFont typeface="+mj-lt"/>
              <a:buAutoNum type="arabicPeriod" startAt="29"/>
            </a:pPr>
            <a:r>
              <a:rPr lang="en-CA" sz="1600" dirty="0" smtClean="0">
                <a:solidFill>
                  <a:schemeClr val="tx2">
                    <a:lumMod val="75000"/>
                  </a:schemeClr>
                </a:solidFill>
                <a:latin typeface="+mj-lt"/>
              </a:rPr>
              <a:t>Before </a:t>
            </a:r>
            <a:r>
              <a:rPr lang="en-CA" sz="1600" dirty="0">
                <a:solidFill>
                  <a:schemeClr val="tx2">
                    <a:lumMod val="75000"/>
                  </a:schemeClr>
                </a:solidFill>
                <a:latin typeface="+mj-lt"/>
              </a:rPr>
              <a:t>you answer, listen carefully to see if your lawyer has a comment. </a:t>
            </a:r>
            <a:endParaRPr lang="en-CA" sz="1600" dirty="0" smtClean="0">
              <a:solidFill>
                <a:schemeClr val="tx2">
                  <a:lumMod val="75000"/>
                </a:schemeClr>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10</a:t>
            </a:fld>
            <a:endParaRPr lang="en-CA"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682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a:solidFill>
                  <a:srgbClr val="C00000"/>
                </a:solidFill>
              </a:rPr>
              <a:t>How to </a:t>
            </a:r>
            <a:r>
              <a:rPr lang="en-CA" sz="3600" dirty="0" smtClean="0">
                <a:solidFill>
                  <a:srgbClr val="C00000"/>
                </a:solidFill>
              </a:rPr>
              <a:t>Answer </a:t>
            </a:r>
            <a:r>
              <a:rPr lang="en-CA" sz="3600" dirty="0">
                <a:solidFill>
                  <a:srgbClr val="C00000"/>
                </a:solidFill>
              </a:rPr>
              <a:t>the </a:t>
            </a:r>
            <a:r>
              <a:rPr lang="en-CA" sz="3600" dirty="0" smtClean="0">
                <a:solidFill>
                  <a:srgbClr val="C00000"/>
                </a:solidFill>
              </a:rPr>
              <a:t>Questions #2</a:t>
            </a:r>
            <a:endParaRPr lang="en-CA" sz="3600" dirty="0">
              <a:solidFill>
                <a:srgbClr val="C00000"/>
              </a:solidFill>
            </a:endParaRPr>
          </a:p>
        </p:txBody>
      </p:sp>
      <p:sp>
        <p:nvSpPr>
          <p:cNvPr id="3" name="Content Placeholder 2"/>
          <p:cNvSpPr>
            <a:spLocks noGrp="1"/>
          </p:cNvSpPr>
          <p:nvPr>
            <p:ph idx="1"/>
          </p:nvPr>
        </p:nvSpPr>
        <p:spPr>
          <a:xfrm>
            <a:off x="467544" y="1628800"/>
            <a:ext cx="7620000" cy="4968552"/>
          </a:xfrm>
        </p:spPr>
        <p:txBody>
          <a:bodyPr>
            <a:noAutofit/>
          </a:bodyPr>
          <a:lstStyle/>
          <a:p>
            <a:pPr marL="457200" indent="-342900">
              <a:spcBef>
                <a:spcPts val="384"/>
              </a:spcBef>
              <a:buFont typeface="+mj-lt"/>
              <a:buAutoNum type="arabicPeriod" startAt="35"/>
            </a:pPr>
            <a:r>
              <a:rPr lang="en-CA" sz="1600" dirty="0" smtClean="0">
                <a:solidFill>
                  <a:schemeClr val="tx2">
                    <a:lumMod val="75000"/>
                  </a:schemeClr>
                </a:solidFill>
              </a:rPr>
              <a:t>Look </a:t>
            </a:r>
            <a:r>
              <a:rPr lang="en-CA" sz="1600" dirty="0">
                <a:solidFill>
                  <a:schemeClr val="tx2">
                    <a:lumMod val="75000"/>
                  </a:schemeClr>
                </a:solidFill>
              </a:rPr>
              <a:t>directly at the opposing lawyer when answering the questions.</a:t>
            </a:r>
          </a:p>
          <a:p>
            <a:pPr marL="457200" indent="-342900">
              <a:spcBef>
                <a:spcPts val="384"/>
              </a:spcBef>
              <a:buFont typeface="+mj-lt"/>
              <a:buAutoNum type="arabicPeriod" startAt="35"/>
            </a:pPr>
            <a:endParaRPr lang="en-CA" sz="1600" dirty="0">
              <a:solidFill>
                <a:schemeClr val="tx2">
                  <a:lumMod val="75000"/>
                </a:schemeClr>
              </a:solidFill>
            </a:endParaRPr>
          </a:p>
          <a:p>
            <a:pPr marL="457200" indent="-342900">
              <a:spcBef>
                <a:spcPts val="384"/>
              </a:spcBef>
              <a:buFont typeface="+mj-lt"/>
              <a:buAutoNum type="arabicPeriod" startAt="35"/>
            </a:pPr>
            <a:r>
              <a:rPr lang="en-CA" sz="1600" dirty="0" smtClean="0">
                <a:solidFill>
                  <a:schemeClr val="tx2">
                    <a:lumMod val="75000"/>
                  </a:schemeClr>
                </a:solidFill>
              </a:rPr>
              <a:t>Answer </a:t>
            </a:r>
            <a:r>
              <a:rPr lang="en-CA" sz="1600" dirty="0">
                <a:solidFill>
                  <a:schemeClr val="tx2">
                    <a:lumMod val="75000"/>
                  </a:schemeClr>
                </a:solidFill>
              </a:rPr>
              <a:t>only the question you are asked. </a:t>
            </a:r>
          </a:p>
          <a:p>
            <a:pPr marL="457200" indent="-342900">
              <a:spcBef>
                <a:spcPts val="384"/>
              </a:spcBef>
              <a:buFont typeface="+mj-lt"/>
              <a:buAutoNum type="arabicPeriod" startAt="35"/>
            </a:pPr>
            <a:endParaRPr lang="en-CA" sz="1600" dirty="0">
              <a:solidFill>
                <a:schemeClr val="tx2">
                  <a:lumMod val="75000"/>
                </a:schemeClr>
              </a:solidFill>
            </a:endParaRPr>
          </a:p>
          <a:p>
            <a:pPr marL="457200" indent="-342900">
              <a:spcBef>
                <a:spcPts val="384"/>
              </a:spcBef>
              <a:buFont typeface="+mj-lt"/>
              <a:buAutoNum type="arabicPeriod" startAt="35"/>
            </a:pPr>
            <a:r>
              <a:rPr lang="en-CA" sz="1600" dirty="0" smtClean="0">
                <a:solidFill>
                  <a:schemeClr val="tx2">
                    <a:lumMod val="75000"/>
                  </a:schemeClr>
                </a:solidFill>
              </a:rPr>
              <a:t>Don’t </a:t>
            </a:r>
            <a:r>
              <a:rPr lang="en-CA" sz="1600" dirty="0">
                <a:solidFill>
                  <a:schemeClr val="tx2">
                    <a:lumMod val="75000"/>
                  </a:schemeClr>
                </a:solidFill>
              </a:rPr>
              <a:t>volunteer any answers. A witness who talks too freely will usually hurt his/her own case. </a:t>
            </a:r>
          </a:p>
          <a:p>
            <a:pPr marL="457200" indent="-342900">
              <a:spcBef>
                <a:spcPts val="384"/>
              </a:spcBef>
              <a:buFont typeface="+mj-lt"/>
              <a:buAutoNum type="arabicPeriod" startAt="35"/>
            </a:pPr>
            <a:endParaRPr lang="en-CA" sz="1600" dirty="0">
              <a:solidFill>
                <a:schemeClr val="tx2">
                  <a:lumMod val="75000"/>
                </a:schemeClr>
              </a:solidFill>
            </a:endParaRPr>
          </a:p>
          <a:p>
            <a:pPr marL="457200" indent="-342900">
              <a:spcBef>
                <a:spcPts val="384"/>
              </a:spcBef>
              <a:buFont typeface="+mj-lt"/>
              <a:buAutoNum type="arabicPeriod" startAt="35"/>
            </a:pPr>
            <a:r>
              <a:rPr lang="en-CA" sz="1600" dirty="0" smtClean="0">
                <a:solidFill>
                  <a:schemeClr val="tx2">
                    <a:lumMod val="75000"/>
                  </a:schemeClr>
                </a:solidFill>
              </a:rPr>
              <a:t>Don’t </a:t>
            </a:r>
            <a:r>
              <a:rPr lang="en-CA" sz="1600" dirty="0">
                <a:solidFill>
                  <a:schemeClr val="tx2">
                    <a:lumMod val="75000"/>
                  </a:schemeClr>
                </a:solidFill>
              </a:rPr>
              <a:t>anticipate the next question. </a:t>
            </a:r>
          </a:p>
          <a:p>
            <a:pPr marL="457200" indent="-342900">
              <a:spcBef>
                <a:spcPts val="384"/>
              </a:spcBef>
              <a:buFont typeface="+mj-lt"/>
              <a:buAutoNum type="arabicPeriod" startAt="35"/>
            </a:pPr>
            <a:endParaRPr lang="en-CA" sz="1600" dirty="0">
              <a:solidFill>
                <a:schemeClr val="tx2">
                  <a:lumMod val="75000"/>
                </a:schemeClr>
              </a:solidFill>
            </a:endParaRPr>
          </a:p>
          <a:p>
            <a:pPr marL="457200" indent="-342900">
              <a:spcBef>
                <a:spcPts val="384"/>
              </a:spcBef>
              <a:buFont typeface="+mj-lt"/>
              <a:buAutoNum type="arabicPeriod" startAt="35"/>
            </a:pPr>
            <a:r>
              <a:rPr lang="en-CA" sz="1600" dirty="0" smtClean="0">
                <a:solidFill>
                  <a:schemeClr val="tx2">
                    <a:lumMod val="75000"/>
                  </a:schemeClr>
                </a:solidFill>
              </a:rPr>
              <a:t>Don’t </a:t>
            </a:r>
            <a:r>
              <a:rPr lang="en-CA" sz="1600" dirty="0">
                <a:solidFill>
                  <a:schemeClr val="tx2">
                    <a:lumMod val="75000"/>
                  </a:schemeClr>
                </a:solidFill>
              </a:rPr>
              <a:t>exaggerate your evidence. Don’t use words like “clearly”, “completely”, “absolutely”, “unquestionably” or “obviously” except when these words are clearly, obviously, absolutely and completely necessary. A witness who is understated is more believably than a witness who exaggerates. </a:t>
            </a:r>
          </a:p>
          <a:p>
            <a:pPr marL="457200" indent="-342900">
              <a:spcBef>
                <a:spcPts val="384"/>
              </a:spcBef>
              <a:buFont typeface="+mj-lt"/>
              <a:buAutoNum type="arabicPeriod" startAt="35"/>
            </a:pPr>
            <a:endParaRPr lang="en-CA" sz="1600" dirty="0">
              <a:solidFill>
                <a:schemeClr val="tx2">
                  <a:lumMod val="75000"/>
                </a:schemeClr>
              </a:solidFill>
            </a:endParaRPr>
          </a:p>
          <a:p>
            <a:pPr marL="457200" indent="-342900">
              <a:spcBef>
                <a:spcPts val="384"/>
              </a:spcBef>
              <a:buFont typeface="+mj-lt"/>
              <a:buAutoNum type="arabicPeriod" startAt="35"/>
            </a:pPr>
            <a:r>
              <a:rPr lang="en-CA" sz="1600" dirty="0" smtClean="0">
                <a:solidFill>
                  <a:schemeClr val="tx2">
                    <a:lumMod val="75000"/>
                  </a:schemeClr>
                </a:solidFill>
              </a:rPr>
              <a:t>If </a:t>
            </a:r>
            <a:r>
              <a:rPr lang="en-CA" sz="1600" dirty="0">
                <a:solidFill>
                  <a:schemeClr val="tx2">
                    <a:lumMod val="75000"/>
                  </a:schemeClr>
                </a:solidFill>
              </a:rPr>
              <a:t>the opposing lawyer asks a question which requires you to admit a fact which is true, admit even if it you think it weakens your case. The admission may be less damaging than you think. </a:t>
            </a: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11</a:t>
            </a:fld>
            <a:endParaRPr lang="en-CA"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72054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a:solidFill>
                  <a:srgbClr val="C00000"/>
                </a:solidFill>
              </a:rPr>
              <a:t>How to </a:t>
            </a:r>
            <a:r>
              <a:rPr lang="en-CA" sz="3600" dirty="0" smtClean="0">
                <a:solidFill>
                  <a:srgbClr val="C00000"/>
                </a:solidFill>
              </a:rPr>
              <a:t>Answer </a:t>
            </a:r>
            <a:r>
              <a:rPr lang="en-CA" sz="3600" dirty="0">
                <a:solidFill>
                  <a:srgbClr val="C00000"/>
                </a:solidFill>
              </a:rPr>
              <a:t>the Q</a:t>
            </a:r>
            <a:r>
              <a:rPr lang="en-CA" sz="3600" dirty="0" smtClean="0">
                <a:solidFill>
                  <a:srgbClr val="C00000"/>
                </a:solidFill>
              </a:rPr>
              <a:t>uestions #3</a:t>
            </a:r>
            <a:endParaRPr lang="en-CA" sz="3600" dirty="0">
              <a:solidFill>
                <a:srgbClr val="C00000"/>
              </a:solidFill>
            </a:endParaRPr>
          </a:p>
        </p:txBody>
      </p:sp>
      <p:sp>
        <p:nvSpPr>
          <p:cNvPr id="3" name="Content Placeholder 2"/>
          <p:cNvSpPr>
            <a:spLocks noGrp="1"/>
          </p:cNvSpPr>
          <p:nvPr>
            <p:ph idx="1"/>
          </p:nvPr>
        </p:nvSpPr>
        <p:spPr>
          <a:xfrm>
            <a:off x="467544" y="1628800"/>
            <a:ext cx="7620000" cy="4968552"/>
          </a:xfrm>
        </p:spPr>
        <p:txBody>
          <a:bodyPr>
            <a:noAutofit/>
          </a:bodyPr>
          <a:lstStyle/>
          <a:p>
            <a:pPr marL="457200" indent="-342900">
              <a:spcBef>
                <a:spcPts val="384"/>
              </a:spcBef>
              <a:buFont typeface="+mj-lt"/>
              <a:buAutoNum type="arabicPeriod" startAt="41"/>
            </a:pPr>
            <a:r>
              <a:rPr lang="en-CA" sz="1600" dirty="0" smtClean="0">
                <a:solidFill>
                  <a:schemeClr val="tx2">
                    <a:lumMod val="75000"/>
                  </a:schemeClr>
                </a:solidFill>
              </a:rPr>
              <a:t>Don’t </a:t>
            </a:r>
            <a:r>
              <a:rPr lang="en-CA" sz="1600" dirty="0">
                <a:solidFill>
                  <a:schemeClr val="tx2">
                    <a:lumMod val="75000"/>
                  </a:schemeClr>
                </a:solidFill>
              </a:rPr>
              <a:t>argue your case when give an answer. Your role is to testify about facts. Your lawyer will make arguments when the case gets to court. Arguing your case during the examination could be devastating to your case and may result in the court not believing your evidence. </a:t>
            </a:r>
          </a:p>
          <a:p>
            <a:pPr marL="457200" indent="-342900">
              <a:spcBef>
                <a:spcPts val="384"/>
              </a:spcBef>
              <a:buFont typeface="+mj-lt"/>
              <a:buAutoNum type="arabicPeriod" startAt="41"/>
            </a:pPr>
            <a:endParaRPr lang="en-CA" sz="1600" dirty="0">
              <a:solidFill>
                <a:schemeClr val="tx2">
                  <a:lumMod val="75000"/>
                </a:schemeClr>
              </a:solidFill>
            </a:endParaRPr>
          </a:p>
          <a:p>
            <a:pPr marL="457200" indent="-342900">
              <a:spcBef>
                <a:spcPts val="384"/>
              </a:spcBef>
              <a:buFont typeface="+mj-lt"/>
              <a:buAutoNum type="arabicPeriod" startAt="41"/>
            </a:pPr>
            <a:r>
              <a:rPr lang="en-CA" sz="1600" dirty="0" smtClean="0">
                <a:solidFill>
                  <a:schemeClr val="tx2">
                    <a:lumMod val="75000"/>
                  </a:schemeClr>
                </a:solidFill>
              </a:rPr>
              <a:t>Once </a:t>
            </a:r>
            <a:r>
              <a:rPr lang="en-CA" sz="1600" dirty="0">
                <a:solidFill>
                  <a:schemeClr val="tx2">
                    <a:lumMod val="75000"/>
                  </a:schemeClr>
                </a:solidFill>
              </a:rPr>
              <a:t>you begin your answer, you are entitled to complete it unless you are not answering the question. Continue answering the question even if the opposing lawyer interrupts you but limit your answer to the question asked. </a:t>
            </a:r>
          </a:p>
          <a:p>
            <a:pPr marL="457200" indent="-342900">
              <a:spcBef>
                <a:spcPts val="384"/>
              </a:spcBef>
              <a:buFont typeface="+mj-lt"/>
              <a:buAutoNum type="arabicPeriod" startAt="41"/>
            </a:pPr>
            <a:endParaRPr lang="en-CA" sz="1600" dirty="0">
              <a:solidFill>
                <a:schemeClr val="tx2">
                  <a:lumMod val="75000"/>
                </a:schemeClr>
              </a:solidFill>
            </a:endParaRPr>
          </a:p>
          <a:p>
            <a:pPr marL="457200" indent="-342900">
              <a:spcBef>
                <a:spcPts val="384"/>
              </a:spcBef>
              <a:buFont typeface="+mj-lt"/>
              <a:buAutoNum type="arabicPeriod" startAt="41"/>
            </a:pPr>
            <a:r>
              <a:rPr lang="en-CA" sz="1600" dirty="0" smtClean="0">
                <a:solidFill>
                  <a:schemeClr val="tx2">
                    <a:lumMod val="75000"/>
                  </a:schemeClr>
                </a:solidFill>
              </a:rPr>
              <a:t>If </a:t>
            </a:r>
            <a:r>
              <a:rPr lang="en-CA" sz="1600" dirty="0">
                <a:solidFill>
                  <a:schemeClr val="tx2">
                    <a:lumMod val="75000"/>
                  </a:schemeClr>
                </a:solidFill>
              </a:rPr>
              <a:t>there is an exchange between the lawyers just wait until this it is finished. </a:t>
            </a:r>
          </a:p>
          <a:p>
            <a:pPr marL="457200" indent="-342900">
              <a:spcBef>
                <a:spcPts val="384"/>
              </a:spcBef>
              <a:buFont typeface="+mj-lt"/>
              <a:buAutoNum type="arabicPeriod" startAt="41"/>
            </a:pPr>
            <a:endParaRPr lang="en-CA" sz="1600" dirty="0">
              <a:solidFill>
                <a:schemeClr val="tx2">
                  <a:lumMod val="75000"/>
                </a:schemeClr>
              </a:solidFill>
            </a:endParaRPr>
          </a:p>
          <a:p>
            <a:pPr marL="457200" indent="-342900">
              <a:spcBef>
                <a:spcPts val="384"/>
              </a:spcBef>
              <a:buFont typeface="+mj-lt"/>
              <a:buAutoNum type="arabicPeriod" startAt="41"/>
            </a:pPr>
            <a:r>
              <a:rPr lang="en-CA" sz="1600" dirty="0" smtClean="0">
                <a:solidFill>
                  <a:schemeClr val="tx2">
                    <a:lumMod val="75000"/>
                  </a:schemeClr>
                </a:solidFill>
              </a:rPr>
              <a:t>You </a:t>
            </a:r>
            <a:r>
              <a:rPr lang="en-CA" sz="1600" dirty="0">
                <a:solidFill>
                  <a:schemeClr val="tx2">
                    <a:lumMod val="75000"/>
                  </a:schemeClr>
                </a:solidFill>
              </a:rPr>
              <a:t>don’t have to ask for your lawyer before answering a question.</a:t>
            </a:r>
          </a:p>
          <a:p>
            <a:pPr marL="114300" indent="0">
              <a:spcBef>
                <a:spcPts val="384"/>
              </a:spcBef>
              <a:buNone/>
            </a:pPr>
            <a:endParaRPr lang="en-CA" sz="1600" dirty="0">
              <a:solidFill>
                <a:schemeClr val="tx2"/>
              </a:solidFill>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12</a:t>
            </a:fld>
            <a:endParaRPr lang="en-CA"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04933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a:solidFill>
                  <a:srgbClr val="C00000"/>
                </a:solidFill>
              </a:rPr>
              <a:t>Important </a:t>
            </a:r>
            <a:r>
              <a:rPr lang="en-CA" sz="3600" dirty="0" smtClean="0">
                <a:solidFill>
                  <a:srgbClr val="C00000"/>
                </a:solidFill>
              </a:rPr>
              <a:t>Things </a:t>
            </a:r>
            <a:r>
              <a:rPr lang="en-CA" sz="3600" dirty="0">
                <a:solidFill>
                  <a:srgbClr val="C00000"/>
                </a:solidFill>
              </a:rPr>
              <a:t>to </a:t>
            </a:r>
            <a:r>
              <a:rPr lang="en-CA" sz="3600" dirty="0" smtClean="0">
                <a:solidFill>
                  <a:srgbClr val="C00000"/>
                </a:solidFill>
              </a:rPr>
              <a:t>Remember </a:t>
            </a:r>
            <a:br>
              <a:rPr lang="en-CA" sz="3600" dirty="0" smtClean="0">
                <a:solidFill>
                  <a:srgbClr val="C00000"/>
                </a:solidFill>
              </a:rPr>
            </a:br>
            <a:r>
              <a:rPr lang="en-CA" sz="3600" dirty="0" smtClean="0">
                <a:solidFill>
                  <a:srgbClr val="C00000"/>
                </a:solidFill>
              </a:rPr>
              <a:t>Do’s </a:t>
            </a:r>
            <a:r>
              <a:rPr lang="en-CA" sz="3600" dirty="0">
                <a:solidFill>
                  <a:srgbClr val="C00000"/>
                </a:solidFill>
              </a:rPr>
              <a:t>and </a:t>
            </a:r>
            <a:r>
              <a:rPr lang="en-CA" sz="3600" dirty="0" smtClean="0">
                <a:solidFill>
                  <a:srgbClr val="C00000"/>
                </a:solidFill>
              </a:rPr>
              <a:t>Don’ts #1</a:t>
            </a:r>
            <a:endParaRPr lang="en-CA" sz="3600" dirty="0">
              <a:solidFill>
                <a:srgbClr val="C00000"/>
              </a:solidFill>
            </a:endParaRPr>
          </a:p>
        </p:txBody>
      </p:sp>
      <p:sp>
        <p:nvSpPr>
          <p:cNvPr id="3" name="Content Placeholder 2"/>
          <p:cNvSpPr>
            <a:spLocks noGrp="1"/>
          </p:cNvSpPr>
          <p:nvPr>
            <p:ph idx="1"/>
          </p:nvPr>
        </p:nvSpPr>
        <p:spPr>
          <a:xfrm>
            <a:off x="467544" y="1700808"/>
            <a:ext cx="7620000" cy="5000054"/>
          </a:xfrm>
        </p:spPr>
        <p:txBody>
          <a:bodyPr>
            <a:noAutofit/>
          </a:bodyPr>
          <a:lstStyle/>
          <a:p>
            <a:pPr marL="457200" indent="-342900">
              <a:lnSpc>
                <a:spcPct val="90000"/>
              </a:lnSpc>
              <a:spcBef>
                <a:spcPts val="384"/>
              </a:spcBef>
              <a:buFont typeface="+mj-lt"/>
              <a:buAutoNum type="arabicPeriod" startAt="45"/>
            </a:pPr>
            <a:r>
              <a:rPr lang="en-CA" sz="1600" dirty="0" smtClean="0">
                <a:solidFill>
                  <a:schemeClr val="tx2">
                    <a:lumMod val="75000"/>
                  </a:schemeClr>
                </a:solidFill>
                <a:latin typeface="+mj-lt"/>
              </a:rPr>
              <a:t>If </a:t>
            </a:r>
            <a:r>
              <a:rPr lang="en-CA" sz="1600" dirty="0">
                <a:solidFill>
                  <a:schemeClr val="tx2">
                    <a:lumMod val="75000"/>
                  </a:schemeClr>
                </a:solidFill>
                <a:latin typeface="+mj-lt"/>
              </a:rPr>
              <a:t>you don’t remember the answer, it is acceptable to say so. </a:t>
            </a:r>
            <a:endParaRPr lang="en-CA" sz="1600" dirty="0" smtClean="0">
              <a:solidFill>
                <a:schemeClr val="tx2">
                  <a:lumMod val="75000"/>
                </a:schemeClr>
              </a:solidFill>
              <a:latin typeface="+mj-lt"/>
            </a:endParaRPr>
          </a:p>
          <a:p>
            <a:pPr marL="457200" indent="-342900">
              <a:lnSpc>
                <a:spcPct val="90000"/>
              </a:lnSpc>
              <a:spcBef>
                <a:spcPts val="384"/>
              </a:spcBef>
              <a:buFont typeface="+mj-lt"/>
              <a:buAutoNum type="arabicPeriod" startAt="45"/>
            </a:pPr>
            <a:endParaRPr lang="en-CA" sz="1600" dirty="0">
              <a:solidFill>
                <a:schemeClr val="tx2">
                  <a:lumMod val="75000"/>
                </a:schemeClr>
              </a:solidFill>
              <a:latin typeface="+mj-lt"/>
            </a:endParaRPr>
          </a:p>
          <a:p>
            <a:pPr marL="457200" indent="-342900">
              <a:lnSpc>
                <a:spcPct val="90000"/>
              </a:lnSpc>
              <a:spcBef>
                <a:spcPts val="384"/>
              </a:spcBef>
              <a:buFont typeface="+mj-lt"/>
              <a:buAutoNum type="arabicPeriod" startAt="45"/>
            </a:pPr>
            <a:r>
              <a:rPr lang="en-CA" sz="1600" dirty="0" smtClean="0">
                <a:solidFill>
                  <a:schemeClr val="tx2">
                    <a:lumMod val="75000"/>
                  </a:schemeClr>
                </a:solidFill>
                <a:latin typeface="+mj-lt"/>
              </a:rPr>
              <a:t>If </a:t>
            </a:r>
            <a:r>
              <a:rPr lang="en-CA" sz="1600" dirty="0">
                <a:solidFill>
                  <a:schemeClr val="tx2">
                    <a:lumMod val="75000"/>
                  </a:schemeClr>
                </a:solidFill>
                <a:latin typeface="+mj-lt"/>
              </a:rPr>
              <a:t>you don’t know the answer to a question, say “I don’t know”. </a:t>
            </a:r>
            <a:endParaRPr lang="en-CA" sz="1600" dirty="0" smtClean="0">
              <a:solidFill>
                <a:schemeClr val="tx2">
                  <a:lumMod val="75000"/>
                </a:schemeClr>
              </a:solidFill>
              <a:latin typeface="+mj-lt"/>
            </a:endParaRPr>
          </a:p>
          <a:p>
            <a:pPr marL="457200" indent="-342900">
              <a:lnSpc>
                <a:spcPct val="90000"/>
              </a:lnSpc>
              <a:spcBef>
                <a:spcPts val="384"/>
              </a:spcBef>
              <a:buFont typeface="+mj-lt"/>
              <a:buAutoNum type="arabicPeriod" startAt="45"/>
            </a:pPr>
            <a:endParaRPr lang="en-CA" sz="1600" dirty="0">
              <a:solidFill>
                <a:schemeClr val="tx2">
                  <a:lumMod val="75000"/>
                </a:schemeClr>
              </a:solidFill>
              <a:latin typeface="+mj-lt"/>
            </a:endParaRPr>
          </a:p>
          <a:p>
            <a:pPr marL="457200" indent="-342900">
              <a:lnSpc>
                <a:spcPct val="90000"/>
              </a:lnSpc>
              <a:spcBef>
                <a:spcPts val="384"/>
              </a:spcBef>
              <a:buFont typeface="+mj-lt"/>
              <a:buAutoNum type="arabicPeriod" startAt="45"/>
            </a:pPr>
            <a:r>
              <a:rPr lang="en-CA" sz="1600" dirty="0" smtClean="0">
                <a:solidFill>
                  <a:schemeClr val="tx2">
                    <a:lumMod val="75000"/>
                  </a:schemeClr>
                </a:solidFill>
                <a:latin typeface="+mj-lt"/>
              </a:rPr>
              <a:t>You </a:t>
            </a:r>
            <a:r>
              <a:rPr lang="en-CA" sz="1600" dirty="0">
                <a:solidFill>
                  <a:schemeClr val="tx2">
                    <a:lumMod val="75000"/>
                  </a:schemeClr>
                </a:solidFill>
                <a:latin typeface="+mj-lt"/>
              </a:rPr>
              <a:t>must do your best to answer the questions. A witness who does not remember answers to key questions may be considered unreliable. </a:t>
            </a:r>
            <a:endParaRPr lang="en-CA" sz="1600" dirty="0" smtClean="0">
              <a:solidFill>
                <a:schemeClr val="tx2">
                  <a:lumMod val="75000"/>
                </a:schemeClr>
              </a:solidFill>
              <a:latin typeface="+mj-lt"/>
            </a:endParaRPr>
          </a:p>
          <a:p>
            <a:pPr marL="457200" indent="-342900">
              <a:lnSpc>
                <a:spcPct val="90000"/>
              </a:lnSpc>
              <a:spcBef>
                <a:spcPts val="384"/>
              </a:spcBef>
              <a:buFont typeface="+mj-lt"/>
              <a:buAutoNum type="arabicPeriod" startAt="45"/>
            </a:pPr>
            <a:endParaRPr lang="en-CA" sz="1600" dirty="0">
              <a:solidFill>
                <a:schemeClr val="tx2">
                  <a:lumMod val="75000"/>
                </a:schemeClr>
              </a:solidFill>
              <a:latin typeface="+mj-lt"/>
            </a:endParaRPr>
          </a:p>
          <a:p>
            <a:pPr marL="457200" indent="-342900">
              <a:lnSpc>
                <a:spcPct val="90000"/>
              </a:lnSpc>
              <a:spcBef>
                <a:spcPts val="384"/>
              </a:spcBef>
              <a:buFont typeface="+mj-lt"/>
              <a:buAutoNum type="arabicPeriod" startAt="45"/>
            </a:pPr>
            <a:r>
              <a:rPr lang="en-CA" sz="1600" dirty="0" smtClean="0">
                <a:solidFill>
                  <a:schemeClr val="tx2">
                    <a:lumMod val="75000"/>
                  </a:schemeClr>
                </a:solidFill>
                <a:latin typeface="+mj-lt"/>
              </a:rPr>
              <a:t>Don’t </a:t>
            </a:r>
            <a:r>
              <a:rPr lang="en-CA" sz="1600" dirty="0">
                <a:solidFill>
                  <a:schemeClr val="tx2">
                    <a:lumMod val="75000"/>
                  </a:schemeClr>
                </a:solidFill>
                <a:latin typeface="+mj-lt"/>
              </a:rPr>
              <a:t>give an evasive answer. </a:t>
            </a:r>
            <a:endParaRPr lang="en-CA" sz="1600" dirty="0" smtClean="0">
              <a:solidFill>
                <a:schemeClr val="tx2">
                  <a:lumMod val="75000"/>
                </a:schemeClr>
              </a:solidFill>
              <a:latin typeface="+mj-lt"/>
            </a:endParaRPr>
          </a:p>
          <a:p>
            <a:pPr marL="457200" indent="-342900">
              <a:lnSpc>
                <a:spcPct val="90000"/>
              </a:lnSpc>
              <a:spcBef>
                <a:spcPts val="384"/>
              </a:spcBef>
              <a:buFont typeface="+mj-lt"/>
              <a:buAutoNum type="arabicPeriod" startAt="45"/>
            </a:pPr>
            <a:endParaRPr lang="en-CA" sz="1600" dirty="0">
              <a:solidFill>
                <a:schemeClr val="tx2">
                  <a:lumMod val="75000"/>
                </a:schemeClr>
              </a:solidFill>
              <a:latin typeface="+mj-lt"/>
            </a:endParaRPr>
          </a:p>
          <a:p>
            <a:pPr marL="457200" indent="-342900">
              <a:lnSpc>
                <a:spcPct val="90000"/>
              </a:lnSpc>
              <a:spcBef>
                <a:spcPts val="384"/>
              </a:spcBef>
              <a:buFont typeface="+mj-lt"/>
              <a:buAutoNum type="arabicPeriod" startAt="45"/>
            </a:pPr>
            <a:r>
              <a:rPr lang="en-CA" sz="1600" dirty="0" smtClean="0">
                <a:solidFill>
                  <a:schemeClr val="tx2">
                    <a:lumMod val="75000"/>
                  </a:schemeClr>
                </a:solidFill>
                <a:latin typeface="+mj-lt"/>
              </a:rPr>
              <a:t>Don’t </a:t>
            </a:r>
            <a:r>
              <a:rPr lang="en-CA" sz="1600" dirty="0">
                <a:solidFill>
                  <a:schemeClr val="tx2">
                    <a:lumMod val="75000"/>
                  </a:schemeClr>
                </a:solidFill>
                <a:latin typeface="+mj-lt"/>
              </a:rPr>
              <a:t>get into an argument with the opposing lawyer. </a:t>
            </a:r>
            <a:endParaRPr lang="en-CA" sz="1600" dirty="0" smtClean="0">
              <a:solidFill>
                <a:schemeClr val="tx2">
                  <a:lumMod val="75000"/>
                </a:schemeClr>
              </a:solidFill>
              <a:latin typeface="+mj-lt"/>
            </a:endParaRPr>
          </a:p>
          <a:p>
            <a:pPr marL="457200" indent="-342900">
              <a:lnSpc>
                <a:spcPct val="90000"/>
              </a:lnSpc>
              <a:spcBef>
                <a:spcPts val="384"/>
              </a:spcBef>
              <a:buFont typeface="+mj-lt"/>
              <a:buAutoNum type="arabicPeriod" startAt="45"/>
            </a:pPr>
            <a:endParaRPr lang="en-CA" sz="1600" dirty="0">
              <a:solidFill>
                <a:schemeClr val="tx2">
                  <a:lumMod val="75000"/>
                </a:schemeClr>
              </a:solidFill>
              <a:latin typeface="+mj-lt"/>
            </a:endParaRPr>
          </a:p>
          <a:p>
            <a:pPr marL="457200" indent="-342900">
              <a:lnSpc>
                <a:spcPct val="90000"/>
              </a:lnSpc>
              <a:spcBef>
                <a:spcPts val="384"/>
              </a:spcBef>
              <a:buFont typeface="+mj-lt"/>
              <a:buAutoNum type="arabicPeriod" startAt="45"/>
            </a:pPr>
            <a:r>
              <a:rPr lang="en-CA" sz="1600" dirty="0" smtClean="0">
                <a:solidFill>
                  <a:schemeClr val="tx2">
                    <a:lumMod val="75000"/>
                  </a:schemeClr>
                </a:solidFill>
                <a:latin typeface="+mj-lt"/>
              </a:rPr>
              <a:t>Don’t </a:t>
            </a:r>
            <a:r>
              <a:rPr lang="en-CA" sz="1600" dirty="0">
                <a:solidFill>
                  <a:schemeClr val="tx2">
                    <a:lumMod val="75000"/>
                  </a:schemeClr>
                </a:solidFill>
                <a:latin typeface="+mj-lt"/>
              </a:rPr>
              <a:t>get angry and don’t raise your voice. </a:t>
            </a:r>
            <a:endParaRPr lang="en-CA" sz="1600" dirty="0" smtClean="0">
              <a:solidFill>
                <a:schemeClr val="tx2">
                  <a:lumMod val="75000"/>
                </a:schemeClr>
              </a:solidFill>
              <a:latin typeface="+mj-lt"/>
            </a:endParaRPr>
          </a:p>
          <a:p>
            <a:pPr marL="457200" indent="-342900">
              <a:lnSpc>
                <a:spcPct val="90000"/>
              </a:lnSpc>
              <a:spcBef>
                <a:spcPts val="384"/>
              </a:spcBef>
              <a:buFont typeface="+mj-lt"/>
              <a:buAutoNum type="arabicPeriod" startAt="45"/>
            </a:pPr>
            <a:endParaRPr lang="en-CA" sz="1600" dirty="0">
              <a:solidFill>
                <a:schemeClr val="tx2">
                  <a:lumMod val="75000"/>
                </a:schemeClr>
              </a:solidFill>
              <a:latin typeface="+mj-lt"/>
            </a:endParaRPr>
          </a:p>
          <a:p>
            <a:pPr marL="457200" indent="-342900">
              <a:lnSpc>
                <a:spcPct val="90000"/>
              </a:lnSpc>
              <a:spcBef>
                <a:spcPts val="384"/>
              </a:spcBef>
              <a:buFont typeface="+mj-lt"/>
              <a:buAutoNum type="arabicPeriod" startAt="45"/>
            </a:pPr>
            <a:r>
              <a:rPr lang="en-CA" sz="1600" dirty="0" smtClean="0">
                <a:solidFill>
                  <a:schemeClr val="tx2">
                    <a:lumMod val="75000"/>
                  </a:schemeClr>
                </a:solidFill>
                <a:latin typeface="+mj-lt"/>
              </a:rPr>
              <a:t>If </a:t>
            </a:r>
            <a:r>
              <a:rPr lang="en-CA" sz="1600" dirty="0">
                <a:solidFill>
                  <a:schemeClr val="tx2">
                    <a:lumMod val="75000"/>
                  </a:schemeClr>
                </a:solidFill>
                <a:latin typeface="+mj-lt"/>
              </a:rPr>
              <a:t>you need to take a break to go to the washroom, just say so</a:t>
            </a:r>
            <a:r>
              <a:rPr lang="en-CA" sz="1600" dirty="0" smtClean="0">
                <a:solidFill>
                  <a:schemeClr val="tx2">
                    <a:lumMod val="75000"/>
                  </a:schemeClr>
                </a:solidFill>
                <a:latin typeface="+mj-lt"/>
              </a:rPr>
              <a:t>.</a:t>
            </a:r>
          </a:p>
          <a:p>
            <a:pPr marL="457200" indent="-342900">
              <a:lnSpc>
                <a:spcPct val="90000"/>
              </a:lnSpc>
              <a:spcBef>
                <a:spcPts val="384"/>
              </a:spcBef>
              <a:buFont typeface="+mj-lt"/>
              <a:buAutoNum type="arabicPeriod" startAt="45"/>
            </a:pPr>
            <a:endParaRPr lang="en-CA" sz="1600" dirty="0">
              <a:solidFill>
                <a:schemeClr val="tx2">
                  <a:lumMod val="75000"/>
                </a:schemeClr>
              </a:solidFill>
              <a:latin typeface="+mj-lt"/>
            </a:endParaRPr>
          </a:p>
          <a:p>
            <a:pPr marL="457200" indent="-342900">
              <a:lnSpc>
                <a:spcPct val="90000"/>
              </a:lnSpc>
              <a:spcBef>
                <a:spcPts val="384"/>
              </a:spcBef>
              <a:buFont typeface="+mj-lt"/>
              <a:buAutoNum type="arabicPeriod" startAt="45"/>
            </a:pPr>
            <a:r>
              <a:rPr lang="en-CA" sz="1600" dirty="0" smtClean="0">
                <a:solidFill>
                  <a:schemeClr val="tx2">
                    <a:lumMod val="75000"/>
                  </a:schemeClr>
                </a:solidFill>
                <a:latin typeface="+mj-lt"/>
              </a:rPr>
              <a:t>If </a:t>
            </a:r>
            <a:r>
              <a:rPr lang="en-CA" sz="1600" dirty="0">
                <a:solidFill>
                  <a:schemeClr val="tx2">
                    <a:lumMod val="75000"/>
                  </a:schemeClr>
                </a:solidFill>
                <a:latin typeface="+mj-lt"/>
              </a:rPr>
              <a:t>an answer requires checking a document which is in the examination room, check it before responding</a:t>
            </a:r>
            <a:r>
              <a:rPr lang="en-CA" sz="1600" dirty="0">
                <a:solidFill>
                  <a:schemeClr val="tx2"/>
                </a:solidFill>
                <a:latin typeface="+mj-lt"/>
              </a:rPr>
              <a:t>. </a:t>
            </a:r>
            <a:endParaRPr lang="en-CA" sz="1600" dirty="0" smtClean="0">
              <a:solidFill>
                <a:schemeClr val="tx2"/>
              </a:solidFill>
              <a:latin typeface="+mj-lt"/>
            </a:endParaRPr>
          </a:p>
          <a:p>
            <a:pPr marL="114300" indent="0">
              <a:lnSpc>
                <a:spcPct val="90000"/>
              </a:lnSpc>
              <a:spcBef>
                <a:spcPts val="384"/>
              </a:spcBef>
              <a:buNone/>
            </a:pPr>
            <a:r>
              <a:rPr lang="en-CA" sz="1600" dirty="0" smtClean="0">
                <a:solidFill>
                  <a:schemeClr val="tx2"/>
                </a:solidFill>
                <a:latin typeface="+mj-lt"/>
              </a:rPr>
              <a:t> </a:t>
            </a:r>
          </a:p>
          <a:p>
            <a:pPr marL="114300" indent="0">
              <a:lnSpc>
                <a:spcPct val="90000"/>
              </a:lnSpc>
              <a:spcBef>
                <a:spcPts val="384"/>
              </a:spcBef>
              <a:buNone/>
            </a:pPr>
            <a:endParaRPr lang="en-CA" sz="1600" dirty="0">
              <a:solidFill>
                <a:schemeClr val="tx2"/>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13</a:t>
            </a:fld>
            <a:endParaRPr lang="en-CA"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01075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a:solidFill>
                  <a:srgbClr val="C00000"/>
                </a:solidFill>
              </a:rPr>
              <a:t>Important </a:t>
            </a:r>
            <a:r>
              <a:rPr lang="en-CA" sz="3600" dirty="0" smtClean="0">
                <a:solidFill>
                  <a:srgbClr val="C00000"/>
                </a:solidFill>
              </a:rPr>
              <a:t>Things </a:t>
            </a:r>
            <a:r>
              <a:rPr lang="en-CA" sz="3600" dirty="0">
                <a:solidFill>
                  <a:srgbClr val="C00000"/>
                </a:solidFill>
              </a:rPr>
              <a:t>to </a:t>
            </a:r>
            <a:r>
              <a:rPr lang="en-CA" sz="3600" dirty="0" smtClean="0">
                <a:solidFill>
                  <a:srgbClr val="C00000"/>
                </a:solidFill>
              </a:rPr>
              <a:t>Remember </a:t>
            </a:r>
            <a:br>
              <a:rPr lang="en-CA" sz="3600" dirty="0" smtClean="0">
                <a:solidFill>
                  <a:srgbClr val="C00000"/>
                </a:solidFill>
              </a:rPr>
            </a:br>
            <a:r>
              <a:rPr lang="en-CA" sz="3600" dirty="0" smtClean="0">
                <a:solidFill>
                  <a:srgbClr val="C00000"/>
                </a:solidFill>
              </a:rPr>
              <a:t>Do’s </a:t>
            </a:r>
            <a:r>
              <a:rPr lang="en-CA" sz="3600" dirty="0">
                <a:solidFill>
                  <a:srgbClr val="C00000"/>
                </a:solidFill>
              </a:rPr>
              <a:t>and </a:t>
            </a:r>
            <a:r>
              <a:rPr lang="en-CA" sz="3600" dirty="0" smtClean="0">
                <a:solidFill>
                  <a:srgbClr val="C00000"/>
                </a:solidFill>
              </a:rPr>
              <a:t>Don’ts #2</a:t>
            </a:r>
            <a:endParaRPr lang="en-CA" sz="3600" dirty="0">
              <a:solidFill>
                <a:srgbClr val="C00000"/>
              </a:solidFill>
            </a:endParaRPr>
          </a:p>
        </p:txBody>
      </p:sp>
      <p:sp>
        <p:nvSpPr>
          <p:cNvPr id="3" name="Content Placeholder 2"/>
          <p:cNvSpPr>
            <a:spLocks noGrp="1"/>
          </p:cNvSpPr>
          <p:nvPr>
            <p:ph idx="1"/>
          </p:nvPr>
        </p:nvSpPr>
        <p:spPr>
          <a:xfrm>
            <a:off x="467544" y="1700808"/>
            <a:ext cx="7620000" cy="5000054"/>
          </a:xfrm>
        </p:spPr>
        <p:txBody>
          <a:bodyPr>
            <a:noAutofit/>
          </a:bodyPr>
          <a:lstStyle/>
          <a:p>
            <a:pPr marL="457200" indent="-342900">
              <a:lnSpc>
                <a:spcPct val="90000"/>
              </a:lnSpc>
              <a:spcBef>
                <a:spcPts val="384"/>
              </a:spcBef>
              <a:buFont typeface="+mj-lt"/>
              <a:buAutoNum type="arabicPeriod" startAt="53"/>
            </a:pPr>
            <a:r>
              <a:rPr lang="en-CA" sz="1600" dirty="0" smtClean="0">
                <a:solidFill>
                  <a:schemeClr val="tx2">
                    <a:lumMod val="75000"/>
                  </a:schemeClr>
                </a:solidFill>
                <a:latin typeface="+mj-lt"/>
              </a:rPr>
              <a:t>If </a:t>
            </a:r>
            <a:r>
              <a:rPr lang="en-CA" sz="1600" dirty="0">
                <a:solidFill>
                  <a:schemeClr val="tx2">
                    <a:lumMod val="75000"/>
                  </a:schemeClr>
                </a:solidFill>
                <a:latin typeface="+mj-lt"/>
              </a:rPr>
              <a:t>a question requires additional information which is not present, you may say so but leave it to your lawyer to undertake to provide it at a later time. </a:t>
            </a:r>
            <a:endParaRPr lang="en-CA" sz="1600" dirty="0" smtClean="0">
              <a:solidFill>
                <a:schemeClr val="tx2">
                  <a:lumMod val="75000"/>
                </a:schemeClr>
              </a:solidFill>
              <a:latin typeface="+mj-lt"/>
            </a:endParaRPr>
          </a:p>
          <a:p>
            <a:pPr marL="457200" indent="-342900">
              <a:lnSpc>
                <a:spcPct val="90000"/>
              </a:lnSpc>
              <a:spcBef>
                <a:spcPts val="384"/>
              </a:spcBef>
              <a:buFont typeface="+mj-lt"/>
              <a:buAutoNum type="arabicPeriod" startAt="53"/>
            </a:pPr>
            <a:endParaRPr lang="en-CA" sz="1600" dirty="0" smtClean="0">
              <a:solidFill>
                <a:schemeClr val="tx2">
                  <a:lumMod val="75000"/>
                </a:schemeClr>
              </a:solidFill>
              <a:latin typeface="+mj-lt"/>
            </a:endParaRPr>
          </a:p>
          <a:p>
            <a:pPr marL="457200" indent="-342900">
              <a:lnSpc>
                <a:spcPct val="90000"/>
              </a:lnSpc>
              <a:spcBef>
                <a:spcPts val="384"/>
              </a:spcBef>
              <a:buFont typeface="+mj-lt"/>
              <a:buAutoNum type="arabicPeriod" startAt="53"/>
            </a:pPr>
            <a:r>
              <a:rPr lang="en-CA" sz="1600" dirty="0" smtClean="0">
                <a:solidFill>
                  <a:schemeClr val="tx2">
                    <a:lumMod val="75000"/>
                  </a:schemeClr>
                </a:solidFill>
              </a:rPr>
              <a:t>Do </a:t>
            </a:r>
            <a:r>
              <a:rPr lang="en-CA" sz="1600" dirty="0">
                <a:solidFill>
                  <a:schemeClr val="tx2">
                    <a:lumMod val="75000"/>
                  </a:schemeClr>
                </a:solidFill>
              </a:rPr>
              <a:t>not refer to any communications with your lawyers. All communications with your lawyers, including oral and written are privileged and not subject to disclosure --- unless, you voluntarily disclose them. </a:t>
            </a:r>
          </a:p>
          <a:p>
            <a:pPr marL="457200" indent="-342900">
              <a:lnSpc>
                <a:spcPct val="90000"/>
              </a:lnSpc>
              <a:spcBef>
                <a:spcPts val="384"/>
              </a:spcBef>
              <a:buFont typeface="+mj-lt"/>
              <a:buAutoNum type="arabicPeriod" startAt="53"/>
            </a:pPr>
            <a:endParaRPr lang="en-CA" sz="1600" dirty="0">
              <a:solidFill>
                <a:schemeClr val="tx2">
                  <a:lumMod val="75000"/>
                </a:schemeClr>
              </a:solidFill>
            </a:endParaRPr>
          </a:p>
          <a:p>
            <a:pPr marL="457200" indent="-342900">
              <a:lnSpc>
                <a:spcPct val="90000"/>
              </a:lnSpc>
              <a:spcBef>
                <a:spcPts val="384"/>
              </a:spcBef>
              <a:buFont typeface="+mj-lt"/>
              <a:buAutoNum type="arabicPeriod" startAt="53"/>
            </a:pPr>
            <a:r>
              <a:rPr lang="en-CA" sz="1600" dirty="0" smtClean="0">
                <a:solidFill>
                  <a:schemeClr val="tx2">
                    <a:lumMod val="75000"/>
                  </a:schemeClr>
                </a:solidFill>
              </a:rPr>
              <a:t>Do </a:t>
            </a:r>
            <a:r>
              <a:rPr lang="en-CA" sz="1600" dirty="0">
                <a:solidFill>
                  <a:schemeClr val="tx2">
                    <a:lumMod val="75000"/>
                  </a:schemeClr>
                </a:solidFill>
              </a:rPr>
              <a:t>not refer to settlement discussions or offers to settle in your answers.</a:t>
            </a:r>
          </a:p>
          <a:p>
            <a:pPr marL="457200" indent="-342900">
              <a:lnSpc>
                <a:spcPct val="90000"/>
              </a:lnSpc>
              <a:spcBef>
                <a:spcPts val="384"/>
              </a:spcBef>
              <a:buFont typeface="+mj-lt"/>
              <a:buAutoNum type="arabicPeriod" startAt="53"/>
            </a:pPr>
            <a:endParaRPr lang="en-CA" sz="1600" dirty="0">
              <a:solidFill>
                <a:schemeClr val="tx2">
                  <a:lumMod val="75000"/>
                </a:schemeClr>
              </a:solidFill>
            </a:endParaRPr>
          </a:p>
          <a:p>
            <a:pPr marL="457200" indent="-342900">
              <a:lnSpc>
                <a:spcPct val="90000"/>
              </a:lnSpc>
              <a:spcBef>
                <a:spcPts val="384"/>
              </a:spcBef>
              <a:buFont typeface="+mj-lt"/>
              <a:buAutoNum type="arabicPeriod" startAt="53"/>
            </a:pPr>
            <a:r>
              <a:rPr lang="en-CA" sz="1600" dirty="0" smtClean="0">
                <a:solidFill>
                  <a:schemeClr val="tx2">
                    <a:lumMod val="75000"/>
                  </a:schemeClr>
                </a:solidFill>
              </a:rPr>
              <a:t>Don’t </a:t>
            </a:r>
            <a:r>
              <a:rPr lang="en-CA" sz="1600" dirty="0">
                <a:solidFill>
                  <a:schemeClr val="tx2">
                    <a:lumMod val="75000"/>
                  </a:schemeClr>
                </a:solidFill>
              </a:rPr>
              <a:t>give a rambling answer. Think about your answer before speaking.</a:t>
            </a:r>
          </a:p>
          <a:p>
            <a:pPr>
              <a:lnSpc>
                <a:spcPct val="90000"/>
              </a:lnSpc>
              <a:spcBef>
                <a:spcPts val="384"/>
              </a:spcBef>
            </a:pPr>
            <a:endParaRPr lang="en-CA" sz="1600" dirty="0" smtClean="0">
              <a:solidFill>
                <a:schemeClr val="tx2"/>
              </a:solidFill>
              <a:latin typeface="+mj-lt"/>
            </a:endParaRPr>
          </a:p>
          <a:p>
            <a:pPr marL="114300" indent="0">
              <a:lnSpc>
                <a:spcPct val="90000"/>
              </a:lnSpc>
              <a:spcBef>
                <a:spcPts val="384"/>
              </a:spcBef>
              <a:buNone/>
            </a:pPr>
            <a:endParaRPr lang="en-CA" sz="1600" dirty="0">
              <a:solidFill>
                <a:schemeClr val="tx2"/>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14</a:t>
            </a:fld>
            <a:endParaRPr lang="en-CA"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47331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a:solidFill>
                  <a:srgbClr val="C00000"/>
                </a:solidFill>
              </a:rPr>
              <a:t>Undertakings, Refusals </a:t>
            </a:r>
            <a:r>
              <a:rPr lang="en-CA" sz="3600" dirty="0" smtClean="0">
                <a:solidFill>
                  <a:srgbClr val="C00000"/>
                </a:solidFill>
              </a:rPr>
              <a:t/>
            </a:r>
            <a:br>
              <a:rPr lang="en-CA" sz="3600" dirty="0" smtClean="0">
                <a:solidFill>
                  <a:srgbClr val="C00000"/>
                </a:solidFill>
              </a:rPr>
            </a:br>
            <a:r>
              <a:rPr lang="en-CA" sz="3600" dirty="0" smtClean="0">
                <a:solidFill>
                  <a:srgbClr val="C00000"/>
                </a:solidFill>
              </a:rPr>
              <a:t>and </a:t>
            </a:r>
            <a:r>
              <a:rPr lang="en-CA" sz="3600" dirty="0">
                <a:solidFill>
                  <a:srgbClr val="C00000"/>
                </a:solidFill>
              </a:rPr>
              <a:t>Under </a:t>
            </a:r>
            <a:r>
              <a:rPr lang="en-CA" sz="3600" dirty="0" smtClean="0">
                <a:solidFill>
                  <a:srgbClr val="C00000"/>
                </a:solidFill>
              </a:rPr>
              <a:t>Advisements #1</a:t>
            </a:r>
            <a:endParaRPr lang="en-CA" sz="3600" dirty="0">
              <a:solidFill>
                <a:srgbClr val="C00000"/>
              </a:solidFill>
            </a:endParaRPr>
          </a:p>
        </p:txBody>
      </p:sp>
      <p:sp>
        <p:nvSpPr>
          <p:cNvPr id="3" name="Content Placeholder 2"/>
          <p:cNvSpPr>
            <a:spLocks noGrp="1"/>
          </p:cNvSpPr>
          <p:nvPr>
            <p:ph idx="1"/>
          </p:nvPr>
        </p:nvSpPr>
        <p:spPr/>
        <p:txBody>
          <a:bodyPr>
            <a:noAutofit/>
          </a:bodyPr>
          <a:lstStyle/>
          <a:p>
            <a:pPr marL="457200" indent="-342900">
              <a:spcBef>
                <a:spcPts val="384"/>
              </a:spcBef>
              <a:buFont typeface="+mj-lt"/>
              <a:buAutoNum type="arabicPeriod" startAt="57"/>
            </a:pPr>
            <a:r>
              <a:rPr lang="en-CA" sz="1600" dirty="0">
                <a:solidFill>
                  <a:schemeClr val="tx2">
                    <a:lumMod val="75000"/>
                  </a:schemeClr>
                </a:solidFill>
                <a:latin typeface="+mj-lt"/>
              </a:rPr>
              <a:t>I</a:t>
            </a:r>
            <a:r>
              <a:rPr lang="en-CA" sz="1600" dirty="0" smtClean="0">
                <a:solidFill>
                  <a:schemeClr val="tx2">
                    <a:lumMod val="75000"/>
                  </a:schemeClr>
                </a:solidFill>
                <a:latin typeface="+mj-lt"/>
              </a:rPr>
              <a:t>n </a:t>
            </a:r>
            <a:r>
              <a:rPr lang="en-CA" sz="1600" dirty="0">
                <a:solidFill>
                  <a:schemeClr val="tx2">
                    <a:lumMod val="75000"/>
                  </a:schemeClr>
                </a:solidFill>
                <a:latin typeface="+mj-lt"/>
              </a:rPr>
              <a:t>most examinations, the opposing lawyer will ask some questions for which the answers are not available. It may involve a document which is not present. It may involve a question which has to be verified with someone else. </a:t>
            </a:r>
            <a:endParaRPr lang="en-CA" sz="1600" dirty="0" smtClean="0">
              <a:solidFill>
                <a:schemeClr val="tx2">
                  <a:lumMod val="75000"/>
                </a:schemeClr>
              </a:solidFill>
              <a:latin typeface="+mj-lt"/>
            </a:endParaRPr>
          </a:p>
          <a:p>
            <a:pPr marL="457200" indent="-342900">
              <a:spcBef>
                <a:spcPts val="384"/>
              </a:spcBef>
              <a:buFont typeface="+mj-lt"/>
              <a:buAutoNum type="arabicPeriod" startAt="57"/>
            </a:pPr>
            <a:endParaRPr lang="en-CA" sz="1600" dirty="0">
              <a:solidFill>
                <a:schemeClr val="tx2">
                  <a:lumMod val="75000"/>
                </a:schemeClr>
              </a:solidFill>
              <a:latin typeface="+mj-lt"/>
            </a:endParaRPr>
          </a:p>
          <a:p>
            <a:pPr marL="457200" indent="-342900">
              <a:spcBef>
                <a:spcPts val="384"/>
              </a:spcBef>
              <a:buFont typeface="+mj-lt"/>
              <a:buAutoNum type="arabicPeriod" startAt="57"/>
            </a:pPr>
            <a:r>
              <a:rPr lang="en-CA" sz="1600" dirty="0" smtClean="0">
                <a:solidFill>
                  <a:schemeClr val="tx2">
                    <a:lumMod val="75000"/>
                  </a:schemeClr>
                </a:solidFill>
                <a:latin typeface="+mj-lt"/>
              </a:rPr>
              <a:t>If </a:t>
            </a:r>
            <a:r>
              <a:rPr lang="en-CA" sz="1600" dirty="0">
                <a:solidFill>
                  <a:schemeClr val="tx2">
                    <a:lumMod val="75000"/>
                  </a:schemeClr>
                </a:solidFill>
                <a:latin typeface="+mj-lt"/>
              </a:rPr>
              <a:t>your lawyer considers the question relevant, s/he may agree to provide the information or document at a later time. This is called an undertaking. </a:t>
            </a:r>
            <a:endParaRPr lang="en-CA" sz="1600" dirty="0" smtClean="0">
              <a:solidFill>
                <a:schemeClr val="tx2">
                  <a:lumMod val="75000"/>
                </a:schemeClr>
              </a:solidFill>
              <a:latin typeface="+mj-lt"/>
            </a:endParaRPr>
          </a:p>
          <a:p>
            <a:pPr marL="457200" indent="-342900">
              <a:spcBef>
                <a:spcPts val="384"/>
              </a:spcBef>
              <a:buFont typeface="+mj-lt"/>
              <a:buAutoNum type="arabicPeriod" startAt="57"/>
            </a:pPr>
            <a:endParaRPr lang="en-CA" sz="1600" dirty="0">
              <a:solidFill>
                <a:schemeClr val="tx2">
                  <a:lumMod val="75000"/>
                </a:schemeClr>
              </a:solidFill>
              <a:latin typeface="+mj-lt"/>
            </a:endParaRPr>
          </a:p>
          <a:p>
            <a:pPr marL="457200" indent="-342900">
              <a:spcBef>
                <a:spcPts val="384"/>
              </a:spcBef>
              <a:buFont typeface="+mj-lt"/>
              <a:buAutoNum type="arabicPeriod" startAt="57"/>
            </a:pPr>
            <a:r>
              <a:rPr lang="en-CA" sz="1600" dirty="0" smtClean="0">
                <a:solidFill>
                  <a:schemeClr val="tx2">
                    <a:lumMod val="75000"/>
                  </a:schemeClr>
                </a:solidFill>
                <a:latin typeface="+mj-lt"/>
              </a:rPr>
              <a:t>Don’t </a:t>
            </a:r>
            <a:r>
              <a:rPr lang="en-CA" sz="1600" dirty="0">
                <a:solidFill>
                  <a:schemeClr val="tx2">
                    <a:lumMod val="75000"/>
                  </a:schemeClr>
                </a:solidFill>
                <a:latin typeface="+mj-lt"/>
              </a:rPr>
              <a:t>volunteer to provide additional documents or information. </a:t>
            </a:r>
            <a:endParaRPr lang="en-CA" sz="1600" dirty="0" smtClean="0">
              <a:solidFill>
                <a:schemeClr val="tx2">
                  <a:lumMod val="75000"/>
                </a:schemeClr>
              </a:solidFill>
              <a:latin typeface="+mj-lt"/>
            </a:endParaRPr>
          </a:p>
          <a:p>
            <a:pPr marL="457200" indent="-342900">
              <a:spcBef>
                <a:spcPts val="384"/>
              </a:spcBef>
              <a:buFont typeface="+mj-lt"/>
              <a:buAutoNum type="arabicPeriod" startAt="57"/>
            </a:pPr>
            <a:endParaRPr lang="en-CA" sz="1600" dirty="0">
              <a:solidFill>
                <a:schemeClr val="tx2">
                  <a:lumMod val="75000"/>
                </a:schemeClr>
              </a:solidFill>
              <a:latin typeface="+mj-lt"/>
            </a:endParaRPr>
          </a:p>
          <a:p>
            <a:pPr marL="457200" indent="-342900">
              <a:spcBef>
                <a:spcPts val="384"/>
              </a:spcBef>
              <a:buFont typeface="+mj-lt"/>
              <a:buAutoNum type="arabicPeriod" startAt="57"/>
            </a:pPr>
            <a:r>
              <a:rPr lang="en-CA" sz="1600" dirty="0" smtClean="0">
                <a:solidFill>
                  <a:schemeClr val="tx2">
                    <a:lumMod val="75000"/>
                  </a:schemeClr>
                </a:solidFill>
                <a:latin typeface="+mj-lt"/>
              </a:rPr>
              <a:t>Where </a:t>
            </a:r>
            <a:r>
              <a:rPr lang="en-CA" sz="1600" dirty="0">
                <a:solidFill>
                  <a:schemeClr val="tx2">
                    <a:lumMod val="75000"/>
                  </a:schemeClr>
                </a:solidFill>
                <a:latin typeface="+mj-lt"/>
              </a:rPr>
              <a:t>appropriate, your lawyer will undertake to provide additional information </a:t>
            </a:r>
            <a:r>
              <a:rPr lang="en-CA" sz="1600" dirty="0" smtClean="0">
                <a:solidFill>
                  <a:schemeClr val="tx2">
                    <a:lumMod val="75000"/>
                  </a:schemeClr>
                </a:solidFill>
                <a:latin typeface="+mj-lt"/>
              </a:rPr>
              <a:t>or </a:t>
            </a:r>
            <a:r>
              <a:rPr lang="en-CA" sz="1600" dirty="0">
                <a:solidFill>
                  <a:schemeClr val="tx2">
                    <a:lumMod val="75000"/>
                  </a:schemeClr>
                </a:solidFill>
                <a:latin typeface="+mj-lt"/>
              </a:rPr>
              <a:t>documents. </a:t>
            </a:r>
            <a:endParaRPr lang="en-CA" sz="1600" dirty="0" smtClean="0">
              <a:solidFill>
                <a:schemeClr val="tx2">
                  <a:lumMod val="75000"/>
                </a:schemeClr>
              </a:solidFill>
              <a:latin typeface="+mj-lt"/>
            </a:endParaRPr>
          </a:p>
          <a:p>
            <a:pPr marL="457200" indent="-342900">
              <a:spcBef>
                <a:spcPts val="384"/>
              </a:spcBef>
              <a:buFont typeface="+mj-lt"/>
              <a:buAutoNum type="arabicPeriod" startAt="57"/>
            </a:pPr>
            <a:endParaRPr lang="en-CA" sz="1600" dirty="0">
              <a:solidFill>
                <a:schemeClr val="tx2">
                  <a:lumMod val="75000"/>
                </a:schemeClr>
              </a:solidFill>
              <a:latin typeface="+mj-lt"/>
            </a:endParaRPr>
          </a:p>
          <a:p>
            <a:pPr marL="457200" indent="-342900">
              <a:spcBef>
                <a:spcPts val="384"/>
              </a:spcBef>
              <a:buFont typeface="+mj-lt"/>
              <a:buAutoNum type="arabicPeriod" startAt="57"/>
            </a:pPr>
            <a:r>
              <a:rPr lang="en-CA" sz="1600" dirty="0" smtClean="0">
                <a:solidFill>
                  <a:schemeClr val="tx2">
                    <a:lumMod val="75000"/>
                  </a:schemeClr>
                </a:solidFill>
                <a:latin typeface="+mj-lt"/>
              </a:rPr>
              <a:t>Your </a:t>
            </a:r>
            <a:r>
              <a:rPr lang="en-CA" sz="1600" dirty="0">
                <a:solidFill>
                  <a:schemeClr val="tx2">
                    <a:lumMod val="75000"/>
                  </a:schemeClr>
                </a:solidFill>
                <a:latin typeface="+mj-lt"/>
              </a:rPr>
              <a:t>lawyer will instruct you not to answer improper questions. A question to which the answer is subject to lawyer-client privilege or litigation privilege need not be answered. Questions on irrelevant matters also need not be answered. Other improper questions include a question which has already been answered</a:t>
            </a:r>
            <a:r>
              <a:rPr lang="en-CA" sz="1600" dirty="0" smtClean="0">
                <a:solidFill>
                  <a:schemeClr val="tx2">
                    <a:lumMod val="75000"/>
                  </a:schemeClr>
                </a:solidFill>
                <a:latin typeface="+mj-lt"/>
              </a:rPr>
              <a:t>.</a:t>
            </a: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15</a:t>
            </a:fld>
            <a:endParaRPr lang="en-CA"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38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a:solidFill>
                  <a:srgbClr val="C00000"/>
                </a:solidFill>
              </a:rPr>
              <a:t>Undertakings, Refusals </a:t>
            </a:r>
            <a:r>
              <a:rPr lang="en-CA" sz="3600" dirty="0" smtClean="0">
                <a:solidFill>
                  <a:srgbClr val="C00000"/>
                </a:solidFill>
              </a:rPr>
              <a:t/>
            </a:r>
            <a:br>
              <a:rPr lang="en-CA" sz="3600" dirty="0" smtClean="0">
                <a:solidFill>
                  <a:srgbClr val="C00000"/>
                </a:solidFill>
              </a:rPr>
            </a:br>
            <a:r>
              <a:rPr lang="en-CA" sz="3600" dirty="0" smtClean="0">
                <a:solidFill>
                  <a:srgbClr val="C00000"/>
                </a:solidFill>
              </a:rPr>
              <a:t>and </a:t>
            </a:r>
            <a:r>
              <a:rPr lang="en-CA" sz="3600" dirty="0">
                <a:solidFill>
                  <a:srgbClr val="C00000"/>
                </a:solidFill>
              </a:rPr>
              <a:t>Under </a:t>
            </a:r>
            <a:r>
              <a:rPr lang="en-CA" sz="3600" dirty="0" smtClean="0">
                <a:solidFill>
                  <a:srgbClr val="C00000"/>
                </a:solidFill>
              </a:rPr>
              <a:t>Advisements #2</a:t>
            </a:r>
            <a:endParaRPr lang="en-CA" sz="3600" dirty="0">
              <a:solidFill>
                <a:srgbClr val="C00000"/>
              </a:solidFill>
            </a:endParaRPr>
          </a:p>
        </p:txBody>
      </p:sp>
      <p:sp>
        <p:nvSpPr>
          <p:cNvPr id="3" name="Content Placeholder 2"/>
          <p:cNvSpPr>
            <a:spLocks noGrp="1"/>
          </p:cNvSpPr>
          <p:nvPr>
            <p:ph idx="1"/>
          </p:nvPr>
        </p:nvSpPr>
        <p:spPr/>
        <p:txBody>
          <a:bodyPr>
            <a:noAutofit/>
          </a:bodyPr>
          <a:lstStyle/>
          <a:p>
            <a:pPr marL="457200" indent="-342900">
              <a:spcBef>
                <a:spcPts val="384"/>
              </a:spcBef>
              <a:buFont typeface="+mj-lt"/>
              <a:buAutoNum type="arabicPeriod" startAt="62"/>
            </a:pPr>
            <a:r>
              <a:rPr lang="en-CA" sz="1600" dirty="0" smtClean="0">
                <a:solidFill>
                  <a:schemeClr val="tx2">
                    <a:lumMod val="75000"/>
                  </a:schemeClr>
                </a:solidFill>
              </a:rPr>
              <a:t>Let </a:t>
            </a:r>
            <a:r>
              <a:rPr lang="en-CA" sz="1600" dirty="0">
                <a:solidFill>
                  <a:schemeClr val="tx2">
                    <a:lumMod val="75000"/>
                  </a:schemeClr>
                </a:solidFill>
              </a:rPr>
              <a:t>your lawyer decide if the question is not proper. Your lawyer is listening carefully to each question and will signal if s/he has an objection. </a:t>
            </a:r>
          </a:p>
          <a:p>
            <a:pPr marL="457200" indent="-342900">
              <a:spcBef>
                <a:spcPts val="384"/>
              </a:spcBef>
              <a:buFont typeface="+mj-lt"/>
              <a:buAutoNum type="arabicPeriod" startAt="62"/>
            </a:pPr>
            <a:endParaRPr lang="en-CA" sz="1600" dirty="0">
              <a:solidFill>
                <a:schemeClr val="tx2">
                  <a:lumMod val="75000"/>
                </a:schemeClr>
              </a:solidFill>
            </a:endParaRPr>
          </a:p>
          <a:p>
            <a:pPr marL="457200" indent="-342900">
              <a:spcBef>
                <a:spcPts val="384"/>
              </a:spcBef>
              <a:buFont typeface="+mj-lt"/>
              <a:buAutoNum type="arabicPeriod" startAt="62"/>
            </a:pPr>
            <a:r>
              <a:rPr lang="en-CA" sz="1600" dirty="0" smtClean="0">
                <a:solidFill>
                  <a:schemeClr val="tx2">
                    <a:lumMod val="75000"/>
                  </a:schemeClr>
                </a:solidFill>
              </a:rPr>
              <a:t>Some </a:t>
            </a:r>
            <a:r>
              <a:rPr lang="en-CA" sz="1600" dirty="0">
                <a:solidFill>
                  <a:schemeClr val="tx2">
                    <a:lumMod val="75000"/>
                  </a:schemeClr>
                </a:solidFill>
              </a:rPr>
              <a:t>questions may deal with documents which your lawyer has not seen. In this case, your lawyer “takes the question under advisement”. This means that the answered is refused for the moment but may be reconsidered later.</a:t>
            </a:r>
          </a:p>
          <a:p>
            <a:pPr marL="114300" indent="0">
              <a:spcBef>
                <a:spcPts val="384"/>
              </a:spcBef>
              <a:buNone/>
            </a:pPr>
            <a:endParaRPr lang="en-CA" sz="1600" dirty="0" smtClean="0">
              <a:solidFill>
                <a:schemeClr val="tx2"/>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16</a:t>
            </a:fld>
            <a:endParaRPr lang="en-CA"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32996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smtClean="0">
                <a:solidFill>
                  <a:srgbClr val="C00000"/>
                </a:solidFill>
              </a:rPr>
              <a:t>Testifying Through an Interpreter</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marL="457200" indent="-342900">
              <a:spcBef>
                <a:spcPts val="384"/>
              </a:spcBef>
              <a:buFont typeface="+mj-lt"/>
              <a:buAutoNum type="arabicPeriod" startAt="64"/>
            </a:pPr>
            <a:r>
              <a:rPr lang="en-CA" sz="1600" dirty="0" smtClean="0">
                <a:solidFill>
                  <a:schemeClr val="tx2">
                    <a:lumMod val="75000"/>
                  </a:schemeClr>
                </a:solidFill>
                <a:latin typeface="+mj-lt"/>
              </a:rPr>
              <a:t>If </a:t>
            </a:r>
            <a:r>
              <a:rPr lang="en-CA" sz="1600" dirty="0">
                <a:solidFill>
                  <a:schemeClr val="tx2">
                    <a:lumMod val="75000"/>
                  </a:schemeClr>
                </a:solidFill>
                <a:latin typeface="+mj-lt"/>
              </a:rPr>
              <a:t>testifying through an interpreter: even if you understand the question in English, wait until the interpreter translates it into your language before you answer. </a:t>
            </a:r>
            <a:endParaRPr lang="en-CA" sz="1600" dirty="0" smtClean="0">
              <a:solidFill>
                <a:schemeClr val="tx2">
                  <a:lumMod val="75000"/>
                </a:schemeClr>
              </a:solidFill>
              <a:latin typeface="+mj-lt"/>
            </a:endParaRPr>
          </a:p>
          <a:p>
            <a:pPr marL="457200" indent="-342900">
              <a:spcBef>
                <a:spcPts val="384"/>
              </a:spcBef>
              <a:buFont typeface="+mj-lt"/>
              <a:buAutoNum type="arabicPeriod" startAt="64"/>
            </a:pPr>
            <a:endParaRPr lang="en-CA" sz="1600" dirty="0">
              <a:solidFill>
                <a:schemeClr val="tx2">
                  <a:lumMod val="75000"/>
                </a:schemeClr>
              </a:solidFill>
              <a:latin typeface="+mj-lt"/>
            </a:endParaRPr>
          </a:p>
          <a:p>
            <a:pPr marL="457200" indent="-342900">
              <a:spcBef>
                <a:spcPts val="384"/>
              </a:spcBef>
              <a:buFont typeface="+mj-lt"/>
              <a:buAutoNum type="arabicPeriod" startAt="64"/>
            </a:pPr>
            <a:r>
              <a:rPr lang="en-CA" sz="1600" dirty="0" smtClean="0">
                <a:solidFill>
                  <a:schemeClr val="tx2">
                    <a:lumMod val="75000"/>
                  </a:schemeClr>
                </a:solidFill>
                <a:latin typeface="+mj-lt"/>
              </a:rPr>
              <a:t>Give </a:t>
            </a:r>
            <a:r>
              <a:rPr lang="en-CA" sz="1600" dirty="0">
                <a:solidFill>
                  <a:schemeClr val="tx2">
                    <a:lumMod val="75000"/>
                  </a:schemeClr>
                </a:solidFill>
                <a:latin typeface="+mj-lt"/>
              </a:rPr>
              <a:t>your answer in your language even if you can answer in English. </a:t>
            </a:r>
            <a:endParaRPr lang="en-CA" sz="1600" dirty="0" smtClean="0">
              <a:solidFill>
                <a:schemeClr val="tx2">
                  <a:lumMod val="75000"/>
                </a:schemeClr>
              </a:solidFill>
              <a:latin typeface="+mj-lt"/>
            </a:endParaRPr>
          </a:p>
          <a:p>
            <a:pPr marL="457200" indent="-342900">
              <a:spcBef>
                <a:spcPts val="384"/>
              </a:spcBef>
              <a:buFont typeface="+mj-lt"/>
              <a:buAutoNum type="arabicPeriod" startAt="64"/>
            </a:pPr>
            <a:endParaRPr lang="en-CA" sz="1600" dirty="0">
              <a:solidFill>
                <a:schemeClr val="tx2">
                  <a:lumMod val="75000"/>
                </a:schemeClr>
              </a:solidFill>
              <a:latin typeface="+mj-lt"/>
            </a:endParaRPr>
          </a:p>
          <a:p>
            <a:pPr marL="457200" indent="-342900">
              <a:spcBef>
                <a:spcPts val="384"/>
              </a:spcBef>
              <a:buFont typeface="+mj-lt"/>
              <a:buAutoNum type="arabicPeriod" startAt="64"/>
            </a:pPr>
            <a:r>
              <a:rPr lang="en-CA" sz="1600" dirty="0" smtClean="0">
                <a:solidFill>
                  <a:schemeClr val="tx2">
                    <a:lumMod val="75000"/>
                  </a:schemeClr>
                </a:solidFill>
                <a:latin typeface="+mj-lt"/>
              </a:rPr>
              <a:t>If </a:t>
            </a:r>
            <a:r>
              <a:rPr lang="en-CA" sz="1600" dirty="0">
                <a:solidFill>
                  <a:schemeClr val="tx2">
                    <a:lumMod val="75000"/>
                  </a:schemeClr>
                </a:solidFill>
                <a:latin typeface="+mj-lt"/>
              </a:rPr>
              <a:t>you give a long answer, the interpreter will not remember everything you said. After you say one sentence in your language, stop to let the interpreter translate before continuing with your answer. This will insure that the interpreter translates everything you say accurately</a:t>
            </a:r>
            <a:r>
              <a:rPr lang="en-CA" sz="1600" dirty="0" smtClean="0">
                <a:solidFill>
                  <a:schemeClr val="tx2">
                    <a:lumMod val="75000"/>
                  </a:schemeClr>
                </a:solidFill>
                <a:latin typeface="+mj-lt"/>
              </a:rPr>
              <a:t>.</a:t>
            </a:r>
          </a:p>
          <a:p>
            <a:pPr marL="457200" indent="-342900">
              <a:spcBef>
                <a:spcPts val="384"/>
              </a:spcBef>
              <a:buFont typeface="+mj-lt"/>
              <a:buAutoNum type="arabicPeriod" startAt="64"/>
            </a:pPr>
            <a:endParaRPr lang="en-CA" sz="1600" dirty="0">
              <a:solidFill>
                <a:schemeClr val="tx2">
                  <a:lumMod val="75000"/>
                </a:schemeClr>
              </a:solidFill>
              <a:latin typeface="+mj-lt"/>
            </a:endParaRPr>
          </a:p>
          <a:p>
            <a:pPr marL="457200" indent="-342900">
              <a:spcBef>
                <a:spcPts val="384"/>
              </a:spcBef>
              <a:buFont typeface="+mj-lt"/>
              <a:buAutoNum type="arabicPeriod" startAt="64"/>
            </a:pPr>
            <a:r>
              <a:rPr lang="en-CA" sz="1600" dirty="0" smtClean="0">
                <a:solidFill>
                  <a:schemeClr val="tx2">
                    <a:lumMod val="75000"/>
                  </a:schemeClr>
                </a:solidFill>
                <a:latin typeface="+mj-lt"/>
              </a:rPr>
              <a:t>Don’t </a:t>
            </a:r>
            <a:r>
              <a:rPr lang="en-CA" sz="1600" dirty="0">
                <a:solidFill>
                  <a:schemeClr val="tx2">
                    <a:lumMod val="75000"/>
                  </a:schemeClr>
                </a:solidFill>
                <a:latin typeface="+mj-lt"/>
              </a:rPr>
              <a:t>get into any conversation with the interpreter. If you think the interpreter has misunderstood or translated incorrectly, you can say so. </a:t>
            </a:r>
            <a:endParaRPr lang="en-CA" sz="1600" dirty="0" smtClean="0">
              <a:solidFill>
                <a:schemeClr val="tx2">
                  <a:lumMod val="75000"/>
                </a:schemeClr>
              </a:solidFill>
              <a:latin typeface="+mj-lt"/>
            </a:endParaRPr>
          </a:p>
          <a:p>
            <a:pPr>
              <a:spcBef>
                <a:spcPts val="384"/>
              </a:spcBef>
            </a:pPr>
            <a:endParaRPr lang="en-CA" dirty="0">
              <a:solidFill>
                <a:schemeClr val="tx2"/>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17</a:t>
            </a:fld>
            <a:endParaRPr lang="en-CA"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31640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a:solidFill>
                  <a:srgbClr val="C00000"/>
                </a:solidFill>
              </a:rPr>
              <a:t>What </a:t>
            </a:r>
            <a:r>
              <a:rPr lang="en-CA" sz="3600" dirty="0" smtClean="0">
                <a:solidFill>
                  <a:srgbClr val="C00000"/>
                </a:solidFill>
              </a:rPr>
              <a:t>Happens After </a:t>
            </a:r>
            <a:r>
              <a:rPr lang="en-CA" sz="3600" dirty="0">
                <a:solidFill>
                  <a:srgbClr val="C00000"/>
                </a:solidFill>
              </a:rPr>
              <a:t>the E</a:t>
            </a:r>
            <a:r>
              <a:rPr lang="en-CA" sz="3600" dirty="0" smtClean="0">
                <a:solidFill>
                  <a:srgbClr val="C00000"/>
                </a:solidFill>
              </a:rPr>
              <a:t>xamination</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marL="457200" indent="-342900">
              <a:spcBef>
                <a:spcPts val="384"/>
              </a:spcBef>
              <a:buFont typeface="+mj-lt"/>
              <a:buAutoNum type="arabicPeriod" startAt="68"/>
            </a:pPr>
            <a:r>
              <a:rPr lang="en-CA" sz="1600" dirty="0" smtClean="0">
                <a:solidFill>
                  <a:schemeClr val="tx2">
                    <a:lumMod val="75000"/>
                  </a:schemeClr>
                </a:solidFill>
                <a:latin typeface="+mj-lt"/>
              </a:rPr>
              <a:t>When </a:t>
            </a:r>
            <a:r>
              <a:rPr lang="en-CA" sz="1600" dirty="0">
                <a:solidFill>
                  <a:schemeClr val="tx2">
                    <a:lumMod val="75000"/>
                  </a:schemeClr>
                </a:solidFill>
                <a:latin typeface="+mj-lt"/>
              </a:rPr>
              <a:t>the examination ends, your lawyer will usually order the transcript. </a:t>
            </a:r>
            <a:endParaRPr lang="en-CA" sz="1600" dirty="0" smtClean="0">
              <a:solidFill>
                <a:schemeClr val="tx2">
                  <a:lumMod val="75000"/>
                </a:schemeClr>
              </a:solidFill>
              <a:latin typeface="+mj-lt"/>
            </a:endParaRPr>
          </a:p>
          <a:p>
            <a:pPr marL="457200" indent="-342900">
              <a:spcBef>
                <a:spcPts val="384"/>
              </a:spcBef>
              <a:buFont typeface="+mj-lt"/>
              <a:buAutoNum type="arabicPeriod" startAt="68"/>
            </a:pPr>
            <a:endParaRPr lang="en-CA" sz="1600" dirty="0">
              <a:solidFill>
                <a:schemeClr val="tx2">
                  <a:lumMod val="75000"/>
                </a:schemeClr>
              </a:solidFill>
              <a:latin typeface="+mj-lt"/>
            </a:endParaRPr>
          </a:p>
          <a:p>
            <a:pPr marL="457200" indent="-342900">
              <a:spcBef>
                <a:spcPts val="384"/>
              </a:spcBef>
              <a:buFont typeface="+mj-lt"/>
              <a:buAutoNum type="arabicPeriod" startAt="68"/>
            </a:pPr>
            <a:r>
              <a:rPr lang="en-CA" sz="1600" dirty="0" smtClean="0">
                <a:solidFill>
                  <a:schemeClr val="tx2">
                    <a:lumMod val="75000"/>
                  </a:schemeClr>
                </a:solidFill>
                <a:latin typeface="+mj-lt"/>
              </a:rPr>
              <a:t>It </a:t>
            </a:r>
            <a:r>
              <a:rPr lang="en-CA" sz="1600" dirty="0">
                <a:solidFill>
                  <a:schemeClr val="tx2">
                    <a:lumMod val="75000"/>
                  </a:schemeClr>
                </a:solidFill>
                <a:latin typeface="+mj-lt"/>
              </a:rPr>
              <a:t>is customary to be polite with the opposing party and the opposing lawyer. However, the opposing lawyer is not your friend. Don’t get into a conversation with the opposing lawyer about anything and particularly, don’t discuss the case with the opposing lawyer. </a:t>
            </a:r>
            <a:endParaRPr lang="en-CA" sz="1600" dirty="0" smtClean="0">
              <a:solidFill>
                <a:schemeClr val="tx2">
                  <a:lumMod val="75000"/>
                </a:schemeClr>
              </a:solidFill>
              <a:latin typeface="+mj-lt"/>
            </a:endParaRPr>
          </a:p>
          <a:p>
            <a:pPr marL="457200" indent="-342900">
              <a:spcBef>
                <a:spcPts val="384"/>
              </a:spcBef>
              <a:buFont typeface="+mj-lt"/>
              <a:buAutoNum type="arabicPeriod" startAt="68"/>
            </a:pPr>
            <a:endParaRPr lang="en-CA" sz="1600" dirty="0">
              <a:solidFill>
                <a:schemeClr val="tx2">
                  <a:lumMod val="75000"/>
                </a:schemeClr>
              </a:solidFill>
              <a:latin typeface="+mj-lt"/>
            </a:endParaRPr>
          </a:p>
          <a:p>
            <a:pPr marL="457200" indent="-342900">
              <a:spcBef>
                <a:spcPts val="384"/>
              </a:spcBef>
              <a:buFont typeface="+mj-lt"/>
              <a:buAutoNum type="arabicPeriod" startAt="68"/>
            </a:pPr>
            <a:r>
              <a:rPr lang="en-CA" sz="1600" dirty="0" smtClean="0">
                <a:solidFill>
                  <a:schemeClr val="tx2">
                    <a:lumMod val="75000"/>
                  </a:schemeClr>
                </a:solidFill>
                <a:latin typeface="+mj-lt"/>
              </a:rPr>
              <a:t>Sometimes</a:t>
            </a:r>
            <a:r>
              <a:rPr lang="en-CA" sz="1600" dirty="0">
                <a:solidFill>
                  <a:schemeClr val="tx2">
                    <a:lumMod val="75000"/>
                  </a:schemeClr>
                </a:solidFill>
                <a:latin typeface="+mj-lt"/>
              </a:rPr>
              <a:t>, the lawyers may ask the clients to wait outside the examination room to discuss settlement. Settlement negotiations can more effective when the parties are not present. Your lawyer will later tell you what was discussed. </a:t>
            </a:r>
            <a:endParaRPr lang="en-CA" sz="1600" dirty="0" smtClean="0">
              <a:solidFill>
                <a:schemeClr val="tx2">
                  <a:lumMod val="75000"/>
                </a:schemeClr>
              </a:solidFill>
              <a:latin typeface="+mj-lt"/>
            </a:endParaRPr>
          </a:p>
          <a:p>
            <a:pPr marL="457200" indent="-342900">
              <a:spcBef>
                <a:spcPts val="384"/>
              </a:spcBef>
              <a:buFont typeface="+mj-lt"/>
              <a:buAutoNum type="arabicPeriod" startAt="68"/>
            </a:pPr>
            <a:endParaRPr lang="en-CA" sz="1600" dirty="0">
              <a:solidFill>
                <a:schemeClr val="tx2">
                  <a:lumMod val="75000"/>
                </a:schemeClr>
              </a:solidFill>
              <a:latin typeface="+mj-lt"/>
            </a:endParaRPr>
          </a:p>
          <a:p>
            <a:pPr marL="457200" indent="-342900">
              <a:spcBef>
                <a:spcPts val="384"/>
              </a:spcBef>
              <a:buFont typeface="+mj-lt"/>
              <a:buAutoNum type="arabicPeriod" startAt="68"/>
            </a:pPr>
            <a:r>
              <a:rPr lang="en-CA" sz="1600" dirty="0" smtClean="0">
                <a:solidFill>
                  <a:schemeClr val="tx2">
                    <a:lumMod val="75000"/>
                  </a:schemeClr>
                </a:solidFill>
                <a:latin typeface="+mj-lt"/>
              </a:rPr>
              <a:t>After </a:t>
            </a:r>
            <a:r>
              <a:rPr lang="en-CA" sz="1600" dirty="0">
                <a:solidFill>
                  <a:schemeClr val="tx2">
                    <a:lumMod val="75000"/>
                  </a:schemeClr>
                </a:solidFill>
                <a:latin typeface="+mj-lt"/>
              </a:rPr>
              <a:t>the examination, you are free to discuss your case with your lawyer</a:t>
            </a:r>
            <a:r>
              <a:rPr lang="en-CA" sz="1600" dirty="0" smtClean="0">
                <a:solidFill>
                  <a:schemeClr val="tx2">
                    <a:lumMod val="75000"/>
                  </a:schemeClr>
                </a:solidFill>
                <a:latin typeface="+mj-lt"/>
              </a:rPr>
              <a:t>.</a:t>
            </a:r>
          </a:p>
          <a:p>
            <a:pPr marL="457200" indent="-342900">
              <a:spcBef>
                <a:spcPts val="384"/>
              </a:spcBef>
              <a:buFont typeface="+mj-lt"/>
              <a:buAutoNum type="arabicPeriod" startAt="68"/>
            </a:pPr>
            <a:endParaRPr lang="en-CA" sz="1600" dirty="0">
              <a:solidFill>
                <a:schemeClr val="tx2">
                  <a:lumMod val="75000"/>
                </a:schemeClr>
              </a:solidFill>
              <a:latin typeface="+mj-lt"/>
            </a:endParaRPr>
          </a:p>
          <a:p>
            <a:pPr marL="457200" indent="-342900">
              <a:spcBef>
                <a:spcPts val="384"/>
              </a:spcBef>
              <a:buFont typeface="+mj-lt"/>
              <a:buAutoNum type="arabicPeriod" startAt="68"/>
            </a:pPr>
            <a:r>
              <a:rPr lang="en-CA" sz="1600" dirty="0" smtClean="0">
                <a:solidFill>
                  <a:schemeClr val="tx2">
                    <a:lumMod val="75000"/>
                  </a:schemeClr>
                </a:solidFill>
                <a:latin typeface="+mj-lt"/>
              </a:rPr>
              <a:t>If </a:t>
            </a:r>
            <a:r>
              <a:rPr lang="en-CA" sz="1600" dirty="0">
                <a:solidFill>
                  <a:schemeClr val="tx2">
                    <a:lumMod val="75000"/>
                  </a:schemeClr>
                </a:solidFill>
                <a:latin typeface="+mj-lt"/>
              </a:rPr>
              <a:t>you believe that you made a mistake on an answer, tell your lawyer as soon as possible so you can inform the opposing lawyer of the error. </a:t>
            </a: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18</a:t>
            </a:fld>
            <a:endParaRPr lang="en-CA"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25472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a:solidFill>
                  <a:srgbClr val="C00000"/>
                </a:solidFill>
              </a:rPr>
              <a:t>Transcripts and R</a:t>
            </a:r>
            <a:r>
              <a:rPr lang="en-CA" sz="3600" dirty="0" smtClean="0">
                <a:solidFill>
                  <a:srgbClr val="C00000"/>
                </a:solidFill>
              </a:rPr>
              <a:t>e-attendance #1 </a:t>
            </a:r>
            <a:endParaRPr lang="en-CA" sz="3600" dirty="0">
              <a:solidFill>
                <a:srgbClr val="C00000"/>
              </a:solidFill>
            </a:endParaRPr>
          </a:p>
        </p:txBody>
      </p:sp>
      <p:sp>
        <p:nvSpPr>
          <p:cNvPr id="3" name="Content Placeholder 2"/>
          <p:cNvSpPr>
            <a:spLocks noGrp="1"/>
          </p:cNvSpPr>
          <p:nvPr>
            <p:ph idx="1"/>
          </p:nvPr>
        </p:nvSpPr>
        <p:spPr>
          <a:xfrm>
            <a:off x="457200" y="1556792"/>
            <a:ext cx="7620000" cy="4844008"/>
          </a:xfrm>
        </p:spPr>
        <p:txBody>
          <a:bodyPr>
            <a:noAutofit/>
          </a:bodyPr>
          <a:lstStyle/>
          <a:p>
            <a:pPr marL="457200" indent="-342900">
              <a:buFont typeface="+mj-lt"/>
              <a:buAutoNum type="arabicPeriod" startAt="73"/>
            </a:pPr>
            <a:r>
              <a:rPr lang="en-CA" sz="1600" dirty="0" smtClean="0">
                <a:solidFill>
                  <a:schemeClr val="tx2">
                    <a:lumMod val="75000"/>
                  </a:schemeClr>
                </a:solidFill>
                <a:latin typeface="+mj-lt"/>
              </a:rPr>
              <a:t>A </a:t>
            </a:r>
            <a:r>
              <a:rPr lang="en-CA" sz="1600" dirty="0" smtClean="0">
                <a:solidFill>
                  <a:schemeClr val="tx2">
                    <a:lumMod val="75000"/>
                  </a:schemeClr>
                </a:solidFill>
                <a:latin typeface="+mj-lt"/>
              </a:rPr>
              <a:t>few weeks after the examination, your lawyer will send you a copy of the transcript. Read the transcript carefully. Advise your lawyer of any errors. </a:t>
            </a:r>
          </a:p>
          <a:p>
            <a:pPr marL="457200" indent="-342900">
              <a:buFont typeface="+mj-lt"/>
              <a:buAutoNum type="arabicPeriod" startAt="73"/>
            </a:pPr>
            <a:endParaRPr lang="en-CA" sz="1600" dirty="0" smtClean="0">
              <a:solidFill>
                <a:schemeClr val="tx2">
                  <a:lumMod val="75000"/>
                </a:schemeClr>
              </a:solidFill>
              <a:latin typeface="+mj-lt"/>
            </a:endParaRPr>
          </a:p>
          <a:p>
            <a:pPr marL="457200" indent="-342900">
              <a:buFont typeface="+mj-lt"/>
              <a:buAutoNum type="arabicPeriod" startAt="73"/>
            </a:pPr>
            <a:r>
              <a:rPr lang="en-CA" sz="1600" dirty="0" smtClean="0">
                <a:solidFill>
                  <a:schemeClr val="tx2">
                    <a:lumMod val="75000"/>
                  </a:schemeClr>
                </a:solidFill>
                <a:latin typeface="+mj-lt"/>
              </a:rPr>
              <a:t>Your </a:t>
            </a:r>
            <a:r>
              <a:rPr lang="en-CA" sz="1600" dirty="0" smtClean="0">
                <a:solidFill>
                  <a:schemeClr val="tx2">
                    <a:lumMod val="75000"/>
                  </a:schemeClr>
                </a:solidFill>
                <a:latin typeface="+mj-lt"/>
              </a:rPr>
              <a:t>lawyer will prepare a list of undertakings and “under advisement” questions. You should provide the answers and documents as soon as possible. Some information will have to be obtained from others. You and your lawyer will discuss who should obtain it. </a:t>
            </a:r>
          </a:p>
          <a:p>
            <a:pPr marL="457200" indent="-342900">
              <a:buFont typeface="+mj-lt"/>
              <a:buAutoNum type="arabicPeriod" startAt="73"/>
            </a:pPr>
            <a:endParaRPr lang="en-CA" sz="1600" dirty="0" smtClean="0">
              <a:solidFill>
                <a:schemeClr val="tx2">
                  <a:lumMod val="75000"/>
                </a:schemeClr>
              </a:solidFill>
              <a:latin typeface="+mj-lt"/>
            </a:endParaRPr>
          </a:p>
          <a:p>
            <a:pPr marL="457200" indent="-342900">
              <a:buFont typeface="+mj-lt"/>
              <a:buAutoNum type="arabicPeriod" startAt="73"/>
            </a:pPr>
            <a:r>
              <a:rPr lang="en-CA" sz="1600" dirty="0" smtClean="0">
                <a:solidFill>
                  <a:schemeClr val="tx2">
                    <a:lumMod val="75000"/>
                  </a:schemeClr>
                </a:solidFill>
                <a:latin typeface="+mj-lt"/>
              </a:rPr>
              <a:t>Your </a:t>
            </a:r>
            <a:r>
              <a:rPr lang="en-CA" sz="1600" dirty="0" smtClean="0">
                <a:solidFill>
                  <a:schemeClr val="tx2">
                    <a:lumMod val="75000"/>
                  </a:schemeClr>
                </a:solidFill>
                <a:latin typeface="+mj-lt"/>
              </a:rPr>
              <a:t>lawyer will decide whether an under advisement question should be answered or refused.</a:t>
            </a:r>
          </a:p>
          <a:p>
            <a:pPr marL="457200" indent="-342900">
              <a:buFont typeface="+mj-lt"/>
              <a:buAutoNum type="arabicPeriod" startAt="73"/>
            </a:pPr>
            <a:endParaRPr lang="en-CA" sz="1600" dirty="0" smtClean="0">
              <a:solidFill>
                <a:schemeClr val="tx2">
                  <a:lumMod val="75000"/>
                </a:schemeClr>
              </a:solidFill>
              <a:latin typeface="+mj-lt"/>
            </a:endParaRPr>
          </a:p>
          <a:p>
            <a:pPr marL="457200" indent="-342900">
              <a:buFont typeface="+mj-lt"/>
              <a:buAutoNum type="arabicPeriod" startAt="73"/>
            </a:pPr>
            <a:r>
              <a:rPr lang="en-CA" sz="1600" dirty="0" smtClean="0">
                <a:solidFill>
                  <a:schemeClr val="tx2">
                    <a:lumMod val="75000"/>
                  </a:schemeClr>
                </a:solidFill>
                <a:latin typeface="+mj-lt"/>
              </a:rPr>
              <a:t>If </a:t>
            </a:r>
            <a:r>
              <a:rPr lang="en-CA" sz="1600" dirty="0" smtClean="0">
                <a:solidFill>
                  <a:schemeClr val="tx2">
                    <a:lumMod val="75000"/>
                  </a:schemeClr>
                </a:solidFill>
                <a:latin typeface="+mj-lt"/>
              </a:rPr>
              <a:t>there is still disagreement between the lawyers about refused questions and the refused questions are important, the opposing lawyer might make a motion to the court to require the questions to be answered. Some refused questions are not important enough to warrant a motion to the court. Some refused questions are not important enough to warrant an objection to respond, even if they are technically improper. </a:t>
            </a:r>
          </a:p>
          <a:p>
            <a:endParaRPr lang="en-CA" sz="1600" dirty="0" smtClean="0">
              <a:solidFill>
                <a:schemeClr val="tx2"/>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19</a:t>
            </a:fld>
            <a:endParaRPr lang="en-CA"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2617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50106"/>
          </a:xfrm>
        </p:spPr>
        <p:txBody>
          <a:bodyPr/>
          <a:lstStyle/>
          <a:p>
            <a:pPr algn="ctr"/>
            <a:r>
              <a:rPr lang="en-CA" sz="3600" dirty="0" smtClean="0">
                <a:solidFill>
                  <a:srgbClr val="C00000"/>
                </a:solidFill>
              </a:rPr>
              <a:t>Introduction</a:t>
            </a:r>
            <a:endParaRPr lang="en-CA" sz="4000" dirty="0">
              <a:solidFill>
                <a:srgbClr val="C00000"/>
              </a:solidFill>
            </a:endParaRPr>
          </a:p>
        </p:txBody>
      </p:sp>
      <p:sp>
        <p:nvSpPr>
          <p:cNvPr id="3" name="Content Placeholder 2"/>
          <p:cNvSpPr>
            <a:spLocks noGrp="1"/>
          </p:cNvSpPr>
          <p:nvPr>
            <p:ph idx="1"/>
          </p:nvPr>
        </p:nvSpPr>
        <p:spPr>
          <a:xfrm>
            <a:off x="467544" y="1196752"/>
            <a:ext cx="7620000" cy="5272335"/>
          </a:xfrm>
        </p:spPr>
        <p:txBody>
          <a:bodyPr>
            <a:normAutofit fontScale="85000" lnSpcReduction="20000"/>
          </a:bodyPr>
          <a:lstStyle/>
          <a:p>
            <a:r>
              <a:rPr lang="en-CA" sz="1900" dirty="0">
                <a:solidFill>
                  <a:schemeClr val="tx2">
                    <a:lumMod val="75000"/>
                  </a:schemeClr>
                </a:solidFill>
                <a:latin typeface="+mj-lt"/>
              </a:rPr>
              <a:t>These tips, pointers and information are intended for persons who must attend for cross-examination or examination for discovery in a civil proceeding in Ontario. There are some procedural differences between cross-examination and discovery but generally, preparation for the examination is the same</a:t>
            </a:r>
            <a:r>
              <a:rPr lang="en-CA" sz="1900" dirty="0" smtClean="0">
                <a:solidFill>
                  <a:schemeClr val="tx2">
                    <a:lumMod val="75000"/>
                  </a:schemeClr>
                </a:solidFill>
                <a:latin typeface="+mj-lt"/>
              </a:rPr>
              <a:t>.</a:t>
            </a:r>
          </a:p>
          <a:p>
            <a:endParaRPr lang="en-CA" sz="1900" dirty="0" smtClean="0">
              <a:solidFill>
                <a:schemeClr val="tx2">
                  <a:lumMod val="75000"/>
                </a:schemeClr>
              </a:solidFill>
              <a:latin typeface="+mj-lt"/>
            </a:endParaRPr>
          </a:p>
          <a:p>
            <a:r>
              <a:rPr lang="en-CA" sz="1900" dirty="0">
                <a:solidFill>
                  <a:schemeClr val="tx2">
                    <a:lumMod val="75000"/>
                  </a:schemeClr>
                </a:solidFill>
                <a:latin typeface="+mj-lt"/>
              </a:rPr>
              <a:t>If you are involved in a civil lawsuit, you will probably have to attend for cross-examination or examination for discovery at some stage of the proceeding before trial. In Ontario, these examinations are typically held in the office of a shorthand or verbatim reporter. </a:t>
            </a:r>
          </a:p>
          <a:p>
            <a:endParaRPr lang="en-CA" sz="1900" dirty="0">
              <a:solidFill>
                <a:schemeClr val="tx2">
                  <a:lumMod val="75000"/>
                </a:schemeClr>
              </a:solidFill>
              <a:latin typeface="+mj-lt"/>
            </a:endParaRPr>
          </a:p>
          <a:p>
            <a:r>
              <a:rPr lang="en-CA" sz="1900" dirty="0">
                <a:solidFill>
                  <a:schemeClr val="tx2">
                    <a:lumMod val="75000"/>
                  </a:schemeClr>
                </a:solidFill>
                <a:latin typeface="+mj-lt"/>
              </a:rPr>
              <a:t>No judge is present. The opposing lawyer has a right to ask questions based on the pleadings (discovery) or the affidavits on the motion (cross-examination). </a:t>
            </a:r>
          </a:p>
          <a:p>
            <a:endParaRPr lang="en-CA" sz="1900" dirty="0">
              <a:solidFill>
                <a:schemeClr val="tx2">
                  <a:lumMod val="75000"/>
                </a:schemeClr>
              </a:solidFill>
              <a:latin typeface="+mj-lt"/>
            </a:endParaRPr>
          </a:p>
          <a:p>
            <a:r>
              <a:rPr lang="en-CA" sz="1900" dirty="0">
                <a:solidFill>
                  <a:schemeClr val="tx2">
                    <a:lumMod val="75000"/>
                  </a:schemeClr>
                </a:solidFill>
                <a:latin typeface="+mj-lt"/>
              </a:rPr>
              <a:t>Your lawyer is at your side. S/he cannot answer for you but will be vigilant to direct you not to answer improper questions.</a:t>
            </a:r>
          </a:p>
          <a:p>
            <a:endParaRPr lang="en-CA" sz="1900" dirty="0">
              <a:solidFill>
                <a:schemeClr val="tx2">
                  <a:lumMod val="75000"/>
                </a:schemeClr>
              </a:solidFill>
              <a:latin typeface="+mj-lt"/>
            </a:endParaRPr>
          </a:p>
          <a:p>
            <a:r>
              <a:rPr lang="en-CA" sz="1900" dirty="0">
                <a:solidFill>
                  <a:schemeClr val="tx2">
                    <a:lumMod val="75000"/>
                  </a:schemeClr>
                </a:solidFill>
                <a:latin typeface="+mj-lt"/>
              </a:rPr>
              <a:t>Preparation for the examination is important. A well-prepared witness will make a better impression and will give better responses. </a:t>
            </a:r>
          </a:p>
          <a:p>
            <a:endParaRPr lang="en-CA" sz="1900" dirty="0">
              <a:solidFill>
                <a:schemeClr val="tx2">
                  <a:lumMod val="75000"/>
                </a:schemeClr>
              </a:solidFill>
              <a:latin typeface="+mj-lt"/>
            </a:endParaRPr>
          </a:p>
          <a:p>
            <a:r>
              <a:rPr lang="en-CA" sz="1900" dirty="0">
                <a:solidFill>
                  <a:schemeClr val="tx2">
                    <a:lumMod val="75000"/>
                  </a:schemeClr>
                </a:solidFill>
                <a:latin typeface="+mj-lt"/>
              </a:rPr>
              <a:t>Even though, the old saying “if you’re telling the truth, there is nothing to remember” is largely true, litigation </a:t>
            </a:r>
            <a:r>
              <a:rPr lang="en-CA" sz="1900" dirty="0" smtClean="0">
                <a:solidFill>
                  <a:schemeClr val="tx2">
                    <a:lumMod val="75000"/>
                  </a:schemeClr>
                </a:solidFill>
                <a:latin typeface="+mj-lt"/>
              </a:rPr>
              <a:t>usually </a:t>
            </a:r>
            <a:r>
              <a:rPr lang="en-CA" sz="1900" dirty="0">
                <a:solidFill>
                  <a:schemeClr val="tx2">
                    <a:lumMod val="75000"/>
                  </a:schemeClr>
                </a:solidFill>
                <a:latin typeface="+mj-lt"/>
              </a:rPr>
              <a:t>involves a lot details and documents. A witness who understands what is expected and what not to do is more likely to help his or her own case.</a:t>
            </a:r>
          </a:p>
          <a:p>
            <a:endParaRPr lang="en-CA" sz="1900" dirty="0" smtClean="0">
              <a:solidFill>
                <a:schemeClr val="bg2">
                  <a:lumMod val="25000"/>
                </a:schemeClr>
              </a:solidFill>
              <a:latin typeface="+mj-lt"/>
            </a:endParaRPr>
          </a:p>
        </p:txBody>
      </p:sp>
      <p:sp>
        <p:nvSpPr>
          <p:cNvPr id="4" name="Footer Placeholder 3"/>
          <p:cNvSpPr>
            <a:spLocks noGrp="1"/>
          </p:cNvSpPr>
          <p:nvPr>
            <p:ph type="ftr" sz="quarter" idx="11"/>
          </p:nvPr>
        </p:nvSpPr>
        <p:spPr/>
        <p:txBody>
          <a:bodyPr/>
          <a:lstStyle/>
          <a:p>
            <a:r>
              <a:rPr lang="es-ES" sz="1400" b="1" dirty="0" smtClean="0"/>
              <a:t>www.ellynlaw.com</a:t>
            </a:r>
            <a:endParaRPr lang="en-CA" sz="1400" b="1" dirty="0"/>
          </a:p>
        </p:txBody>
      </p:sp>
      <p:sp>
        <p:nvSpPr>
          <p:cNvPr id="5" name="Slide Number Placeholder 4"/>
          <p:cNvSpPr>
            <a:spLocks noGrp="1"/>
          </p:cNvSpPr>
          <p:nvPr>
            <p:ph type="sldNum" sz="quarter" idx="12"/>
          </p:nvPr>
        </p:nvSpPr>
        <p:spPr/>
        <p:txBody>
          <a:bodyPr/>
          <a:lstStyle/>
          <a:p>
            <a:fld id="{0CBA90C3-8697-4982-A4FE-6C9F37DF3AE2}" type="slidenum">
              <a:rPr lang="en-CA" smtClean="0"/>
              <a:t>2</a:t>
            </a:fld>
            <a:endParaRPr lang="en-CA"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2707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a:solidFill>
                  <a:srgbClr val="C00000"/>
                </a:solidFill>
              </a:rPr>
              <a:t>Transcripts and R</a:t>
            </a:r>
            <a:r>
              <a:rPr lang="en-CA" sz="3600" dirty="0" smtClean="0">
                <a:solidFill>
                  <a:srgbClr val="C00000"/>
                </a:solidFill>
              </a:rPr>
              <a:t>e-attendance #2 </a:t>
            </a:r>
            <a:endParaRPr lang="en-CA" sz="3600" dirty="0">
              <a:solidFill>
                <a:srgbClr val="C00000"/>
              </a:solidFill>
            </a:endParaRPr>
          </a:p>
        </p:txBody>
      </p:sp>
      <p:sp>
        <p:nvSpPr>
          <p:cNvPr id="3" name="Content Placeholder 2"/>
          <p:cNvSpPr>
            <a:spLocks noGrp="1"/>
          </p:cNvSpPr>
          <p:nvPr>
            <p:ph idx="1"/>
          </p:nvPr>
        </p:nvSpPr>
        <p:spPr>
          <a:xfrm>
            <a:off x="457200" y="1556792"/>
            <a:ext cx="7620000" cy="4844008"/>
          </a:xfrm>
        </p:spPr>
        <p:txBody>
          <a:bodyPr>
            <a:noAutofit/>
          </a:bodyPr>
          <a:lstStyle/>
          <a:p>
            <a:pPr marL="457200" indent="-342900">
              <a:buFont typeface="+mj-lt"/>
              <a:buAutoNum type="arabicPeriod" startAt="77"/>
            </a:pPr>
            <a:r>
              <a:rPr lang="en-CA" sz="1600" dirty="0" smtClean="0">
                <a:solidFill>
                  <a:schemeClr val="tx2">
                    <a:lumMod val="75000"/>
                  </a:schemeClr>
                </a:solidFill>
              </a:rPr>
              <a:t>When </a:t>
            </a:r>
            <a:r>
              <a:rPr lang="en-CA" sz="1600" dirty="0">
                <a:solidFill>
                  <a:schemeClr val="tx2">
                    <a:lumMod val="75000"/>
                  </a:schemeClr>
                </a:solidFill>
              </a:rPr>
              <a:t>the answers to undertakings are available, your lawyer will prepare a written list of the answers and relevant documents, all of which will be sent to the opposing lawyer. </a:t>
            </a:r>
          </a:p>
          <a:p>
            <a:pPr marL="457200" indent="-342900">
              <a:buFont typeface="+mj-lt"/>
              <a:buAutoNum type="arabicPeriod" startAt="77"/>
            </a:pPr>
            <a:endParaRPr lang="en-CA" sz="1600" dirty="0">
              <a:solidFill>
                <a:schemeClr val="tx2">
                  <a:lumMod val="75000"/>
                </a:schemeClr>
              </a:solidFill>
            </a:endParaRPr>
          </a:p>
          <a:p>
            <a:pPr marL="457200" indent="-342900">
              <a:buFont typeface="+mj-lt"/>
              <a:buAutoNum type="arabicPeriod" startAt="77"/>
            </a:pPr>
            <a:r>
              <a:rPr lang="en-CA" sz="1600" dirty="0" smtClean="0">
                <a:solidFill>
                  <a:schemeClr val="tx2">
                    <a:lumMod val="75000"/>
                  </a:schemeClr>
                </a:solidFill>
              </a:rPr>
              <a:t>The </a:t>
            </a:r>
            <a:r>
              <a:rPr lang="en-CA" sz="1600" dirty="0">
                <a:solidFill>
                  <a:schemeClr val="tx2">
                    <a:lumMod val="75000"/>
                  </a:schemeClr>
                </a:solidFill>
              </a:rPr>
              <a:t>opposing lawyer then has a right require you to attend on an agreed date to answer questions arising from the undertakings. The same applies if the court directs that refused questions should be answered. </a:t>
            </a:r>
          </a:p>
          <a:p>
            <a:pPr marL="114300" indent="0">
              <a:buNone/>
            </a:pPr>
            <a:endParaRPr lang="en-CA" sz="1600" dirty="0" smtClean="0">
              <a:solidFill>
                <a:schemeClr val="tx2"/>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20</a:t>
            </a:fld>
            <a:endParaRPr lang="en-CA"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34026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smtClean="0">
                <a:solidFill>
                  <a:srgbClr val="C00000"/>
                </a:solidFill>
              </a:rPr>
              <a:t>Conclusion</a:t>
            </a:r>
            <a:endParaRPr lang="en-CA" sz="3600" dirty="0">
              <a:solidFill>
                <a:srgbClr val="C00000"/>
              </a:solidFill>
            </a:endParaRPr>
          </a:p>
        </p:txBody>
      </p:sp>
      <p:sp>
        <p:nvSpPr>
          <p:cNvPr id="3" name="Content Placeholder 2"/>
          <p:cNvSpPr>
            <a:spLocks noGrp="1"/>
          </p:cNvSpPr>
          <p:nvPr>
            <p:ph idx="1"/>
          </p:nvPr>
        </p:nvSpPr>
        <p:spPr>
          <a:xfrm>
            <a:off x="467544" y="1436712"/>
            <a:ext cx="7620000" cy="4800600"/>
          </a:xfrm>
        </p:spPr>
        <p:txBody>
          <a:bodyPr>
            <a:normAutofit lnSpcReduction="10000"/>
          </a:bodyPr>
          <a:lstStyle/>
          <a:p>
            <a:pPr marL="457200" indent="-342000">
              <a:spcBef>
                <a:spcPts val="384"/>
              </a:spcBef>
            </a:pPr>
            <a:r>
              <a:rPr lang="en-CA" sz="1600" dirty="0">
                <a:solidFill>
                  <a:schemeClr val="tx2">
                    <a:lumMod val="75000"/>
                  </a:schemeClr>
                </a:solidFill>
                <a:latin typeface="+mj-lt"/>
              </a:rPr>
              <a:t>These tips and pointers provide information about what occurs in most cases. </a:t>
            </a:r>
            <a:endParaRPr lang="en-CA" sz="1600" dirty="0" smtClean="0">
              <a:solidFill>
                <a:schemeClr val="tx2">
                  <a:lumMod val="75000"/>
                </a:schemeClr>
              </a:solidFill>
              <a:latin typeface="+mj-lt"/>
            </a:endParaRPr>
          </a:p>
          <a:p>
            <a:pPr marL="115200" indent="0">
              <a:spcBef>
                <a:spcPts val="384"/>
              </a:spcBef>
              <a:buNone/>
            </a:pPr>
            <a:endParaRPr lang="en-CA" sz="1600" dirty="0" smtClean="0">
              <a:solidFill>
                <a:schemeClr val="tx2">
                  <a:lumMod val="75000"/>
                </a:schemeClr>
              </a:solidFill>
              <a:latin typeface="+mj-lt"/>
            </a:endParaRPr>
          </a:p>
          <a:p>
            <a:pPr marL="457200" indent="-342000">
              <a:spcBef>
                <a:spcPts val="384"/>
              </a:spcBef>
            </a:pPr>
            <a:r>
              <a:rPr lang="en-CA" sz="1600" dirty="0" smtClean="0">
                <a:solidFill>
                  <a:schemeClr val="tx2">
                    <a:lumMod val="75000"/>
                  </a:schemeClr>
                </a:solidFill>
                <a:latin typeface="+mj-lt"/>
              </a:rPr>
              <a:t>Specific </a:t>
            </a:r>
            <a:r>
              <a:rPr lang="en-CA" sz="1600" dirty="0">
                <a:solidFill>
                  <a:schemeClr val="tx2">
                    <a:lumMod val="75000"/>
                  </a:schemeClr>
                </a:solidFill>
                <a:latin typeface="+mj-lt"/>
              </a:rPr>
              <a:t>problems may arise in your case which requires consideration by lawyer</a:t>
            </a:r>
            <a:r>
              <a:rPr lang="en-CA" sz="1600" dirty="0" smtClean="0">
                <a:solidFill>
                  <a:schemeClr val="tx2">
                    <a:lumMod val="75000"/>
                  </a:schemeClr>
                </a:solidFill>
                <a:latin typeface="+mj-lt"/>
              </a:rPr>
              <a:t>.</a:t>
            </a:r>
          </a:p>
          <a:p>
            <a:pPr marL="115200" indent="0">
              <a:spcBef>
                <a:spcPts val="384"/>
              </a:spcBef>
              <a:buNone/>
            </a:pPr>
            <a:endParaRPr lang="en-CA" sz="1600" dirty="0" smtClean="0">
              <a:solidFill>
                <a:schemeClr val="tx2">
                  <a:lumMod val="75000"/>
                </a:schemeClr>
              </a:solidFill>
              <a:latin typeface="+mj-lt"/>
            </a:endParaRPr>
          </a:p>
          <a:p>
            <a:pPr marL="457200" indent="-342000">
              <a:spcBef>
                <a:spcPts val="384"/>
              </a:spcBef>
            </a:pPr>
            <a:r>
              <a:rPr lang="en-CA" sz="1600" dirty="0" smtClean="0">
                <a:solidFill>
                  <a:schemeClr val="tx2">
                    <a:lumMod val="75000"/>
                  </a:schemeClr>
                </a:solidFill>
                <a:latin typeface="+mj-lt"/>
              </a:rPr>
              <a:t> </a:t>
            </a:r>
            <a:r>
              <a:rPr lang="en-CA" sz="1600" dirty="0">
                <a:solidFill>
                  <a:schemeClr val="tx2">
                    <a:lumMod val="75000"/>
                  </a:schemeClr>
                </a:solidFill>
                <a:latin typeface="+mj-lt"/>
              </a:rPr>
              <a:t>You should consult with your lawyer and relies on his/her advice on all matters dealing with your cross-examination and discovery</a:t>
            </a:r>
            <a:r>
              <a:rPr lang="en-CA" sz="1600" dirty="0" smtClean="0">
                <a:solidFill>
                  <a:schemeClr val="tx2">
                    <a:lumMod val="75000"/>
                  </a:schemeClr>
                </a:solidFill>
                <a:latin typeface="+mj-lt"/>
              </a:rPr>
              <a:t>.</a:t>
            </a:r>
          </a:p>
          <a:p>
            <a:pPr>
              <a:lnSpc>
                <a:spcPct val="80000"/>
              </a:lnSpc>
              <a:spcBef>
                <a:spcPts val="384"/>
              </a:spcBef>
            </a:pPr>
            <a:endParaRPr lang="en-CA" sz="2000" dirty="0" smtClean="0">
              <a:solidFill>
                <a:schemeClr val="tx2"/>
              </a:solidFill>
              <a:latin typeface="+mj-lt"/>
            </a:endParaRPr>
          </a:p>
          <a:p>
            <a:pPr>
              <a:lnSpc>
                <a:spcPct val="80000"/>
              </a:lnSpc>
              <a:spcBef>
                <a:spcPts val="384"/>
              </a:spcBef>
            </a:pPr>
            <a:endParaRPr lang="en-CA" sz="2000" dirty="0">
              <a:solidFill>
                <a:schemeClr val="tx2"/>
              </a:solidFill>
              <a:latin typeface="+mj-lt"/>
            </a:endParaRPr>
          </a:p>
          <a:p>
            <a:pPr>
              <a:lnSpc>
                <a:spcPct val="80000"/>
              </a:lnSpc>
              <a:spcBef>
                <a:spcPts val="384"/>
              </a:spcBef>
            </a:pPr>
            <a:endParaRPr lang="en-CA" sz="2000" dirty="0" smtClean="0">
              <a:solidFill>
                <a:schemeClr val="tx2"/>
              </a:solidFill>
              <a:latin typeface="+mj-lt"/>
            </a:endParaRPr>
          </a:p>
          <a:p>
            <a:pPr>
              <a:lnSpc>
                <a:spcPct val="80000"/>
              </a:lnSpc>
              <a:spcBef>
                <a:spcPts val="384"/>
              </a:spcBef>
            </a:pPr>
            <a:endParaRPr lang="en-CA" sz="2000" dirty="0">
              <a:solidFill>
                <a:schemeClr val="tx2"/>
              </a:solidFill>
              <a:latin typeface="+mj-lt"/>
            </a:endParaRPr>
          </a:p>
          <a:p>
            <a:pPr>
              <a:lnSpc>
                <a:spcPct val="80000"/>
              </a:lnSpc>
              <a:spcBef>
                <a:spcPts val="384"/>
              </a:spcBef>
            </a:pPr>
            <a:endParaRPr lang="en-CA" sz="2000" dirty="0" smtClean="0">
              <a:solidFill>
                <a:schemeClr val="tx2"/>
              </a:solidFill>
              <a:latin typeface="+mj-lt"/>
            </a:endParaRPr>
          </a:p>
          <a:p>
            <a:pPr marL="114300" indent="0">
              <a:lnSpc>
                <a:spcPct val="80000"/>
              </a:lnSpc>
              <a:spcBef>
                <a:spcPts val="384"/>
              </a:spcBef>
              <a:buNone/>
            </a:pPr>
            <a:endParaRPr lang="en-CA" sz="2000" dirty="0">
              <a:solidFill>
                <a:schemeClr val="tx2"/>
              </a:solidFill>
              <a:latin typeface="+mj-lt"/>
            </a:endParaRPr>
          </a:p>
          <a:p>
            <a:pPr marL="114300" indent="0">
              <a:lnSpc>
                <a:spcPct val="80000"/>
              </a:lnSpc>
              <a:spcBef>
                <a:spcPts val="384"/>
              </a:spcBef>
              <a:buNone/>
            </a:pPr>
            <a:r>
              <a:rPr lang="en-CA" sz="1600" i="1" dirty="0">
                <a:solidFill>
                  <a:schemeClr val="accent1"/>
                </a:solidFill>
                <a:latin typeface="+mj-lt"/>
              </a:rPr>
              <a:t>Disclaimer: While every effort has been made to ensure the accuracy of this publication, it is not intended to provide legal advice as individual situations will differ and should be discussed with an expert and/or lawyer. </a:t>
            </a:r>
            <a:endParaRPr lang="en-CA" sz="1600" i="1" dirty="0" smtClean="0">
              <a:solidFill>
                <a:schemeClr val="accent1"/>
              </a:solidFill>
              <a:latin typeface="+mj-lt"/>
            </a:endParaRPr>
          </a:p>
          <a:p>
            <a:pPr marL="114300" indent="0">
              <a:lnSpc>
                <a:spcPct val="80000"/>
              </a:lnSpc>
              <a:spcBef>
                <a:spcPts val="384"/>
              </a:spcBef>
              <a:buNone/>
            </a:pPr>
            <a:endParaRPr lang="en-CA" sz="1600" i="1" dirty="0" smtClean="0">
              <a:solidFill>
                <a:schemeClr val="accent1"/>
              </a:solidFill>
              <a:latin typeface="+mj-lt"/>
            </a:endParaRPr>
          </a:p>
          <a:p>
            <a:pPr marL="114300" indent="0">
              <a:lnSpc>
                <a:spcPct val="80000"/>
              </a:lnSpc>
              <a:spcBef>
                <a:spcPts val="384"/>
              </a:spcBef>
              <a:buNone/>
            </a:pPr>
            <a:r>
              <a:rPr lang="en-CA" sz="1600" i="1" dirty="0" smtClean="0">
                <a:solidFill>
                  <a:schemeClr val="accent1"/>
                </a:solidFill>
                <a:latin typeface="+mj-lt"/>
              </a:rPr>
              <a:t>For </a:t>
            </a:r>
            <a:r>
              <a:rPr lang="en-CA" sz="1600" i="1" dirty="0">
                <a:solidFill>
                  <a:schemeClr val="accent1"/>
                </a:solidFill>
                <a:latin typeface="+mj-lt"/>
              </a:rPr>
              <a:t>specific technical or legal advice on the information provided and related topics, please contact the author.</a:t>
            </a:r>
            <a:endParaRPr lang="en-CA" sz="1600" i="1" dirty="0" smtClean="0">
              <a:solidFill>
                <a:schemeClr val="accent1"/>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21</a:t>
            </a:fld>
            <a:endParaRPr lang="en-CA"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6201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smtClean="0">
                <a:solidFill>
                  <a:srgbClr val="C00000"/>
                </a:solidFill>
              </a:rPr>
              <a:t>Overview</a:t>
            </a:r>
            <a:endParaRPr lang="en-CA" sz="3600" dirty="0">
              <a:solidFill>
                <a:srgbClr val="C00000"/>
              </a:solidFill>
            </a:endParaRPr>
          </a:p>
        </p:txBody>
      </p:sp>
      <p:sp>
        <p:nvSpPr>
          <p:cNvPr id="3" name="Content Placeholder 2"/>
          <p:cNvSpPr>
            <a:spLocks noGrp="1"/>
          </p:cNvSpPr>
          <p:nvPr>
            <p:ph idx="1"/>
          </p:nvPr>
        </p:nvSpPr>
        <p:spPr>
          <a:xfrm>
            <a:off x="467544" y="1557739"/>
            <a:ext cx="7620000" cy="4680520"/>
          </a:xfrm>
        </p:spPr>
        <p:txBody>
          <a:bodyPr>
            <a:normAutofit/>
          </a:bodyPr>
          <a:lstStyle/>
          <a:p>
            <a:pPr marL="342000" indent="-230400">
              <a:lnSpc>
                <a:spcPct val="80000"/>
              </a:lnSpc>
              <a:spcBef>
                <a:spcPts val="384"/>
              </a:spcBef>
            </a:pPr>
            <a:r>
              <a:rPr lang="en-CA" sz="1600" dirty="0">
                <a:solidFill>
                  <a:schemeClr val="tx2">
                    <a:lumMod val="75000"/>
                  </a:schemeClr>
                </a:solidFill>
              </a:rPr>
              <a:t>This list is divided in the following headings: </a:t>
            </a:r>
            <a:endParaRPr lang="en-CA" sz="1600" dirty="0" smtClean="0">
              <a:solidFill>
                <a:schemeClr val="tx2">
                  <a:lumMod val="75000"/>
                </a:schemeClr>
              </a:solidFill>
            </a:endParaRPr>
          </a:p>
          <a:p>
            <a:pPr marL="111600" indent="0">
              <a:lnSpc>
                <a:spcPct val="80000"/>
              </a:lnSpc>
              <a:spcBef>
                <a:spcPts val="384"/>
              </a:spcBef>
              <a:buNone/>
            </a:pPr>
            <a:r>
              <a:rPr lang="en-CA" sz="1600" dirty="0" smtClean="0">
                <a:solidFill>
                  <a:schemeClr val="bg2">
                    <a:lumMod val="25000"/>
                  </a:schemeClr>
                </a:solidFill>
              </a:rPr>
              <a:t> </a:t>
            </a:r>
            <a:endParaRPr lang="en-CA" sz="1600" dirty="0">
              <a:solidFill>
                <a:schemeClr val="bg2">
                  <a:lumMod val="25000"/>
                </a:schemeClr>
              </a:solidFill>
            </a:endParaRPr>
          </a:p>
          <a:p>
            <a:pPr marL="477360" lvl="2" indent="0">
              <a:lnSpc>
                <a:spcPct val="150000"/>
              </a:lnSpc>
              <a:spcBef>
                <a:spcPts val="384"/>
              </a:spcBef>
              <a:buNone/>
            </a:pPr>
            <a:r>
              <a:rPr lang="en-CA" sz="1600" dirty="0" smtClean="0">
                <a:solidFill>
                  <a:srgbClr val="C00000"/>
                </a:solidFill>
              </a:rPr>
              <a:t>• </a:t>
            </a:r>
            <a:r>
              <a:rPr lang="en-CA" sz="1600" dirty="0">
                <a:solidFill>
                  <a:srgbClr val="C00000"/>
                </a:solidFill>
              </a:rPr>
              <a:t>Purpose the examination 1 – 9</a:t>
            </a:r>
            <a:br>
              <a:rPr lang="en-CA" sz="1600" dirty="0">
                <a:solidFill>
                  <a:srgbClr val="C00000"/>
                </a:solidFill>
              </a:rPr>
            </a:br>
            <a:r>
              <a:rPr lang="en-CA" sz="1600" dirty="0">
                <a:solidFill>
                  <a:srgbClr val="C00000"/>
                </a:solidFill>
              </a:rPr>
              <a:t>• Preparation days or weeks before the examination 10 – 17</a:t>
            </a:r>
            <a:br>
              <a:rPr lang="en-CA" sz="1600" dirty="0">
                <a:solidFill>
                  <a:srgbClr val="C00000"/>
                </a:solidFill>
              </a:rPr>
            </a:br>
            <a:r>
              <a:rPr lang="en-CA" sz="1600" dirty="0">
                <a:solidFill>
                  <a:srgbClr val="C00000"/>
                </a:solidFill>
              </a:rPr>
              <a:t>• What happens during the examination 18 - 28</a:t>
            </a:r>
            <a:br>
              <a:rPr lang="en-CA" sz="1600" dirty="0">
                <a:solidFill>
                  <a:srgbClr val="C00000"/>
                </a:solidFill>
              </a:rPr>
            </a:br>
            <a:r>
              <a:rPr lang="en-CA" sz="1600" dirty="0">
                <a:solidFill>
                  <a:srgbClr val="C00000"/>
                </a:solidFill>
              </a:rPr>
              <a:t>• How to answer the questions 29 - 44</a:t>
            </a:r>
            <a:br>
              <a:rPr lang="en-CA" sz="1600" dirty="0">
                <a:solidFill>
                  <a:srgbClr val="C00000"/>
                </a:solidFill>
              </a:rPr>
            </a:br>
            <a:r>
              <a:rPr lang="en-CA" sz="1600" dirty="0">
                <a:solidFill>
                  <a:srgbClr val="C00000"/>
                </a:solidFill>
              </a:rPr>
              <a:t>• Important things to remember – Do’s and Don’ts 45 – 56</a:t>
            </a:r>
            <a:br>
              <a:rPr lang="en-CA" sz="1600" dirty="0">
                <a:solidFill>
                  <a:srgbClr val="C00000"/>
                </a:solidFill>
              </a:rPr>
            </a:br>
            <a:r>
              <a:rPr lang="en-CA" sz="1600" dirty="0">
                <a:solidFill>
                  <a:srgbClr val="C00000"/>
                </a:solidFill>
              </a:rPr>
              <a:t>• Undertakings, Refusals and Under Advisements 57 – 63</a:t>
            </a:r>
            <a:br>
              <a:rPr lang="en-CA" sz="1600" dirty="0">
                <a:solidFill>
                  <a:srgbClr val="C00000"/>
                </a:solidFill>
              </a:rPr>
            </a:br>
            <a:r>
              <a:rPr lang="en-CA" sz="1600" dirty="0">
                <a:solidFill>
                  <a:srgbClr val="C00000"/>
                </a:solidFill>
              </a:rPr>
              <a:t>• Testifying through an interpreter 64 – 67</a:t>
            </a:r>
            <a:br>
              <a:rPr lang="en-CA" sz="1600" dirty="0">
                <a:solidFill>
                  <a:srgbClr val="C00000"/>
                </a:solidFill>
              </a:rPr>
            </a:br>
            <a:r>
              <a:rPr lang="en-CA" sz="1600" dirty="0">
                <a:solidFill>
                  <a:srgbClr val="C00000"/>
                </a:solidFill>
              </a:rPr>
              <a:t>• What happens after the examination 68 – 72</a:t>
            </a:r>
            <a:br>
              <a:rPr lang="en-CA" sz="1600" dirty="0">
                <a:solidFill>
                  <a:srgbClr val="C00000"/>
                </a:solidFill>
              </a:rPr>
            </a:br>
            <a:r>
              <a:rPr lang="en-CA" sz="1600" dirty="0">
                <a:solidFill>
                  <a:srgbClr val="C00000"/>
                </a:solidFill>
              </a:rPr>
              <a:t>• Transcripts and re-attendance 73 – </a:t>
            </a:r>
            <a:r>
              <a:rPr lang="en-CA" sz="1600" dirty="0" smtClean="0">
                <a:solidFill>
                  <a:srgbClr val="C00000"/>
                </a:solidFill>
              </a:rPr>
              <a:t>78</a:t>
            </a:r>
            <a:r>
              <a:rPr lang="en-CA" dirty="0"/>
              <a:t/>
            </a:r>
            <a:br>
              <a:rPr lang="en-CA" dirty="0"/>
            </a:br>
            <a:endParaRPr lang="en-CA" dirty="0" smtClean="0">
              <a:latin typeface="+mj-lt"/>
            </a:endParaRPr>
          </a:p>
          <a:p>
            <a:pPr lvl="1"/>
            <a:endParaRPr lang="en-CA" dirty="0">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3</a:t>
            </a:fld>
            <a:endParaRPr lang="en-CA"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4092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smtClean="0">
                <a:solidFill>
                  <a:srgbClr val="C00000"/>
                </a:solidFill>
              </a:rPr>
              <a:t>Purpose </a:t>
            </a:r>
            <a:r>
              <a:rPr lang="en-CA" sz="3600" dirty="0">
                <a:solidFill>
                  <a:srgbClr val="C00000"/>
                </a:solidFill>
              </a:rPr>
              <a:t>of the </a:t>
            </a:r>
            <a:r>
              <a:rPr lang="en-CA" sz="3600" dirty="0" smtClean="0">
                <a:solidFill>
                  <a:srgbClr val="C00000"/>
                </a:solidFill>
              </a:rPr>
              <a:t>Examination #1</a:t>
            </a:r>
            <a:endParaRPr lang="en-CA" sz="3600" dirty="0">
              <a:solidFill>
                <a:srgbClr val="C00000"/>
              </a:solidFill>
            </a:endParaRPr>
          </a:p>
        </p:txBody>
      </p:sp>
      <p:sp>
        <p:nvSpPr>
          <p:cNvPr id="3" name="Content Placeholder 2"/>
          <p:cNvSpPr>
            <a:spLocks noGrp="1"/>
          </p:cNvSpPr>
          <p:nvPr>
            <p:ph idx="1"/>
          </p:nvPr>
        </p:nvSpPr>
        <p:spPr>
          <a:xfrm>
            <a:off x="457200" y="1556792"/>
            <a:ext cx="7620000" cy="4912295"/>
          </a:xfrm>
        </p:spPr>
        <p:txBody>
          <a:bodyPr>
            <a:normAutofit/>
          </a:bodyPr>
          <a:lstStyle/>
          <a:p>
            <a:pPr marL="457200" indent="-342900">
              <a:spcBef>
                <a:spcPts val="384"/>
              </a:spcBef>
              <a:buFont typeface="+mj-lt"/>
              <a:buAutoNum type="arabicPeriod"/>
            </a:pPr>
            <a:r>
              <a:rPr lang="en-CA" sz="1600" dirty="0" smtClean="0">
                <a:solidFill>
                  <a:schemeClr val="tx2">
                    <a:lumMod val="75000"/>
                  </a:schemeClr>
                </a:solidFill>
                <a:latin typeface="+mj-lt"/>
              </a:rPr>
              <a:t>The </a:t>
            </a:r>
            <a:r>
              <a:rPr lang="en-CA" sz="1600" dirty="0">
                <a:solidFill>
                  <a:schemeClr val="tx2">
                    <a:lumMod val="75000"/>
                  </a:schemeClr>
                </a:solidFill>
                <a:latin typeface="+mj-lt"/>
              </a:rPr>
              <a:t>purpose of cross-examination and discovery is to give the opposing lawyer an opportunity to test the truth and consistency of your evidence. </a:t>
            </a:r>
            <a:endParaRPr lang="en-CA" sz="1600" dirty="0" smtClean="0">
              <a:solidFill>
                <a:schemeClr val="tx2">
                  <a:lumMod val="75000"/>
                </a:schemeClr>
              </a:solidFill>
              <a:latin typeface="+mj-lt"/>
            </a:endParaRPr>
          </a:p>
          <a:p>
            <a:pPr marL="457200" indent="-342900">
              <a:spcBef>
                <a:spcPts val="384"/>
              </a:spcBef>
              <a:buFont typeface="+mj-lt"/>
              <a:buAutoNum type="arabicPeriod"/>
            </a:pPr>
            <a:endParaRPr lang="en-CA" sz="1600" dirty="0">
              <a:solidFill>
                <a:schemeClr val="tx2">
                  <a:lumMod val="75000"/>
                </a:schemeClr>
              </a:solidFill>
              <a:latin typeface="+mj-lt"/>
            </a:endParaRPr>
          </a:p>
          <a:p>
            <a:pPr marL="457200" indent="-342900">
              <a:spcBef>
                <a:spcPts val="384"/>
              </a:spcBef>
              <a:buFont typeface="+mj-lt"/>
              <a:buAutoNum type="arabicPeriod"/>
            </a:pPr>
            <a:r>
              <a:rPr lang="en-CA" sz="1600" dirty="0" smtClean="0">
                <a:solidFill>
                  <a:schemeClr val="tx2">
                    <a:lumMod val="75000"/>
                  </a:schemeClr>
                </a:solidFill>
                <a:latin typeface="+mj-lt"/>
              </a:rPr>
              <a:t>The </a:t>
            </a:r>
            <a:r>
              <a:rPr lang="en-CA" sz="1600" dirty="0">
                <a:solidFill>
                  <a:schemeClr val="tx2">
                    <a:lumMod val="75000"/>
                  </a:schemeClr>
                </a:solidFill>
                <a:latin typeface="+mj-lt"/>
              </a:rPr>
              <a:t>opposing lawyer will try to find inaccuracies, untruths, half-truths or other inconsistencies in your evidence. </a:t>
            </a:r>
            <a:endParaRPr lang="en-CA" sz="1600" dirty="0" smtClean="0">
              <a:solidFill>
                <a:schemeClr val="tx2">
                  <a:lumMod val="75000"/>
                </a:schemeClr>
              </a:solidFill>
              <a:latin typeface="+mj-lt"/>
            </a:endParaRPr>
          </a:p>
          <a:p>
            <a:pPr marL="457200" indent="-342900">
              <a:spcBef>
                <a:spcPts val="384"/>
              </a:spcBef>
              <a:buFont typeface="+mj-lt"/>
              <a:buAutoNum type="arabicPeriod"/>
            </a:pPr>
            <a:endParaRPr lang="en-CA" sz="1600" dirty="0">
              <a:solidFill>
                <a:schemeClr val="tx2">
                  <a:lumMod val="75000"/>
                </a:schemeClr>
              </a:solidFill>
              <a:latin typeface="+mj-lt"/>
            </a:endParaRPr>
          </a:p>
          <a:p>
            <a:pPr marL="457200" indent="-342900">
              <a:spcBef>
                <a:spcPts val="384"/>
              </a:spcBef>
              <a:buFont typeface="+mj-lt"/>
              <a:buAutoNum type="arabicPeriod"/>
            </a:pPr>
            <a:r>
              <a:rPr lang="en-CA" sz="1600" dirty="0" smtClean="0">
                <a:solidFill>
                  <a:schemeClr val="tx2">
                    <a:lumMod val="75000"/>
                  </a:schemeClr>
                </a:solidFill>
                <a:latin typeface="+mj-lt"/>
              </a:rPr>
              <a:t>On </a:t>
            </a:r>
            <a:r>
              <a:rPr lang="en-CA" sz="1600" dirty="0">
                <a:solidFill>
                  <a:schemeClr val="tx2">
                    <a:lumMod val="75000"/>
                  </a:schemeClr>
                </a:solidFill>
                <a:latin typeface="+mj-lt"/>
              </a:rPr>
              <a:t>examination for discovery, the opposing lawyer is also looking for you admit facts which help the opposing party’s case and to learn about the case you intend to present at the trial</a:t>
            </a:r>
            <a:r>
              <a:rPr lang="en-CA" sz="1600" dirty="0" smtClean="0">
                <a:solidFill>
                  <a:schemeClr val="tx2">
                    <a:lumMod val="75000"/>
                  </a:schemeClr>
                </a:solidFill>
                <a:latin typeface="+mj-lt"/>
              </a:rPr>
              <a:t>.</a:t>
            </a:r>
          </a:p>
          <a:p>
            <a:pPr marL="457200" indent="-342900">
              <a:spcBef>
                <a:spcPts val="384"/>
              </a:spcBef>
              <a:buFont typeface="+mj-lt"/>
              <a:buAutoNum type="arabicPeriod"/>
            </a:pPr>
            <a:endParaRPr lang="en-CA" sz="1600" dirty="0">
              <a:solidFill>
                <a:schemeClr val="tx2">
                  <a:lumMod val="75000"/>
                </a:schemeClr>
              </a:solidFill>
              <a:latin typeface="+mj-lt"/>
            </a:endParaRPr>
          </a:p>
          <a:p>
            <a:pPr marL="457200" indent="-342900">
              <a:spcBef>
                <a:spcPts val="384"/>
              </a:spcBef>
              <a:buFont typeface="+mj-lt"/>
              <a:buAutoNum type="arabicPeriod"/>
            </a:pPr>
            <a:r>
              <a:rPr lang="en-CA" sz="1600" dirty="0" smtClean="0">
                <a:solidFill>
                  <a:schemeClr val="tx2">
                    <a:lumMod val="75000"/>
                  </a:schemeClr>
                </a:solidFill>
                <a:latin typeface="+mj-lt"/>
              </a:rPr>
              <a:t>A </a:t>
            </a:r>
            <a:r>
              <a:rPr lang="en-CA" sz="1600" dirty="0">
                <a:solidFill>
                  <a:schemeClr val="tx2">
                    <a:lumMod val="75000"/>
                  </a:schemeClr>
                </a:solidFill>
                <a:latin typeface="+mj-lt"/>
              </a:rPr>
              <a:t>party’s case can be greatly improved or seriously damaged by the answers given on cross-examination or discovery. Therefore, it is important to know what to expect and to be well prepared. </a:t>
            </a:r>
            <a:endParaRPr lang="en-CA" sz="1600" dirty="0" smtClean="0">
              <a:solidFill>
                <a:schemeClr val="tx2">
                  <a:lumMod val="75000"/>
                </a:schemeClr>
              </a:solidFill>
              <a:latin typeface="+mj-lt"/>
            </a:endParaRPr>
          </a:p>
          <a:p>
            <a:pPr marL="457200" indent="-342900">
              <a:spcBef>
                <a:spcPts val="384"/>
              </a:spcBef>
              <a:buFont typeface="+mj-lt"/>
              <a:buAutoNum type="arabicPeriod"/>
            </a:pPr>
            <a:endParaRPr lang="en-CA" sz="1600" dirty="0">
              <a:solidFill>
                <a:schemeClr val="tx2">
                  <a:lumMod val="75000"/>
                </a:schemeClr>
              </a:solidFill>
              <a:latin typeface="+mj-lt"/>
            </a:endParaRPr>
          </a:p>
          <a:p>
            <a:pPr marL="457200" indent="-342900">
              <a:spcBef>
                <a:spcPts val="384"/>
              </a:spcBef>
              <a:buFont typeface="+mj-lt"/>
              <a:buAutoNum type="arabicPeriod"/>
            </a:pPr>
            <a:r>
              <a:rPr lang="en-CA" sz="1600" dirty="0" smtClean="0">
                <a:solidFill>
                  <a:schemeClr val="tx2">
                    <a:lumMod val="75000"/>
                  </a:schemeClr>
                </a:solidFill>
                <a:latin typeface="+mj-lt"/>
              </a:rPr>
              <a:t>At </a:t>
            </a:r>
            <a:r>
              <a:rPr lang="en-CA" sz="1600" dirty="0">
                <a:solidFill>
                  <a:schemeClr val="tx2">
                    <a:lumMod val="75000"/>
                  </a:schemeClr>
                </a:solidFill>
                <a:latin typeface="+mj-lt"/>
              </a:rPr>
              <a:t>the examination, the opposing lawyer is building the case s/he hopes to make when the case gets before the judge. </a:t>
            </a:r>
            <a:endParaRPr lang="en-CA" sz="1600" dirty="0" smtClean="0">
              <a:solidFill>
                <a:schemeClr val="tx2">
                  <a:lumMod val="75000"/>
                </a:schemeClr>
              </a:solidFill>
              <a:latin typeface="+mj-lt"/>
            </a:endParaRPr>
          </a:p>
          <a:p>
            <a:pPr marL="571500" indent="-457200">
              <a:spcBef>
                <a:spcPts val="384"/>
              </a:spcBef>
              <a:buFont typeface="+mj-lt"/>
              <a:buAutoNum type="arabicPeriod"/>
            </a:pPr>
            <a:endParaRPr lang="en-CA" sz="2300" dirty="0">
              <a:solidFill>
                <a:schemeClr val="tx2"/>
              </a:solidFill>
              <a:latin typeface="+mj-lt"/>
            </a:endParaRPr>
          </a:p>
          <a:p>
            <a:pPr marL="114300" indent="0">
              <a:buNone/>
            </a:pPr>
            <a:endParaRPr lang="en-CA" dirty="0">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4</a:t>
            </a:fld>
            <a:endParaRPr lang="en-CA"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0101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smtClean="0">
                <a:solidFill>
                  <a:srgbClr val="C00000"/>
                </a:solidFill>
              </a:rPr>
              <a:t>Purpose </a:t>
            </a:r>
            <a:r>
              <a:rPr lang="en-CA" sz="3600" dirty="0">
                <a:solidFill>
                  <a:srgbClr val="C00000"/>
                </a:solidFill>
              </a:rPr>
              <a:t>of the </a:t>
            </a:r>
            <a:r>
              <a:rPr lang="en-CA" sz="3600" dirty="0" smtClean="0">
                <a:solidFill>
                  <a:srgbClr val="C00000"/>
                </a:solidFill>
              </a:rPr>
              <a:t>Examination #2</a:t>
            </a:r>
            <a:endParaRPr lang="en-CA" sz="3600" dirty="0">
              <a:solidFill>
                <a:srgbClr val="C00000"/>
              </a:solidFill>
            </a:endParaRPr>
          </a:p>
        </p:txBody>
      </p:sp>
      <p:sp>
        <p:nvSpPr>
          <p:cNvPr id="3" name="Content Placeholder 2"/>
          <p:cNvSpPr>
            <a:spLocks noGrp="1"/>
          </p:cNvSpPr>
          <p:nvPr>
            <p:ph idx="1"/>
          </p:nvPr>
        </p:nvSpPr>
        <p:spPr>
          <a:xfrm>
            <a:off x="467544" y="1556792"/>
            <a:ext cx="7620000" cy="4680520"/>
          </a:xfrm>
        </p:spPr>
        <p:txBody>
          <a:bodyPr>
            <a:normAutofit lnSpcReduction="10000"/>
          </a:bodyPr>
          <a:lstStyle/>
          <a:p>
            <a:pPr marL="457200" indent="-342900">
              <a:spcBef>
                <a:spcPts val="384"/>
              </a:spcBef>
              <a:buFont typeface="+mj-lt"/>
              <a:buAutoNum type="arabicPeriod" startAt="6"/>
            </a:pPr>
            <a:r>
              <a:rPr lang="en-CA" sz="1600" dirty="0" smtClean="0">
                <a:solidFill>
                  <a:schemeClr val="tx2">
                    <a:lumMod val="75000"/>
                  </a:schemeClr>
                </a:solidFill>
              </a:rPr>
              <a:t>When </a:t>
            </a:r>
            <a:r>
              <a:rPr lang="en-CA" sz="1600" dirty="0">
                <a:solidFill>
                  <a:schemeClr val="tx2">
                    <a:lumMod val="75000"/>
                  </a:schemeClr>
                </a:solidFill>
              </a:rPr>
              <a:t>the case gets to court, the other lawyer will try to persuade the judge that your evidence is unreliable because it is 1) factually incorrect; 2) untrue; 3) inconsistent with something you said on another occasion; 4) based on incorrect information received from others; or 5) unreasonable. </a:t>
            </a:r>
          </a:p>
          <a:p>
            <a:pPr marL="457200" indent="-342900">
              <a:spcBef>
                <a:spcPts val="384"/>
              </a:spcBef>
              <a:buFont typeface="+mj-lt"/>
              <a:buAutoNum type="arabicPeriod" startAt="6"/>
            </a:pPr>
            <a:endParaRPr lang="en-CA" sz="1600" dirty="0">
              <a:solidFill>
                <a:schemeClr val="tx2">
                  <a:lumMod val="75000"/>
                </a:schemeClr>
              </a:solidFill>
            </a:endParaRPr>
          </a:p>
          <a:p>
            <a:pPr marL="457200" indent="-342900">
              <a:spcBef>
                <a:spcPts val="384"/>
              </a:spcBef>
              <a:buFont typeface="+mj-lt"/>
              <a:buAutoNum type="arabicPeriod" startAt="6"/>
            </a:pPr>
            <a:r>
              <a:rPr lang="en-CA" sz="1600" dirty="0" smtClean="0">
                <a:solidFill>
                  <a:schemeClr val="tx2">
                    <a:lumMod val="75000"/>
                  </a:schemeClr>
                </a:solidFill>
              </a:rPr>
              <a:t>All </a:t>
            </a:r>
            <a:r>
              <a:rPr lang="en-CA" sz="1600" dirty="0">
                <a:solidFill>
                  <a:schemeClr val="tx2">
                    <a:lumMod val="75000"/>
                  </a:schemeClr>
                </a:solidFill>
              </a:rPr>
              <a:t>matters applicable to your examination also apply to your lawyer’s examination of the opposing party. Discuss these matters with your lawyer. </a:t>
            </a:r>
            <a:endParaRPr lang="en-CA" sz="1600" dirty="0" smtClean="0">
              <a:solidFill>
                <a:schemeClr val="tx2">
                  <a:lumMod val="75000"/>
                </a:schemeClr>
              </a:solidFill>
            </a:endParaRPr>
          </a:p>
          <a:p>
            <a:pPr marL="457200" indent="-342900">
              <a:spcBef>
                <a:spcPts val="384"/>
              </a:spcBef>
              <a:buFont typeface="+mj-lt"/>
              <a:buAutoNum type="arabicPeriod" startAt="6"/>
            </a:pPr>
            <a:endParaRPr lang="en-CA" sz="1600" dirty="0">
              <a:solidFill>
                <a:schemeClr val="tx2">
                  <a:lumMod val="75000"/>
                </a:schemeClr>
              </a:solidFill>
            </a:endParaRPr>
          </a:p>
          <a:p>
            <a:pPr marL="457200" indent="-342900">
              <a:spcBef>
                <a:spcPts val="384"/>
              </a:spcBef>
              <a:buFont typeface="+mj-lt"/>
              <a:buAutoNum type="arabicPeriod" startAt="6"/>
            </a:pPr>
            <a:r>
              <a:rPr lang="en-CA" sz="1600" dirty="0" smtClean="0">
                <a:solidFill>
                  <a:schemeClr val="tx2">
                    <a:lumMod val="75000"/>
                  </a:schemeClr>
                </a:solidFill>
              </a:rPr>
              <a:t>Sometimes</a:t>
            </a:r>
            <a:r>
              <a:rPr lang="en-CA" sz="1600" dirty="0">
                <a:solidFill>
                  <a:schemeClr val="tx2">
                    <a:lumMod val="75000"/>
                  </a:schemeClr>
                </a:solidFill>
              </a:rPr>
              <a:t>, your lawyer or the opposing lawyer may wish to cross-examine a person who has not sworn an affidavit. In this situation, the lawyer will serve a summons on the witness to appear at the reporter’s office at an appointed time to answer questions in connection with the case. Both lawyers have a right to cross-examine the witness. The examination must take place before the examining lawyer cross-examines the opposing party. </a:t>
            </a:r>
            <a:endParaRPr lang="en-CA" sz="1600" dirty="0" smtClean="0">
              <a:solidFill>
                <a:schemeClr val="tx2">
                  <a:lumMod val="75000"/>
                </a:schemeClr>
              </a:solidFill>
            </a:endParaRPr>
          </a:p>
          <a:p>
            <a:pPr marL="457200" indent="-342900">
              <a:spcBef>
                <a:spcPts val="384"/>
              </a:spcBef>
              <a:buFont typeface="+mj-lt"/>
              <a:buAutoNum type="arabicPeriod" startAt="6"/>
            </a:pPr>
            <a:endParaRPr lang="en-CA" sz="1600" dirty="0">
              <a:solidFill>
                <a:schemeClr val="tx2">
                  <a:lumMod val="75000"/>
                </a:schemeClr>
              </a:solidFill>
            </a:endParaRPr>
          </a:p>
          <a:p>
            <a:pPr marL="457200" indent="-342900">
              <a:spcBef>
                <a:spcPts val="384"/>
              </a:spcBef>
              <a:buFont typeface="+mj-lt"/>
              <a:buAutoNum type="arabicPeriod" startAt="6"/>
            </a:pPr>
            <a:r>
              <a:rPr lang="en-CA" sz="1600" dirty="0" smtClean="0">
                <a:solidFill>
                  <a:schemeClr val="tx2">
                    <a:lumMod val="75000"/>
                  </a:schemeClr>
                </a:solidFill>
              </a:rPr>
              <a:t>A </a:t>
            </a:r>
            <a:r>
              <a:rPr lang="en-CA" sz="1600" dirty="0">
                <a:solidFill>
                  <a:schemeClr val="tx2">
                    <a:lumMod val="75000"/>
                  </a:schemeClr>
                </a:solidFill>
              </a:rPr>
              <a:t>similar process exists for examination for discovery but it cannot be implemented without an order of the court. Ask your lawyer for advice about when these procedures should be taken in your case.</a:t>
            </a:r>
          </a:p>
          <a:p>
            <a:pPr marL="114300" indent="0">
              <a:buNone/>
            </a:pPr>
            <a:endParaRPr lang="en-CA" dirty="0">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5</a:t>
            </a:fld>
            <a:endParaRPr lang="en-CA"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141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smtClean="0">
                <a:solidFill>
                  <a:srgbClr val="C00000"/>
                </a:solidFill>
              </a:rPr>
              <a:t>Preparation Before </a:t>
            </a:r>
            <a:r>
              <a:rPr lang="en-CA" sz="3600" dirty="0">
                <a:solidFill>
                  <a:srgbClr val="C00000"/>
                </a:solidFill>
              </a:rPr>
              <a:t>the E</a:t>
            </a:r>
            <a:r>
              <a:rPr lang="en-CA" sz="3600" dirty="0" smtClean="0">
                <a:solidFill>
                  <a:srgbClr val="C00000"/>
                </a:solidFill>
              </a:rPr>
              <a:t>xamination #1</a:t>
            </a:r>
            <a:endParaRPr lang="en-CA" sz="3600" dirty="0">
              <a:solidFill>
                <a:srgbClr val="C00000"/>
              </a:solidFill>
            </a:endParaRPr>
          </a:p>
        </p:txBody>
      </p:sp>
      <p:sp>
        <p:nvSpPr>
          <p:cNvPr id="3" name="Content Placeholder 2"/>
          <p:cNvSpPr>
            <a:spLocks noGrp="1"/>
          </p:cNvSpPr>
          <p:nvPr>
            <p:ph idx="1"/>
          </p:nvPr>
        </p:nvSpPr>
        <p:spPr>
          <a:xfrm>
            <a:off x="395536" y="1484784"/>
            <a:ext cx="7620000" cy="4871855"/>
          </a:xfrm>
        </p:spPr>
        <p:txBody>
          <a:bodyPr>
            <a:noAutofit/>
          </a:bodyPr>
          <a:lstStyle/>
          <a:p>
            <a:pPr marL="457200" indent="-342900">
              <a:spcBef>
                <a:spcPts val="384"/>
              </a:spcBef>
              <a:buFont typeface="+mj-lt"/>
              <a:buAutoNum type="arabicPeriod" startAt="10"/>
            </a:pPr>
            <a:r>
              <a:rPr lang="en-CA" sz="1600" dirty="0" smtClean="0">
                <a:solidFill>
                  <a:schemeClr val="tx2">
                    <a:lumMod val="75000"/>
                  </a:schemeClr>
                </a:solidFill>
                <a:latin typeface="+mj-lt"/>
              </a:rPr>
              <a:t>Prepare </a:t>
            </a:r>
            <a:r>
              <a:rPr lang="en-CA" sz="1600" dirty="0">
                <a:solidFill>
                  <a:schemeClr val="tx2">
                    <a:lumMod val="75000"/>
                  </a:schemeClr>
                </a:solidFill>
                <a:latin typeface="+mj-lt"/>
              </a:rPr>
              <a:t>for the cross-examination by carefully reading all of your affidavits and all the exhibits carefully. This should begin several days before the examination. The more complicated your case and more documents involved, the longer you will need to prepare. </a:t>
            </a:r>
            <a:endParaRPr lang="en-CA" sz="1600" dirty="0" smtClean="0">
              <a:solidFill>
                <a:schemeClr val="tx2">
                  <a:lumMod val="75000"/>
                </a:schemeClr>
              </a:solidFill>
              <a:latin typeface="+mj-lt"/>
            </a:endParaRPr>
          </a:p>
          <a:p>
            <a:pPr marL="457200" indent="-342900">
              <a:spcBef>
                <a:spcPts val="384"/>
              </a:spcBef>
              <a:buFont typeface="+mj-lt"/>
              <a:buAutoNum type="arabicPeriod" startAt="10"/>
            </a:pPr>
            <a:endParaRPr lang="en-CA" sz="1600" dirty="0">
              <a:solidFill>
                <a:schemeClr val="tx2">
                  <a:lumMod val="75000"/>
                </a:schemeClr>
              </a:solidFill>
              <a:latin typeface="+mj-lt"/>
            </a:endParaRPr>
          </a:p>
          <a:p>
            <a:pPr marL="457200" indent="-342900">
              <a:spcBef>
                <a:spcPts val="384"/>
              </a:spcBef>
              <a:buFont typeface="+mj-lt"/>
              <a:buAutoNum type="arabicPeriod" startAt="10"/>
            </a:pPr>
            <a:r>
              <a:rPr lang="en-CA" sz="1600" dirty="0" smtClean="0">
                <a:solidFill>
                  <a:schemeClr val="tx2">
                    <a:lumMod val="75000"/>
                  </a:schemeClr>
                </a:solidFill>
                <a:latin typeface="+mj-lt"/>
              </a:rPr>
              <a:t>When </a:t>
            </a:r>
            <a:r>
              <a:rPr lang="en-CA" sz="1600" dirty="0">
                <a:solidFill>
                  <a:schemeClr val="tx2">
                    <a:lumMod val="75000"/>
                  </a:schemeClr>
                </a:solidFill>
                <a:latin typeface="+mj-lt"/>
              </a:rPr>
              <a:t>preparing for discovery, you must read all of the pleadings and review the documents in Affidavit of Documents brief. Also, if any affidavits have been prepared for motions, you must also read them</a:t>
            </a:r>
            <a:r>
              <a:rPr lang="en-CA" sz="1600" dirty="0" smtClean="0">
                <a:solidFill>
                  <a:schemeClr val="tx2">
                    <a:lumMod val="75000"/>
                  </a:schemeClr>
                </a:solidFill>
                <a:latin typeface="+mj-lt"/>
              </a:rPr>
              <a:t>.</a:t>
            </a:r>
          </a:p>
          <a:p>
            <a:pPr marL="457200" indent="-342900">
              <a:spcBef>
                <a:spcPts val="384"/>
              </a:spcBef>
              <a:buFont typeface="+mj-lt"/>
              <a:buAutoNum type="arabicPeriod" startAt="10"/>
            </a:pPr>
            <a:endParaRPr lang="en-CA" sz="1600" dirty="0">
              <a:solidFill>
                <a:schemeClr val="tx2">
                  <a:lumMod val="75000"/>
                </a:schemeClr>
              </a:solidFill>
              <a:latin typeface="+mj-lt"/>
            </a:endParaRPr>
          </a:p>
          <a:p>
            <a:pPr marL="457200" indent="-342900">
              <a:spcBef>
                <a:spcPts val="384"/>
              </a:spcBef>
              <a:buFont typeface="+mj-lt"/>
              <a:buAutoNum type="arabicPeriod" startAt="10"/>
            </a:pPr>
            <a:r>
              <a:rPr lang="en-CA" sz="1600" dirty="0" smtClean="0">
                <a:solidFill>
                  <a:schemeClr val="tx2">
                    <a:lumMod val="75000"/>
                  </a:schemeClr>
                </a:solidFill>
                <a:latin typeface="+mj-lt"/>
              </a:rPr>
              <a:t>If </a:t>
            </a:r>
            <a:r>
              <a:rPr lang="en-CA" sz="1600" dirty="0">
                <a:solidFill>
                  <a:schemeClr val="tx2">
                    <a:lumMod val="75000"/>
                  </a:schemeClr>
                </a:solidFill>
                <a:latin typeface="+mj-lt"/>
              </a:rPr>
              <a:t>there is anything in your affidavit which you do not understand, discuss this with your lawyer several days before the cross-examination. </a:t>
            </a:r>
            <a:endParaRPr lang="en-CA" sz="1600" dirty="0" smtClean="0">
              <a:solidFill>
                <a:schemeClr val="tx2">
                  <a:lumMod val="75000"/>
                </a:schemeClr>
              </a:solidFill>
              <a:latin typeface="+mj-lt"/>
            </a:endParaRPr>
          </a:p>
          <a:p>
            <a:pPr marL="457200" indent="-342900">
              <a:spcBef>
                <a:spcPts val="384"/>
              </a:spcBef>
              <a:buFont typeface="+mj-lt"/>
              <a:buAutoNum type="arabicPeriod" startAt="10"/>
            </a:pPr>
            <a:endParaRPr lang="en-CA" sz="1600" dirty="0">
              <a:solidFill>
                <a:schemeClr val="tx2">
                  <a:lumMod val="75000"/>
                </a:schemeClr>
              </a:solidFill>
              <a:latin typeface="+mj-lt"/>
            </a:endParaRPr>
          </a:p>
          <a:p>
            <a:pPr marL="457200" indent="-342900">
              <a:spcBef>
                <a:spcPts val="384"/>
              </a:spcBef>
              <a:buFont typeface="+mj-lt"/>
              <a:buAutoNum type="arabicPeriod" startAt="10"/>
            </a:pPr>
            <a:r>
              <a:rPr lang="en-CA" sz="1600" dirty="0" smtClean="0">
                <a:solidFill>
                  <a:schemeClr val="tx2">
                    <a:lumMod val="75000"/>
                  </a:schemeClr>
                </a:solidFill>
                <a:latin typeface="+mj-lt"/>
              </a:rPr>
              <a:t>A </a:t>
            </a:r>
            <a:r>
              <a:rPr lang="en-CA" sz="1600" dirty="0">
                <a:solidFill>
                  <a:schemeClr val="tx2">
                    <a:lumMod val="75000"/>
                  </a:schemeClr>
                </a:solidFill>
                <a:latin typeface="+mj-lt"/>
              </a:rPr>
              <a:t>meeting with the lawyer several days before the cross-examination is very helpful. During this meeting, your lawyer may do some role-playing to give you a sense of the kinds of questions the other lawyer is likely to ask</a:t>
            </a:r>
            <a:r>
              <a:rPr lang="en-CA" sz="1600" dirty="0" smtClean="0">
                <a:solidFill>
                  <a:schemeClr val="tx2">
                    <a:lumMod val="75000"/>
                  </a:schemeClr>
                </a:solidFill>
                <a:latin typeface="+mj-lt"/>
              </a:rPr>
              <a:t>.</a:t>
            </a:r>
          </a:p>
          <a:p>
            <a:pPr>
              <a:spcBef>
                <a:spcPts val="384"/>
              </a:spcBef>
            </a:pPr>
            <a:endParaRPr lang="en-CA" sz="1600" dirty="0">
              <a:solidFill>
                <a:schemeClr val="tx2"/>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6</a:t>
            </a:fld>
            <a:endParaRPr lang="en-CA"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6124864"/>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9591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smtClean="0">
                <a:solidFill>
                  <a:srgbClr val="C00000"/>
                </a:solidFill>
              </a:rPr>
              <a:t>Preparation </a:t>
            </a:r>
            <a:r>
              <a:rPr lang="en-CA" sz="3600" dirty="0">
                <a:solidFill>
                  <a:srgbClr val="C00000"/>
                </a:solidFill>
              </a:rPr>
              <a:t>B</a:t>
            </a:r>
            <a:r>
              <a:rPr lang="en-CA" sz="3600" dirty="0" smtClean="0">
                <a:solidFill>
                  <a:srgbClr val="C00000"/>
                </a:solidFill>
              </a:rPr>
              <a:t>efore </a:t>
            </a:r>
            <a:r>
              <a:rPr lang="en-CA" sz="3600" dirty="0">
                <a:solidFill>
                  <a:srgbClr val="C00000"/>
                </a:solidFill>
              </a:rPr>
              <a:t>the </a:t>
            </a:r>
            <a:r>
              <a:rPr lang="en-CA" sz="3600" dirty="0" smtClean="0">
                <a:solidFill>
                  <a:srgbClr val="C00000"/>
                </a:solidFill>
              </a:rPr>
              <a:t>Examination #2</a:t>
            </a:r>
            <a:endParaRPr lang="en-CA" sz="3600" dirty="0">
              <a:solidFill>
                <a:srgbClr val="C00000"/>
              </a:solidFill>
            </a:endParaRPr>
          </a:p>
        </p:txBody>
      </p:sp>
      <p:sp>
        <p:nvSpPr>
          <p:cNvPr id="3" name="Content Placeholder 2"/>
          <p:cNvSpPr>
            <a:spLocks noGrp="1"/>
          </p:cNvSpPr>
          <p:nvPr>
            <p:ph idx="1"/>
          </p:nvPr>
        </p:nvSpPr>
        <p:spPr>
          <a:xfrm>
            <a:off x="395536" y="1484784"/>
            <a:ext cx="7620000" cy="4871855"/>
          </a:xfrm>
        </p:spPr>
        <p:txBody>
          <a:bodyPr>
            <a:noAutofit/>
          </a:bodyPr>
          <a:lstStyle/>
          <a:p>
            <a:pPr marL="457200" indent="-342900">
              <a:spcBef>
                <a:spcPts val="384"/>
              </a:spcBef>
              <a:buFont typeface="+mj-lt"/>
              <a:buAutoNum type="arabicPeriod" startAt="14"/>
            </a:pPr>
            <a:r>
              <a:rPr lang="en-CA" sz="1600" dirty="0" smtClean="0">
                <a:solidFill>
                  <a:schemeClr val="tx2">
                    <a:lumMod val="75000"/>
                  </a:schemeClr>
                </a:solidFill>
              </a:rPr>
              <a:t>Be </a:t>
            </a:r>
            <a:r>
              <a:rPr lang="en-CA" sz="1600" dirty="0">
                <a:solidFill>
                  <a:schemeClr val="tx2">
                    <a:lumMod val="75000"/>
                  </a:schemeClr>
                </a:solidFill>
              </a:rPr>
              <a:t>sure to discuss difficult aspects of your evidence. The opposing lawyer will ask you to admit matters in the evidence which assist the opposing party’s case. Discuss with your lawyer how to handle these questions. </a:t>
            </a:r>
          </a:p>
          <a:p>
            <a:pPr marL="457200" indent="-342900">
              <a:spcBef>
                <a:spcPts val="384"/>
              </a:spcBef>
              <a:buFont typeface="+mj-lt"/>
              <a:buAutoNum type="arabicPeriod" startAt="14"/>
            </a:pPr>
            <a:endParaRPr lang="en-CA" sz="1600" dirty="0">
              <a:solidFill>
                <a:schemeClr val="tx2">
                  <a:lumMod val="75000"/>
                </a:schemeClr>
              </a:solidFill>
            </a:endParaRPr>
          </a:p>
          <a:p>
            <a:pPr marL="457200" indent="-342900">
              <a:spcBef>
                <a:spcPts val="384"/>
              </a:spcBef>
              <a:buFont typeface="+mj-lt"/>
              <a:buAutoNum type="arabicPeriod" startAt="14"/>
            </a:pPr>
            <a:r>
              <a:rPr lang="en-CA" sz="1600" dirty="0" smtClean="0">
                <a:solidFill>
                  <a:schemeClr val="tx2">
                    <a:lumMod val="75000"/>
                  </a:schemeClr>
                </a:solidFill>
              </a:rPr>
              <a:t>If </a:t>
            </a:r>
            <a:r>
              <a:rPr lang="en-CA" sz="1600" dirty="0">
                <a:solidFill>
                  <a:schemeClr val="tx2">
                    <a:lumMod val="75000"/>
                  </a:schemeClr>
                </a:solidFill>
              </a:rPr>
              <a:t>there are any errors changes in your affidavit, please tell your lawyer about these matters in advance, preferably in writing. The corrections will be made before the opposing lawyer starts questioning.</a:t>
            </a:r>
          </a:p>
          <a:p>
            <a:pPr marL="457200" indent="-342900">
              <a:spcBef>
                <a:spcPts val="384"/>
              </a:spcBef>
              <a:buFont typeface="+mj-lt"/>
              <a:buAutoNum type="arabicPeriod" startAt="14"/>
            </a:pPr>
            <a:endParaRPr lang="en-CA" sz="1600" dirty="0">
              <a:solidFill>
                <a:schemeClr val="tx2">
                  <a:lumMod val="75000"/>
                </a:schemeClr>
              </a:solidFill>
            </a:endParaRPr>
          </a:p>
          <a:p>
            <a:pPr marL="457200" indent="-342900">
              <a:spcBef>
                <a:spcPts val="384"/>
              </a:spcBef>
              <a:buFont typeface="+mj-lt"/>
              <a:buAutoNum type="arabicPeriod" startAt="14"/>
            </a:pPr>
            <a:r>
              <a:rPr lang="en-CA" sz="1600" dirty="0" smtClean="0">
                <a:solidFill>
                  <a:schemeClr val="tx2">
                    <a:lumMod val="75000"/>
                  </a:schemeClr>
                </a:solidFill>
              </a:rPr>
              <a:t>If </a:t>
            </a:r>
            <a:r>
              <a:rPr lang="en-CA" sz="1600" dirty="0">
                <a:solidFill>
                  <a:schemeClr val="tx2">
                    <a:lumMod val="75000"/>
                  </a:schemeClr>
                </a:solidFill>
              </a:rPr>
              <a:t>there are any matters which should be added to your Affidavit, please inform your lawyer as soon as possible. You will not be able to add matters after the cross-examination begins. Let your lawyer decided if it is important or not</a:t>
            </a:r>
            <a:r>
              <a:rPr lang="en-CA" sz="1600" dirty="0" smtClean="0">
                <a:solidFill>
                  <a:schemeClr val="tx2">
                    <a:lumMod val="75000"/>
                  </a:schemeClr>
                </a:solidFill>
              </a:rPr>
              <a:t>.</a:t>
            </a:r>
          </a:p>
          <a:p>
            <a:pPr marL="457200" indent="-342900">
              <a:spcBef>
                <a:spcPts val="384"/>
              </a:spcBef>
              <a:buFont typeface="+mj-lt"/>
              <a:buAutoNum type="arabicPeriod" startAt="14"/>
            </a:pPr>
            <a:endParaRPr lang="en-CA" sz="1600" dirty="0">
              <a:solidFill>
                <a:schemeClr val="tx2">
                  <a:lumMod val="75000"/>
                </a:schemeClr>
              </a:solidFill>
            </a:endParaRPr>
          </a:p>
          <a:p>
            <a:pPr marL="457200" indent="-342900">
              <a:spcBef>
                <a:spcPts val="384"/>
              </a:spcBef>
              <a:buFont typeface="+mj-lt"/>
              <a:buAutoNum type="arabicPeriod" startAt="14"/>
            </a:pPr>
            <a:r>
              <a:rPr lang="en-CA" sz="1600" dirty="0" smtClean="0">
                <a:solidFill>
                  <a:schemeClr val="tx2">
                    <a:lumMod val="75000"/>
                  </a:schemeClr>
                </a:solidFill>
              </a:rPr>
              <a:t>Be </a:t>
            </a:r>
            <a:r>
              <a:rPr lang="en-CA" sz="1600" dirty="0">
                <a:solidFill>
                  <a:schemeClr val="tx2">
                    <a:lumMod val="75000"/>
                  </a:schemeClr>
                </a:solidFill>
              </a:rPr>
              <a:t>calm. There is no reason to be nervous. You are testifying about what you know. Your intention is to tell the truth. It’s easy to remember the truth. </a:t>
            </a:r>
          </a:p>
          <a:p>
            <a:pPr marL="114300" indent="0">
              <a:spcBef>
                <a:spcPts val="384"/>
              </a:spcBef>
              <a:buNone/>
            </a:pPr>
            <a:endParaRPr lang="en-CA" sz="1600" dirty="0">
              <a:solidFill>
                <a:schemeClr val="tx2"/>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7</a:t>
            </a:fld>
            <a:endParaRPr lang="en-CA"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6124864"/>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6068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620000" cy="1143000"/>
          </a:xfrm>
        </p:spPr>
        <p:txBody>
          <a:bodyPr/>
          <a:lstStyle/>
          <a:p>
            <a:pPr algn="ctr"/>
            <a:r>
              <a:rPr lang="en-CA" sz="3200" dirty="0">
                <a:solidFill>
                  <a:srgbClr val="C00000"/>
                </a:solidFill>
              </a:rPr>
              <a:t>What </a:t>
            </a:r>
            <a:r>
              <a:rPr lang="en-CA" sz="3200" dirty="0" smtClean="0">
                <a:solidFill>
                  <a:srgbClr val="C00000"/>
                </a:solidFill>
              </a:rPr>
              <a:t>Happens During </a:t>
            </a:r>
            <a:r>
              <a:rPr lang="en-CA" sz="3200" dirty="0">
                <a:solidFill>
                  <a:srgbClr val="C00000"/>
                </a:solidFill>
              </a:rPr>
              <a:t>the </a:t>
            </a:r>
            <a:r>
              <a:rPr lang="en-CA" sz="3200" dirty="0" smtClean="0">
                <a:solidFill>
                  <a:srgbClr val="C00000"/>
                </a:solidFill>
              </a:rPr>
              <a:t>Examination #1</a:t>
            </a:r>
            <a:endParaRPr lang="en-CA" sz="3200" dirty="0">
              <a:solidFill>
                <a:srgbClr val="C00000"/>
              </a:solidFill>
            </a:endParaRPr>
          </a:p>
        </p:txBody>
      </p:sp>
      <p:sp>
        <p:nvSpPr>
          <p:cNvPr id="3" name="Content Placeholder 2"/>
          <p:cNvSpPr>
            <a:spLocks noGrp="1"/>
          </p:cNvSpPr>
          <p:nvPr>
            <p:ph idx="1"/>
          </p:nvPr>
        </p:nvSpPr>
        <p:spPr>
          <a:xfrm>
            <a:off x="467544" y="1496694"/>
            <a:ext cx="7620000" cy="5176391"/>
          </a:xfrm>
        </p:spPr>
        <p:txBody>
          <a:bodyPr>
            <a:noAutofit/>
          </a:bodyPr>
          <a:lstStyle/>
          <a:p>
            <a:pPr marL="457200" indent="-342900">
              <a:lnSpc>
                <a:spcPct val="80000"/>
              </a:lnSpc>
              <a:spcBef>
                <a:spcPts val="384"/>
              </a:spcBef>
              <a:buFont typeface="+mj-lt"/>
              <a:buAutoNum type="arabicPeriod" startAt="18"/>
            </a:pPr>
            <a:r>
              <a:rPr lang="en-CA" sz="1600" dirty="0" smtClean="0">
                <a:solidFill>
                  <a:schemeClr val="tx2">
                    <a:lumMod val="75000"/>
                  </a:schemeClr>
                </a:solidFill>
                <a:latin typeface="+mj-lt"/>
              </a:rPr>
              <a:t>The </a:t>
            </a:r>
            <a:r>
              <a:rPr lang="en-CA" sz="1600" dirty="0">
                <a:solidFill>
                  <a:schemeClr val="tx2">
                    <a:lumMod val="75000"/>
                  </a:schemeClr>
                </a:solidFill>
                <a:latin typeface="+mj-lt"/>
              </a:rPr>
              <a:t>cross-examination or discovery takes place in the office of a verbatim reporter. There is a boardroom table in the centre of the room. </a:t>
            </a:r>
            <a:endParaRPr lang="en-CA" sz="1600" dirty="0" smtClean="0">
              <a:solidFill>
                <a:schemeClr val="tx2">
                  <a:lumMod val="75000"/>
                </a:schemeClr>
              </a:solidFill>
              <a:latin typeface="+mj-lt"/>
            </a:endParaRPr>
          </a:p>
          <a:p>
            <a:pPr marL="457200" indent="-342900">
              <a:lnSpc>
                <a:spcPct val="80000"/>
              </a:lnSpc>
              <a:spcBef>
                <a:spcPts val="384"/>
              </a:spcBef>
              <a:buFont typeface="+mj-lt"/>
              <a:buAutoNum type="arabicPeriod" startAt="18"/>
            </a:pPr>
            <a:endParaRPr lang="en-CA" sz="1600" dirty="0">
              <a:solidFill>
                <a:schemeClr val="tx2">
                  <a:lumMod val="75000"/>
                </a:schemeClr>
              </a:solidFill>
              <a:latin typeface="+mj-lt"/>
            </a:endParaRPr>
          </a:p>
          <a:p>
            <a:pPr marL="457200" indent="-342900">
              <a:lnSpc>
                <a:spcPct val="80000"/>
              </a:lnSpc>
              <a:spcBef>
                <a:spcPts val="384"/>
              </a:spcBef>
              <a:buFont typeface="+mj-lt"/>
              <a:buAutoNum type="arabicPeriod" startAt="18"/>
            </a:pPr>
            <a:r>
              <a:rPr lang="en-CA" sz="1600" dirty="0" smtClean="0">
                <a:solidFill>
                  <a:schemeClr val="tx2">
                    <a:lumMod val="75000"/>
                  </a:schemeClr>
                </a:solidFill>
                <a:latin typeface="+mj-lt"/>
              </a:rPr>
              <a:t>The </a:t>
            </a:r>
            <a:r>
              <a:rPr lang="en-CA" sz="1600" dirty="0">
                <a:solidFill>
                  <a:schemeClr val="tx2">
                    <a:lumMod val="75000"/>
                  </a:schemeClr>
                </a:solidFill>
                <a:latin typeface="+mj-lt"/>
              </a:rPr>
              <a:t>opposing lawyer will sit across the table from you. </a:t>
            </a:r>
            <a:endParaRPr lang="en-CA" sz="1600" dirty="0" smtClean="0">
              <a:solidFill>
                <a:schemeClr val="tx2">
                  <a:lumMod val="75000"/>
                </a:schemeClr>
              </a:solidFill>
              <a:latin typeface="+mj-lt"/>
            </a:endParaRPr>
          </a:p>
          <a:p>
            <a:pPr marL="457200" indent="-342900">
              <a:lnSpc>
                <a:spcPct val="80000"/>
              </a:lnSpc>
              <a:spcBef>
                <a:spcPts val="384"/>
              </a:spcBef>
              <a:buFont typeface="+mj-lt"/>
              <a:buAutoNum type="arabicPeriod" startAt="18"/>
            </a:pPr>
            <a:endParaRPr lang="en-CA" sz="1600" dirty="0">
              <a:solidFill>
                <a:schemeClr val="tx2">
                  <a:lumMod val="75000"/>
                </a:schemeClr>
              </a:solidFill>
              <a:latin typeface="+mj-lt"/>
            </a:endParaRPr>
          </a:p>
          <a:p>
            <a:pPr marL="457200" indent="-342900">
              <a:lnSpc>
                <a:spcPct val="80000"/>
              </a:lnSpc>
              <a:spcBef>
                <a:spcPts val="384"/>
              </a:spcBef>
              <a:buFont typeface="+mj-lt"/>
              <a:buAutoNum type="arabicPeriod" startAt="18"/>
            </a:pPr>
            <a:r>
              <a:rPr lang="en-CA" sz="1600" dirty="0" smtClean="0">
                <a:solidFill>
                  <a:schemeClr val="tx2">
                    <a:lumMod val="75000"/>
                  </a:schemeClr>
                </a:solidFill>
                <a:latin typeface="+mj-lt"/>
              </a:rPr>
              <a:t>Your </a:t>
            </a:r>
            <a:r>
              <a:rPr lang="en-CA" sz="1600" dirty="0">
                <a:solidFill>
                  <a:schemeClr val="tx2">
                    <a:lumMod val="75000"/>
                  </a:schemeClr>
                </a:solidFill>
                <a:latin typeface="+mj-lt"/>
              </a:rPr>
              <a:t>lawyer will sit next to you. </a:t>
            </a:r>
            <a:endParaRPr lang="en-CA" sz="1600" dirty="0" smtClean="0">
              <a:solidFill>
                <a:schemeClr val="tx2">
                  <a:lumMod val="75000"/>
                </a:schemeClr>
              </a:solidFill>
              <a:latin typeface="+mj-lt"/>
            </a:endParaRPr>
          </a:p>
          <a:p>
            <a:pPr marL="457200" indent="-342900">
              <a:lnSpc>
                <a:spcPct val="80000"/>
              </a:lnSpc>
              <a:spcBef>
                <a:spcPts val="384"/>
              </a:spcBef>
              <a:buFont typeface="+mj-lt"/>
              <a:buAutoNum type="arabicPeriod" startAt="18"/>
            </a:pPr>
            <a:endParaRPr lang="en-CA" sz="1600" dirty="0">
              <a:solidFill>
                <a:schemeClr val="tx2">
                  <a:lumMod val="75000"/>
                </a:schemeClr>
              </a:solidFill>
              <a:latin typeface="+mj-lt"/>
            </a:endParaRPr>
          </a:p>
          <a:p>
            <a:pPr marL="457200" indent="-342900">
              <a:lnSpc>
                <a:spcPct val="80000"/>
              </a:lnSpc>
              <a:spcBef>
                <a:spcPts val="384"/>
              </a:spcBef>
              <a:buFont typeface="+mj-lt"/>
              <a:buAutoNum type="arabicPeriod" startAt="18"/>
            </a:pPr>
            <a:r>
              <a:rPr lang="en-CA" sz="1600" dirty="0" smtClean="0">
                <a:solidFill>
                  <a:schemeClr val="tx2">
                    <a:lumMod val="75000"/>
                  </a:schemeClr>
                </a:solidFill>
                <a:latin typeface="+mj-lt"/>
              </a:rPr>
              <a:t>The </a:t>
            </a:r>
            <a:r>
              <a:rPr lang="en-CA" sz="1600" dirty="0">
                <a:solidFill>
                  <a:schemeClr val="tx2">
                    <a:lumMod val="75000"/>
                  </a:schemeClr>
                </a:solidFill>
                <a:latin typeface="+mj-lt"/>
              </a:rPr>
              <a:t>shorthand or voice reporter sits at the end of the table. The reporter makes a record of questions and answers either by shorthand machine or by voice mask with a tape back-up. The voice mask is a device which allows the reporter to repeat the questions and answers without being heard by the other persons in the room. A transcript will be prepared after the examination</a:t>
            </a:r>
            <a:r>
              <a:rPr lang="en-CA" sz="1600" dirty="0" smtClean="0">
                <a:solidFill>
                  <a:schemeClr val="tx2">
                    <a:lumMod val="75000"/>
                  </a:schemeClr>
                </a:solidFill>
                <a:latin typeface="+mj-lt"/>
              </a:rPr>
              <a:t>.</a:t>
            </a:r>
          </a:p>
          <a:p>
            <a:pPr marL="457200" indent="-342900">
              <a:lnSpc>
                <a:spcPct val="80000"/>
              </a:lnSpc>
              <a:spcBef>
                <a:spcPts val="384"/>
              </a:spcBef>
              <a:buFont typeface="+mj-lt"/>
              <a:buAutoNum type="arabicPeriod" startAt="18"/>
            </a:pPr>
            <a:endParaRPr lang="en-CA" sz="1600" dirty="0">
              <a:solidFill>
                <a:schemeClr val="tx2">
                  <a:lumMod val="75000"/>
                </a:schemeClr>
              </a:solidFill>
              <a:latin typeface="+mj-lt"/>
            </a:endParaRPr>
          </a:p>
          <a:p>
            <a:pPr marL="457200" indent="-342900">
              <a:lnSpc>
                <a:spcPct val="80000"/>
              </a:lnSpc>
              <a:spcBef>
                <a:spcPts val="384"/>
              </a:spcBef>
              <a:buFont typeface="+mj-lt"/>
              <a:buAutoNum type="arabicPeriod" startAt="18"/>
            </a:pPr>
            <a:r>
              <a:rPr lang="en-CA" sz="1600" dirty="0" smtClean="0">
                <a:solidFill>
                  <a:schemeClr val="tx2">
                    <a:lumMod val="75000"/>
                  </a:schemeClr>
                </a:solidFill>
                <a:latin typeface="+mj-lt"/>
              </a:rPr>
              <a:t>The </a:t>
            </a:r>
            <a:r>
              <a:rPr lang="en-CA" sz="1600" dirty="0">
                <a:solidFill>
                  <a:schemeClr val="tx2">
                    <a:lumMod val="75000"/>
                  </a:schemeClr>
                </a:solidFill>
                <a:latin typeface="+mj-lt"/>
              </a:rPr>
              <a:t>opposing party has a right to be present during your examination</a:t>
            </a:r>
            <a:r>
              <a:rPr lang="en-CA" sz="1600" dirty="0" smtClean="0">
                <a:solidFill>
                  <a:schemeClr val="tx2">
                    <a:lumMod val="75000"/>
                  </a:schemeClr>
                </a:solidFill>
                <a:latin typeface="+mj-lt"/>
              </a:rPr>
              <a:t>.</a:t>
            </a:r>
          </a:p>
          <a:p>
            <a:pPr marL="457200" indent="-342900">
              <a:lnSpc>
                <a:spcPct val="80000"/>
              </a:lnSpc>
              <a:spcBef>
                <a:spcPts val="384"/>
              </a:spcBef>
              <a:buFont typeface="+mj-lt"/>
              <a:buAutoNum type="arabicPeriod" startAt="18"/>
            </a:pPr>
            <a:endParaRPr lang="en-CA" sz="1600" dirty="0">
              <a:solidFill>
                <a:schemeClr val="tx2">
                  <a:lumMod val="75000"/>
                </a:schemeClr>
              </a:solidFill>
              <a:latin typeface="+mj-lt"/>
            </a:endParaRPr>
          </a:p>
          <a:p>
            <a:pPr marL="457200" indent="-342900">
              <a:lnSpc>
                <a:spcPct val="80000"/>
              </a:lnSpc>
              <a:spcBef>
                <a:spcPts val="384"/>
              </a:spcBef>
              <a:buFont typeface="+mj-lt"/>
              <a:buAutoNum type="arabicPeriod" startAt="18"/>
            </a:pPr>
            <a:r>
              <a:rPr lang="en-CA" sz="1600" dirty="0" smtClean="0">
                <a:solidFill>
                  <a:schemeClr val="tx2">
                    <a:lumMod val="75000"/>
                  </a:schemeClr>
                </a:solidFill>
                <a:latin typeface="+mj-lt"/>
              </a:rPr>
              <a:t>You </a:t>
            </a:r>
            <a:r>
              <a:rPr lang="en-CA" sz="1600" dirty="0">
                <a:solidFill>
                  <a:schemeClr val="tx2">
                    <a:lumMod val="75000"/>
                  </a:schemeClr>
                </a:solidFill>
                <a:latin typeface="+mj-lt"/>
              </a:rPr>
              <a:t>have a right to be present during the opposing party’s examination</a:t>
            </a:r>
            <a:r>
              <a:rPr lang="en-CA" sz="1600" dirty="0" smtClean="0">
                <a:solidFill>
                  <a:schemeClr val="tx2">
                    <a:lumMod val="75000"/>
                  </a:schemeClr>
                </a:solidFill>
                <a:latin typeface="+mj-lt"/>
              </a:rPr>
              <a:t>.</a:t>
            </a:r>
          </a:p>
          <a:p>
            <a:pPr marL="457200" indent="-342900">
              <a:lnSpc>
                <a:spcPct val="80000"/>
              </a:lnSpc>
              <a:spcBef>
                <a:spcPts val="384"/>
              </a:spcBef>
              <a:buFont typeface="+mj-lt"/>
              <a:buAutoNum type="arabicPeriod" startAt="18"/>
            </a:pPr>
            <a:endParaRPr lang="en-CA" sz="1600" dirty="0">
              <a:solidFill>
                <a:schemeClr val="tx2">
                  <a:lumMod val="75000"/>
                </a:schemeClr>
              </a:solidFill>
              <a:latin typeface="+mj-lt"/>
            </a:endParaRPr>
          </a:p>
          <a:p>
            <a:pPr marL="457200" indent="-342900">
              <a:lnSpc>
                <a:spcPct val="80000"/>
              </a:lnSpc>
              <a:spcBef>
                <a:spcPts val="384"/>
              </a:spcBef>
              <a:buFont typeface="+mj-lt"/>
              <a:buAutoNum type="arabicPeriod" startAt="18"/>
            </a:pPr>
            <a:r>
              <a:rPr lang="en-CA" sz="1600" dirty="0" smtClean="0">
                <a:solidFill>
                  <a:schemeClr val="tx2">
                    <a:lumMod val="75000"/>
                  </a:schemeClr>
                </a:solidFill>
                <a:latin typeface="+mj-lt"/>
              </a:rPr>
              <a:t>The </a:t>
            </a:r>
            <a:r>
              <a:rPr lang="en-CA" sz="1600" dirty="0">
                <a:solidFill>
                  <a:schemeClr val="tx2">
                    <a:lumMod val="75000"/>
                  </a:schemeClr>
                </a:solidFill>
                <a:latin typeface="+mj-lt"/>
              </a:rPr>
              <a:t>opposing party is not permitted to interfere in the examination. You should not say anything to the opposing party nor should you make any facial expressions or other gestures. </a:t>
            </a:r>
            <a:endParaRPr lang="en-CA" sz="1600" dirty="0" smtClean="0">
              <a:solidFill>
                <a:schemeClr val="tx2">
                  <a:lumMod val="75000"/>
                </a:schemeClr>
              </a:solidFill>
              <a:latin typeface="+mj-lt"/>
            </a:endParaRPr>
          </a:p>
          <a:p>
            <a:pPr>
              <a:lnSpc>
                <a:spcPct val="80000"/>
              </a:lnSpc>
              <a:spcBef>
                <a:spcPts val="384"/>
              </a:spcBef>
            </a:pPr>
            <a:endParaRPr lang="en-CA" sz="1600" dirty="0">
              <a:solidFill>
                <a:schemeClr val="tx2"/>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8</a:t>
            </a:fld>
            <a:endParaRPr lang="en-CA"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6794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620000" cy="1143000"/>
          </a:xfrm>
        </p:spPr>
        <p:txBody>
          <a:bodyPr/>
          <a:lstStyle/>
          <a:p>
            <a:pPr algn="ctr"/>
            <a:r>
              <a:rPr lang="en-CA" sz="3200" dirty="0">
                <a:solidFill>
                  <a:srgbClr val="C00000"/>
                </a:solidFill>
              </a:rPr>
              <a:t>What </a:t>
            </a:r>
            <a:r>
              <a:rPr lang="en-CA" sz="3200" dirty="0" smtClean="0">
                <a:solidFill>
                  <a:srgbClr val="C00000"/>
                </a:solidFill>
              </a:rPr>
              <a:t>Happens During </a:t>
            </a:r>
            <a:r>
              <a:rPr lang="en-CA" sz="3200" dirty="0">
                <a:solidFill>
                  <a:srgbClr val="C00000"/>
                </a:solidFill>
              </a:rPr>
              <a:t>the </a:t>
            </a:r>
            <a:r>
              <a:rPr lang="en-CA" sz="3200" dirty="0" smtClean="0">
                <a:solidFill>
                  <a:srgbClr val="C00000"/>
                </a:solidFill>
              </a:rPr>
              <a:t>Examination #2</a:t>
            </a:r>
            <a:endParaRPr lang="en-CA" sz="3200" dirty="0">
              <a:solidFill>
                <a:srgbClr val="C00000"/>
              </a:solidFill>
            </a:endParaRPr>
          </a:p>
        </p:txBody>
      </p:sp>
      <p:sp>
        <p:nvSpPr>
          <p:cNvPr id="3" name="Content Placeholder 2"/>
          <p:cNvSpPr>
            <a:spLocks noGrp="1"/>
          </p:cNvSpPr>
          <p:nvPr>
            <p:ph idx="1"/>
          </p:nvPr>
        </p:nvSpPr>
        <p:spPr>
          <a:xfrm>
            <a:off x="467544" y="1496694"/>
            <a:ext cx="7620000" cy="5176391"/>
          </a:xfrm>
        </p:spPr>
        <p:txBody>
          <a:bodyPr>
            <a:noAutofit/>
          </a:bodyPr>
          <a:lstStyle/>
          <a:p>
            <a:pPr marL="457200" indent="-342900">
              <a:lnSpc>
                <a:spcPct val="80000"/>
              </a:lnSpc>
              <a:spcBef>
                <a:spcPts val="384"/>
              </a:spcBef>
              <a:buFont typeface="+mj-lt"/>
              <a:buAutoNum type="arabicPeriod" startAt="25"/>
            </a:pPr>
            <a:r>
              <a:rPr lang="en-CA" sz="1600" dirty="0" smtClean="0">
                <a:solidFill>
                  <a:schemeClr val="tx2">
                    <a:lumMod val="75000"/>
                  </a:schemeClr>
                </a:solidFill>
              </a:rPr>
              <a:t>Once </a:t>
            </a:r>
            <a:r>
              <a:rPr lang="en-CA" sz="1600" dirty="0">
                <a:solidFill>
                  <a:schemeClr val="tx2">
                    <a:lumMod val="75000"/>
                  </a:schemeClr>
                </a:solidFill>
              </a:rPr>
              <a:t>your cross-examination begins, you are not permitted to consult with your lawyer or discuss the case with your lawyer. You can do so again when your cross-examination is finished. This does not apply to discovery.</a:t>
            </a:r>
          </a:p>
          <a:p>
            <a:pPr marL="457200" indent="-342900">
              <a:lnSpc>
                <a:spcPct val="80000"/>
              </a:lnSpc>
              <a:spcBef>
                <a:spcPts val="384"/>
              </a:spcBef>
              <a:buFont typeface="+mj-lt"/>
              <a:buAutoNum type="arabicPeriod" startAt="25"/>
            </a:pPr>
            <a:endParaRPr lang="en-CA" sz="1600" dirty="0">
              <a:solidFill>
                <a:schemeClr val="tx2">
                  <a:lumMod val="75000"/>
                </a:schemeClr>
              </a:solidFill>
            </a:endParaRPr>
          </a:p>
          <a:p>
            <a:pPr marL="457200" indent="-342900">
              <a:lnSpc>
                <a:spcPct val="80000"/>
              </a:lnSpc>
              <a:spcBef>
                <a:spcPts val="384"/>
              </a:spcBef>
              <a:buFont typeface="+mj-lt"/>
              <a:buAutoNum type="arabicPeriod" startAt="25"/>
            </a:pPr>
            <a:r>
              <a:rPr lang="en-CA" sz="1600" dirty="0" smtClean="0">
                <a:solidFill>
                  <a:schemeClr val="tx2">
                    <a:lumMod val="75000"/>
                  </a:schemeClr>
                </a:solidFill>
              </a:rPr>
              <a:t>Even </a:t>
            </a:r>
            <a:r>
              <a:rPr lang="en-CA" sz="1600" dirty="0">
                <a:solidFill>
                  <a:schemeClr val="tx2">
                    <a:lumMod val="75000"/>
                  </a:schemeClr>
                </a:solidFill>
              </a:rPr>
              <a:t>if the cross-examination lasts more than one day, you may not discuss your evidence with your lawyer until the cross-examination is completed. </a:t>
            </a:r>
          </a:p>
          <a:p>
            <a:pPr marL="457200" indent="-342900">
              <a:lnSpc>
                <a:spcPct val="80000"/>
              </a:lnSpc>
              <a:spcBef>
                <a:spcPts val="384"/>
              </a:spcBef>
              <a:buFont typeface="+mj-lt"/>
              <a:buAutoNum type="arabicPeriod" startAt="25"/>
            </a:pPr>
            <a:endParaRPr lang="en-CA" sz="1600" dirty="0">
              <a:solidFill>
                <a:schemeClr val="tx2">
                  <a:lumMod val="75000"/>
                </a:schemeClr>
              </a:solidFill>
            </a:endParaRPr>
          </a:p>
          <a:p>
            <a:pPr marL="457200" indent="-342900">
              <a:lnSpc>
                <a:spcPct val="80000"/>
              </a:lnSpc>
              <a:spcBef>
                <a:spcPts val="384"/>
              </a:spcBef>
              <a:buFont typeface="+mj-lt"/>
              <a:buAutoNum type="arabicPeriod" startAt="25"/>
            </a:pPr>
            <a:r>
              <a:rPr lang="en-CA" sz="1600" dirty="0" smtClean="0">
                <a:solidFill>
                  <a:schemeClr val="tx2">
                    <a:lumMod val="75000"/>
                  </a:schemeClr>
                </a:solidFill>
              </a:rPr>
              <a:t>When </a:t>
            </a:r>
            <a:r>
              <a:rPr lang="en-CA" sz="1600" dirty="0">
                <a:solidFill>
                  <a:schemeClr val="tx2">
                    <a:lumMod val="75000"/>
                  </a:schemeClr>
                </a:solidFill>
              </a:rPr>
              <a:t>the opposing lawyer has completed asking questions, your lawyer has the right to re-examine. There is a difference in questioning style between cross-examination and re-examination. Your lawyer is not permitted to ask you questions which suggest the answer.</a:t>
            </a:r>
          </a:p>
          <a:p>
            <a:pPr marL="457200" indent="-342900">
              <a:lnSpc>
                <a:spcPct val="80000"/>
              </a:lnSpc>
              <a:spcBef>
                <a:spcPts val="384"/>
              </a:spcBef>
              <a:buFont typeface="+mj-lt"/>
              <a:buAutoNum type="arabicPeriod" startAt="25"/>
            </a:pPr>
            <a:endParaRPr lang="en-CA" sz="1600" dirty="0">
              <a:solidFill>
                <a:schemeClr val="tx2">
                  <a:lumMod val="75000"/>
                </a:schemeClr>
              </a:solidFill>
            </a:endParaRPr>
          </a:p>
          <a:p>
            <a:pPr marL="457200" indent="-342900">
              <a:lnSpc>
                <a:spcPct val="80000"/>
              </a:lnSpc>
              <a:spcBef>
                <a:spcPts val="384"/>
              </a:spcBef>
              <a:buFont typeface="+mj-lt"/>
              <a:buAutoNum type="arabicPeriod" startAt="25"/>
            </a:pPr>
            <a:r>
              <a:rPr lang="en-CA" sz="1600" dirty="0" smtClean="0">
                <a:solidFill>
                  <a:schemeClr val="tx2">
                    <a:lumMod val="75000"/>
                  </a:schemeClr>
                </a:solidFill>
              </a:rPr>
              <a:t>Re-examination </a:t>
            </a:r>
            <a:r>
              <a:rPr lang="en-CA" sz="1600" dirty="0">
                <a:solidFill>
                  <a:schemeClr val="tx2">
                    <a:lumMod val="75000"/>
                  </a:schemeClr>
                </a:solidFill>
              </a:rPr>
              <a:t>is typically short and limited to only a few questions. It is used to clear up a point on which you were unable to give a full answer. </a:t>
            </a:r>
          </a:p>
          <a:p>
            <a:pPr>
              <a:lnSpc>
                <a:spcPct val="80000"/>
              </a:lnSpc>
              <a:spcBef>
                <a:spcPts val="384"/>
              </a:spcBef>
            </a:pPr>
            <a:endParaRPr lang="en-CA" sz="1600" dirty="0">
              <a:solidFill>
                <a:schemeClr val="tx2"/>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9</a:t>
            </a:fld>
            <a:endParaRPr lang="en-CA"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8500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12491</TotalTime>
  <Words>2887</Words>
  <Application>Microsoft Office PowerPoint</Application>
  <PresentationFormat>On-screen Show (4:3)</PresentationFormat>
  <Paragraphs>272</Paragraphs>
  <Slides>21</Slides>
  <Notes>7</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Adjacency</vt:lpstr>
      <vt:lpstr>Preparing for Cross-Examination and Discovery in Ontario Lawsuits: Tips, Pointers and Best Practices</vt:lpstr>
      <vt:lpstr>Introduction</vt:lpstr>
      <vt:lpstr>Overview</vt:lpstr>
      <vt:lpstr>Purpose of the Examination #1</vt:lpstr>
      <vt:lpstr>Purpose of the Examination #2</vt:lpstr>
      <vt:lpstr>Preparation Before the Examination #1</vt:lpstr>
      <vt:lpstr>Preparation Before the Examination #2</vt:lpstr>
      <vt:lpstr>What Happens During the Examination #1</vt:lpstr>
      <vt:lpstr>What Happens During the Examination #2</vt:lpstr>
      <vt:lpstr>How to Answer the Questions #1</vt:lpstr>
      <vt:lpstr>How to Answer the Questions #2</vt:lpstr>
      <vt:lpstr>How to Answer the Questions #3</vt:lpstr>
      <vt:lpstr>Important Things to Remember  Do’s and Don’ts #1</vt:lpstr>
      <vt:lpstr>Important Things to Remember  Do’s and Don’ts #2</vt:lpstr>
      <vt:lpstr>Undertakings, Refusals  and Under Advisements #1</vt:lpstr>
      <vt:lpstr>Undertakings, Refusals  and Under Advisements #2</vt:lpstr>
      <vt:lpstr>Testifying Through an Interpreter</vt:lpstr>
      <vt:lpstr>What Happens After the Examination</vt:lpstr>
      <vt:lpstr>Transcripts and Re-attendance #1 </vt:lpstr>
      <vt:lpstr>Transcripts and Re-attendance #2 </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Igor Ellyn</dc:creator>
  <cp:lastModifiedBy>bookkeeper</cp:lastModifiedBy>
  <cp:revision>152</cp:revision>
  <cp:lastPrinted>2014-04-22T05:15:30Z</cp:lastPrinted>
  <dcterms:created xsi:type="dcterms:W3CDTF">2014-03-22T03:28:24Z</dcterms:created>
  <dcterms:modified xsi:type="dcterms:W3CDTF">2014-07-22T20:48:41Z</dcterms:modified>
</cp:coreProperties>
</file>