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9" r:id="rId1"/>
  </p:sldMasterIdLst>
  <p:notesMasterIdLst>
    <p:notesMasterId r:id="rId25"/>
  </p:notesMasterIdLst>
  <p:handoutMasterIdLst>
    <p:handoutMasterId r:id="rId26"/>
  </p:handoutMasterIdLst>
  <p:sldIdLst>
    <p:sldId id="256" r:id="rId2"/>
    <p:sldId id="257" r:id="rId3"/>
    <p:sldId id="286" r:id="rId4"/>
    <p:sldId id="258" r:id="rId5"/>
    <p:sldId id="259" r:id="rId6"/>
    <p:sldId id="285" r:id="rId7"/>
    <p:sldId id="283" r:id="rId8"/>
    <p:sldId id="271" r:id="rId9"/>
    <p:sldId id="261" r:id="rId10"/>
    <p:sldId id="260" r:id="rId11"/>
    <p:sldId id="277" r:id="rId12"/>
    <p:sldId id="280" r:id="rId13"/>
    <p:sldId id="276" r:id="rId14"/>
    <p:sldId id="274" r:id="rId15"/>
    <p:sldId id="265" r:id="rId16"/>
    <p:sldId id="278" r:id="rId17"/>
    <p:sldId id="266" r:id="rId18"/>
    <p:sldId id="270" r:id="rId19"/>
    <p:sldId id="272" r:id="rId20"/>
    <p:sldId id="281" r:id="rId21"/>
    <p:sldId id="284" r:id="rId22"/>
    <p:sldId id="288" r:id="rId23"/>
    <p:sldId id="282" r:id="rId2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63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71" autoAdjust="0"/>
    <p:restoredTop sz="93250" autoAdjust="0"/>
  </p:normalViewPr>
  <p:slideViewPr>
    <p:cSldViewPr>
      <p:cViewPr>
        <p:scale>
          <a:sx n="70" d="100"/>
          <a:sy n="70" d="100"/>
        </p:scale>
        <p:origin x="-1134" y="-786"/>
      </p:cViewPr>
      <p:guideLst>
        <p:guide orient="horz" pos="2160"/>
        <p:guide pos="2880"/>
      </p:guideLst>
    </p:cSldViewPr>
  </p:slideViewPr>
  <p:outlineViewPr>
    <p:cViewPr>
      <p:scale>
        <a:sx n="33" d="100"/>
        <a:sy n="33" d="100"/>
      </p:scale>
      <p:origin x="0" y="29772"/>
    </p:cViewPr>
  </p:outlineViewPr>
  <p:notesTextViewPr>
    <p:cViewPr>
      <p:scale>
        <a:sx n="1" d="1"/>
        <a:sy n="1" d="1"/>
      </p:scale>
      <p:origin x="0" y="0"/>
    </p:cViewPr>
  </p:notesTextViewPr>
  <p:sorterViewPr>
    <p:cViewPr>
      <p:scale>
        <a:sx n="100" d="100"/>
        <a:sy n="100" d="100"/>
      </p:scale>
      <p:origin x="0" y="11947"/>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r>
              <a:rPr lang="en-CA" smtClean="0"/>
              <a:t>www.ellynlaw.com</a:t>
            </a:r>
            <a:endParaRPr lang="en-CA"/>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r>
              <a:rPr lang="en-CA" smtClean="0"/>
              <a:t>April 24, 2014</a:t>
            </a:r>
            <a:endParaRPr lang="en-CA"/>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r>
              <a:rPr lang="en-CA" smtClean="0"/>
              <a:t>(c) Igor Ellyn  2014 </a:t>
            </a:r>
            <a:endParaRPr lang="en-CA"/>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CF0BC8F7-4449-4AFD-B384-FE0882163888}" type="slidenum">
              <a:rPr lang="en-CA" smtClean="0"/>
              <a:t>‹#›</a:t>
            </a:fld>
            <a:endParaRPr lang="en-CA"/>
          </a:p>
        </p:txBody>
      </p:sp>
    </p:spTree>
    <p:extLst>
      <p:ext uri="{BB962C8B-B14F-4D97-AF65-F5344CB8AC3E}">
        <p14:creationId xmlns:p14="http://schemas.microsoft.com/office/powerpoint/2010/main" val="53616182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r>
              <a:rPr lang="en-CA" smtClean="0"/>
              <a:t>www.ellynlaw.com</a:t>
            </a:r>
            <a:endParaRPr lang="en-CA"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r>
              <a:rPr lang="en-CA" smtClean="0"/>
              <a:t>April 24, 2014</a:t>
            </a:r>
            <a:endParaRPr lang="en-CA"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CA"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r>
              <a:rPr lang="en-CA" smtClean="0"/>
              <a:t>(c) Igor Ellyn  2014 </a:t>
            </a:r>
            <a:endParaRPr lang="en-CA"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A54F0AC3-BE0A-4342-BB8C-5BEBA8D1D961}" type="slidenum">
              <a:rPr lang="en-CA" smtClean="0"/>
              <a:t>‹#›</a:t>
            </a:fld>
            <a:endParaRPr lang="en-CA" dirty="0"/>
          </a:p>
        </p:txBody>
      </p:sp>
    </p:spTree>
    <p:extLst>
      <p:ext uri="{BB962C8B-B14F-4D97-AF65-F5344CB8AC3E}">
        <p14:creationId xmlns:p14="http://schemas.microsoft.com/office/powerpoint/2010/main" val="4152785525"/>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54F0AC3-BE0A-4342-BB8C-5BEBA8D1D961}" type="slidenum">
              <a:rPr lang="en-CA" smtClean="0"/>
              <a:t>6</a:t>
            </a:fld>
            <a:endParaRPr lang="en-CA" dirty="0"/>
          </a:p>
        </p:txBody>
      </p:sp>
      <p:sp>
        <p:nvSpPr>
          <p:cNvPr id="5" name="Date Placeholder 4"/>
          <p:cNvSpPr>
            <a:spLocks noGrp="1"/>
          </p:cNvSpPr>
          <p:nvPr>
            <p:ph type="dt" idx="11"/>
          </p:nvPr>
        </p:nvSpPr>
        <p:spPr/>
        <p:txBody>
          <a:bodyPr/>
          <a:lstStyle/>
          <a:p>
            <a:r>
              <a:rPr lang="en-CA" smtClean="0"/>
              <a:t>April 24, 2014</a:t>
            </a:r>
            <a:endParaRPr lang="en-CA" dirty="0"/>
          </a:p>
        </p:txBody>
      </p:sp>
      <p:sp>
        <p:nvSpPr>
          <p:cNvPr id="6" name="Footer Placeholder 5"/>
          <p:cNvSpPr>
            <a:spLocks noGrp="1"/>
          </p:cNvSpPr>
          <p:nvPr>
            <p:ph type="ftr" sz="quarter" idx="12"/>
          </p:nvPr>
        </p:nvSpPr>
        <p:spPr/>
        <p:txBody>
          <a:bodyPr/>
          <a:lstStyle/>
          <a:p>
            <a:r>
              <a:rPr lang="en-CA" smtClean="0"/>
              <a:t>(c) Igor Ellyn  2014 </a:t>
            </a:r>
            <a:endParaRPr lang="en-CA" dirty="0"/>
          </a:p>
        </p:txBody>
      </p:sp>
      <p:sp>
        <p:nvSpPr>
          <p:cNvPr id="7" name="Header Placeholder 6"/>
          <p:cNvSpPr>
            <a:spLocks noGrp="1"/>
          </p:cNvSpPr>
          <p:nvPr>
            <p:ph type="hdr" sz="quarter" idx="13"/>
          </p:nvPr>
        </p:nvSpPr>
        <p:spPr/>
        <p:txBody>
          <a:bodyPr/>
          <a:lstStyle/>
          <a:p>
            <a:r>
              <a:rPr lang="en-CA" smtClean="0"/>
              <a:t>www.ellynlaw.com</a:t>
            </a:r>
            <a:endParaRPr lang="en-CA" dirty="0"/>
          </a:p>
        </p:txBody>
      </p:sp>
    </p:spTree>
    <p:extLst>
      <p:ext uri="{BB962C8B-B14F-4D97-AF65-F5344CB8AC3E}">
        <p14:creationId xmlns:p14="http://schemas.microsoft.com/office/powerpoint/2010/main" val="1345400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54F0AC3-BE0A-4342-BB8C-5BEBA8D1D961}" type="slidenum">
              <a:rPr lang="en-CA" smtClean="0"/>
              <a:t>7</a:t>
            </a:fld>
            <a:endParaRPr lang="en-CA" dirty="0"/>
          </a:p>
        </p:txBody>
      </p:sp>
      <p:sp>
        <p:nvSpPr>
          <p:cNvPr id="5" name="Date Placeholder 4"/>
          <p:cNvSpPr>
            <a:spLocks noGrp="1"/>
          </p:cNvSpPr>
          <p:nvPr>
            <p:ph type="dt" idx="11"/>
          </p:nvPr>
        </p:nvSpPr>
        <p:spPr/>
        <p:txBody>
          <a:bodyPr/>
          <a:lstStyle/>
          <a:p>
            <a:r>
              <a:rPr lang="en-CA" smtClean="0"/>
              <a:t>April 24, 2014</a:t>
            </a:r>
            <a:endParaRPr lang="en-CA" dirty="0"/>
          </a:p>
        </p:txBody>
      </p:sp>
      <p:sp>
        <p:nvSpPr>
          <p:cNvPr id="6" name="Footer Placeholder 5"/>
          <p:cNvSpPr>
            <a:spLocks noGrp="1"/>
          </p:cNvSpPr>
          <p:nvPr>
            <p:ph type="ftr" sz="quarter" idx="12"/>
          </p:nvPr>
        </p:nvSpPr>
        <p:spPr/>
        <p:txBody>
          <a:bodyPr/>
          <a:lstStyle/>
          <a:p>
            <a:r>
              <a:rPr lang="en-CA" smtClean="0"/>
              <a:t>(c) Igor Ellyn  2014 </a:t>
            </a:r>
            <a:endParaRPr lang="en-CA" dirty="0"/>
          </a:p>
        </p:txBody>
      </p:sp>
      <p:sp>
        <p:nvSpPr>
          <p:cNvPr id="7" name="Header Placeholder 6"/>
          <p:cNvSpPr>
            <a:spLocks noGrp="1"/>
          </p:cNvSpPr>
          <p:nvPr>
            <p:ph type="hdr" sz="quarter" idx="13"/>
          </p:nvPr>
        </p:nvSpPr>
        <p:spPr/>
        <p:txBody>
          <a:bodyPr/>
          <a:lstStyle/>
          <a:p>
            <a:r>
              <a:rPr lang="en-CA" smtClean="0"/>
              <a:t>www.ellynlaw.com</a:t>
            </a:r>
            <a:endParaRPr lang="en-CA" dirty="0"/>
          </a:p>
        </p:txBody>
      </p:sp>
    </p:spTree>
    <p:extLst>
      <p:ext uri="{BB962C8B-B14F-4D97-AF65-F5344CB8AC3E}">
        <p14:creationId xmlns:p14="http://schemas.microsoft.com/office/powerpoint/2010/main" val="1345400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54F0AC3-BE0A-4342-BB8C-5BEBA8D1D961}" type="slidenum">
              <a:rPr lang="en-CA" smtClean="0"/>
              <a:t>8</a:t>
            </a:fld>
            <a:endParaRPr lang="en-CA" dirty="0"/>
          </a:p>
        </p:txBody>
      </p:sp>
      <p:sp>
        <p:nvSpPr>
          <p:cNvPr id="5" name="Date Placeholder 4"/>
          <p:cNvSpPr>
            <a:spLocks noGrp="1"/>
          </p:cNvSpPr>
          <p:nvPr>
            <p:ph type="dt" idx="11"/>
          </p:nvPr>
        </p:nvSpPr>
        <p:spPr/>
        <p:txBody>
          <a:bodyPr/>
          <a:lstStyle/>
          <a:p>
            <a:r>
              <a:rPr lang="en-CA" smtClean="0"/>
              <a:t>April 24, 2014</a:t>
            </a:r>
            <a:endParaRPr lang="en-CA" dirty="0"/>
          </a:p>
        </p:txBody>
      </p:sp>
      <p:sp>
        <p:nvSpPr>
          <p:cNvPr id="6" name="Footer Placeholder 5"/>
          <p:cNvSpPr>
            <a:spLocks noGrp="1"/>
          </p:cNvSpPr>
          <p:nvPr>
            <p:ph type="ftr" sz="quarter" idx="12"/>
          </p:nvPr>
        </p:nvSpPr>
        <p:spPr/>
        <p:txBody>
          <a:bodyPr/>
          <a:lstStyle/>
          <a:p>
            <a:r>
              <a:rPr lang="en-CA" smtClean="0"/>
              <a:t>(c) Igor Ellyn  2014 </a:t>
            </a:r>
            <a:endParaRPr lang="en-CA" dirty="0"/>
          </a:p>
        </p:txBody>
      </p:sp>
      <p:sp>
        <p:nvSpPr>
          <p:cNvPr id="7" name="Header Placeholder 6"/>
          <p:cNvSpPr>
            <a:spLocks noGrp="1"/>
          </p:cNvSpPr>
          <p:nvPr>
            <p:ph type="hdr" sz="quarter" idx="13"/>
          </p:nvPr>
        </p:nvSpPr>
        <p:spPr/>
        <p:txBody>
          <a:bodyPr/>
          <a:lstStyle/>
          <a:p>
            <a:r>
              <a:rPr lang="en-CA" smtClean="0"/>
              <a:t>www.ellynlaw.com</a:t>
            </a:r>
            <a:endParaRPr lang="en-CA" dirty="0"/>
          </a:p>
        </p:txBody>
      </p:sp>
    </p:spTree>
    <p:extLst>
      <p:ext uri="{BB962C8B-B14F-4D97-AF65-F5344CB8AC3E}">
        <p14:creationId xmlns:p14="http://schemas.microsoft.com/office/powerpoint/2010/main" val="1345400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54F0AC3-BE0A-4342-BB8C-5BEBA8D1D961}" type="slidenum">
              <a:rPr lang="en-CA" smtClean="0"/>
              <a:t>17</a:t>
            </a:fld>
            <a:endParaRPr lang="en-CA" dirty="0"/>
          </a:p>
        </p:txBody>
      </p:sp>
      <p:sp>
        <p:nvSpPr>
          <p:cNvPr id="5" name="Date Placeholder 4"/>
          <p:cNvSpPr>
            <a:spLocks noGrp="1"/>
          </p:cNvSpPr>
          <p:nvPr>
            <p:ph type="dt" idx="11"/>
          </p:nvPr>
        </p:nvSpPr>
        <p:spPr/>
        <p:txBody>
          <a:bodyPr/>
          <a:lstStyle/>
          <a:p>
            <a:r>
              <a:rPr lang="en-CA" smtClean="0"/>
              <a:t>April 24, 2014</a:t>
            </a:r>
            <a:endParaRPr lang="en-CA" dirty="0"/>
          </a:p>
        </p:txBody>
      </p:sp>
      <p:sp>
        <p:nvSpPr>
          <p:cNvPr id="6" name="Footer Placeholder 5"/>
          <p:cNvSpPr>
            <a:spLocks noGrp="1"/>
          </p:cNvSpPr>
          <p:nvPr>
            <p:ph type="ftr" sz="quarter" idx="12"/>
          </p:nvPr>
        </p:nvSpPr>
        <p:spPr/>
        <p:txBody>
          <a:bodyPr/>
          <a:lstStyle/>
          <a:p>
            <a:r>
              <a:rPr lang="en-CA" smtClean="0"/>
              <a:t>(c) Igor Ellyn  2014 </a:t>
            </a:r>
            <a:endParaRPr lang="en-CA" dirty="0"/>
          </a:p>
        </p:txBody>
      </p:sp>
      <p:sp>
        <p:nvSpPr>
          <p:cNvPr id="7" name="Header Placeholder 6"/>
          <p:cNvSpPr>
            <a:spLocks noGrp="1"/>
          </p:cNvSpPr>
          <p:nvPr>
            <p:ph type="hdr" sz="quarter" idx="13"/>
          </p:nvPr>
        </p:nvSpPr>
        <p:spPr/>
        <p:txBody>
          <a:bodyPr/>
          <a:lstStyle/>
          <a:p>
            <a:r>
              <a:rPr lang="en-CA" smtClean="0"/>
              <a:t>www.ellynlaw.com</a:t>
            </a:r>
            <a:endParaRPr lang="en-CA" dirty="0"/>
          </a:p>
        </p:txBody>
      </p:sp>
    </p:spTree>
    <p:extLst>
      <p:ext uri="{BB962C8B-B14F-4D97-AF65-F5344CB8AC3E}">
        <p14:creationId xmlns:p14="http://schemas.microsoft.com/office/powerpoint/2010/main" val="1345400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54F0AC3-BE0A-4342-BB8C-5BEBA8D1D961}" type="slidenum">
              <a:rPr lang="en-CA" smtClean="0"/>
              <a:t>18</a:t>
            </a:fld>
            <a:endParaRPr lang="en-CA" dirty="0"/>
          </a:p>
        </p:txBody>
      </p:sp>
      <p:sp>
        <p:nvSpPr>
          <p:cNvPr id="5" name="Date Placeholder 4"/>
          <p:cNvSpPr>
            <a:spLocks noGrp="1"/>
          </p:cNvSpPr>
          <p:nvPr>
            <p:ph type="dt" idx="11"/>
          </p:nvPr>
        </p:nvSpPr>
        <p:spPr/>
        <p:txBody>
          <a:bodyPr/>
          <a:lstStyle/>
          <a:p>
            <a:r>
              <a:rPr lang="en-CA" smtClean="0"/>
              <a:t>April 24, 2014</a:t>
            </a:r>
            <a:endParaRPr lang="en-CA" dirty="0"/>
          </a:p>
        </p:txBody>
      </p:sp>
      <p:sp>
        <p:nvSpPr>
          <p:cNvPr id="6" name="Footer Placeholder 5"/>
          <p:cNvSpPr>
            <a:spLocks noGrp="1"/>
          </p:cNvSpPr>
          <p:nvPr>
            <p:ph type="ftr" sz="quarter" idx="12"/>
          </p:nvPr>
        </p:nvSpPr>
        <p:spPr/>
        <p:txBody>
          <a:bodyPr/>
          <a:lstStyle/>
          <a:p>
            <a:r>
              <a:rPr lang="en-CA" smtClean="0"/>
              <a:t>(c) Igor Ellyn  2014 </a:t>
            </a:r>
            <a:endParaRPr lang="en-CA" dirty="0"/>
          </a:p>
        </p:txBody>
      </p:sp>
      <p:sp>
        <p:nvSpPr>
          <p:cNvPr id="7" name="Header Placeholder 6"/>
          <p:cNvSpPr>
            <a:spLocks noGrp="1"/>
          </p:cNvSpPr>
          <p:nvPr>
            <p:ph type="hdr" sz="quarter" idx="13"/>
          </p:nvPr>
        </p:nvSpPr>
        <p:spPr/>
        <p:txBody>
          <a:bodyPr/>
          <a:lstStyle/>
          <a:p>
            <a:r>
              <a:rPr lang="en-CA" smtClean="0"/>
              <a:t>www.ellynlaw.com</a:t>
            </a:r>
            <a:endParaRPr lang="en-CA" dirty="0"/>
          </a:p>
        </p:txBody>
      </p:sp>
    </p:spTree>
    <p:extLst>
      <p:ext uri="{BB962C8B-B14F-4D97-AF65-F5344CB8AC3E}">
        <p14:creationId xmlns:p14="http://schemas.microsoft.com/office/powerpoint/2010/main" val="1345400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54F0AC3-BE0A-4342-BB8C-5BEBA8D1D961}" type="slidenum">
              <a:rPr lang="en-CA" smtClean="0"/>
              <a:t>19</a:t>
            </a:fld>
            <a:endParaRPr lang="en-CA" dirty="0"/>
          </a:p>
        </p:txBody>
      </p:sp>
      <p:sp>
        <p:nvSpPr>
          <p:cNvPr id="5" name="Date Placeholder 4"/>
          <p:cNvSpPr>
            <a:spLocks noGrp="1"/>
          </p:cNvSpPr>
          <p:nvPr>
            <p:ph type="dt" idx="11"/>
          </p:nvPr>
        </p:nvSpPr>
        <p:spPr/>
        <p:txBody>
          <a:bodyPr/>
          <a:lstStyle/>
          <a:p>
            <a:r>
              <a:rPr lang="en-CA" smtClean="0"/>
              <a:t>April 24, 2014</a:t>
            </a:r>
            <a:endParaRPr lang="en-CA" dirty="0"/>
          </a:p>
        </p:txBody>
      </p:sp>
      <p:sp>
        <p:nvSpPr>
          <p:cNvPr id="6" name="Footer Placeholder 5"/>
          <p:cNvSpPr>
            <a:spLocks noGrp="1"/>
          </p:cNvSpPr>
          <p:nvPr>
            <p:ph type="ftr" sz="quarter" idx="12"/>
          </p:nvPr>
        </p:nvSpPr>
        <p:spPr/>
        <p:txBody>
          <a:bodyPr/>
          <a:lstStyle/>
          <a:p>
            <a:r>
              <a:rPr lang="en-CA" smtClean="0"/>
              <a:t>(c) Igor Ellyn  2014 </a:t>
            </a:r>
            <a:endParaRPr lang="en-CA" dirty="0"/>
          </a:p>
        </p:txBody>
      </p:sp>
      <p:sp>
        <p:nvSpPr>
          <p:cNvPr id="7" name="Header Placeholder 6"/>
          <p:cNvSpPr>
            <a:spLocks noGrp="1"/>
          </p:cNvSpPr>
          <p:nvPr>
            <p:ph type="hdr" sz="quarter" idx="13"/>
          </p:nvPr>
        </p:nvSpPr>
        <p:spPr/>
        <p:txBody>
          <a:bodyPr/>
          <a:lstStyle/>
          <a:p>
            <a:r>
              <a:rPr lang="en-CA" smtClean="0"/>
              <a:t>www.ellynlaw.com</a:t>
            </a:r>
            <a:endParaRPr lang="en-CA" dirty="0"/>
          </a:p>
        </p:txBody>
      </p:sp>
    </p:spTree>
    <p:extLst>
      <p:ext uri="{BB962C8B-B14F-4D97-AF65-F5344CB8AC3E}">
        <p14:creationId xmlns:p14="http://schemas.microsoft.com/office/powerpoint/2010/main" val="13454006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54F0AC3-BE0A-4342-BB8C-5BEBA8D1D961}" type="slidenum">
              <a:rPr lang="en-CA" smtClean="0"/>
              <a:t>20</a:t>
            </a:fld>
            <a:endParaRPr lang="en-CA" dirty="0"/>
          </a:p>
        </p:txBody>
      </p:sp>
      <p:sp>
        <p:nvSpPr>
          <p:cNvPr id="5" name="Date Placeholder 4"/>
          <p:cNvSpPr>
            <a:spLocks noGrp="1"/>
          </p:cNvSpPr>
          <p:nvPr>
            <p:ph type="dt" idx="11"/>
          </p:nvPr>
        </p:nvSpPr>
        <p:spPr/>
        <p:txBody>
          <a:bodyPr/>
          <a:lstStyle/>
          <a:p>
            <a:r>
              <a:rPr lang="en-CA" smtClean="0"/>
              <a:t>April 24, 2014</a:t>
            </a:r>
            <a:endParaRPr lang="en-CA" dirty="0"/>
          </a:p>
        </p:txBody>
      </p:sp>
      <p:sp>
        <p:nvSpPr>
          <p:cNvPr id="6" name="Footer Placeholder 5"/>
          <p:cNvSpPr>
            <a:spLocks noGrp="1"/>
          </p:cNvSpPr>
          <p:nvPr>
            <p:ph type="ftr" sz="quarter" idx="12"/>
          </p:nvPr>
        </p:nvSpPr>
        <p:spPr/>
        <p:txBody>
          <a:bodyPr/>
          <a:lstStyle/>
          <a:p>
            <a:r>
              <a:rPr lang="en-CA" smtClean="0"/>
              <a:t>(c) Igor Ellyn  2014 </a:t>
            </a:r>
            <a:endParaRPr lang="en-CA" dirty="0"/>
          </a:p>
        </p:txBody>
      </p:sp>
      <p:sp>
        <p:nvSpPr>
          <p:cNvPr id="7" name="Header Placeholder 6"/>
          <p:cNvSpPr>
            <a:spLocks noGrp="1"/>
          </p:cNvSpPr>
          <p:nvPr>
            <p:ph type="hdr" sz="quarter" idx="13"/>
          </p:nvPr>
        </p:nvSpPr>
        <p:spPr/>
        <p:txBody>
          <a:bodyPr/>
          <a:lstStyle/>
          <a:p>
            <a:r>
              <a:rPr lang="en-CA" smtClean="0"/>
              <a:t>www.ellynlaw.com</a:t>
            </a:r>
            <a:endParaRPr lang="en-CA" dirty="0"/>
          </a:p>
        </p:txBody>
      </p:sp>
    </p:spTree>
    <p:extLst>
      <p:ext uri="{BB962C8B-B14F-4D97-AF65-F5344CB8AC3E}">
        <p14:creationId xmlns:p14="http://schemas.microsoft.com/office/powerpoint/2010/main" val="13454006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54F0AC3-BE0A-4342-BB8C-5BEBA8D1D961}" type="slidenum">
              <a:rPr lang="en-CA" smtClean="0"/>
              <a:t>21</a:t>
            </a:fld>
            <a:endParaRPr lang="en-CA" dirty="0"/>
          </a:p>
        </p:txBody>
      </p:sp>
      <p:sp>
        <p:nvSpPr>
          <p:cNvPr id="5" name="Date Placeholder 4"/>
          <p:cNvSpPr>
            <a:spLocks noGrp="1"/>
          </p:cNvSpPr>
          <p:nvPr>
            <p:ph type="dt" idx="11"/>
          </p:nvPr>
        </p:nvSpPr>
        <p:spPr/>
        <p:txBody>
          <a:bodyPr/>
          <a:lstStyle/>
          <a:p>
            <a:r>
              <a:rPr lang="en-CA" smtClean="0"/>
              <a:t>April 24, 2014</a:t>
            </a:r>
            <a:endParaRPr lang="en-CA" dirty="0"/>
          </a:p>
        </p:txBody>
      </p:sp>
      <p:sp>
        <p:nvSpPr>
          <p:cNvPr id="6" name="Footer Placeholder 5"/>
          <p:cNvSpPr>
            <a:spLocks noGrp="1"/>
          </p:cNvSpPr>
          <p:nvPr>
            <p:ph type="ftr" sz="quarter" idx="12"/>
          </p:nvPr>
        </p:nvSpPr>
        <p:spPr/>
        <p:txBody>
          <a:bodyPr/>
          <a:lstStyle/>
          <a:p>
            <a:r>
              <a:rPr lang="en-CA" smtClean="0"/>
              <a:t>(c) Igor Ellyn  2014 </a:t>
            </a:r>
            <a:endParaRPr lang="en-CA" dirty="0"/>
          </a:p>
        </p:txBody>
      </p:sp>
      <p:sp>
        <p:nvSpPr>
          <p:cNvPr id="7" name="Header Placeholder 6"/>
          <p:cNvSpPr>
            <a:spLocks noGrp="1"/>
          </p:cNvSpPr>
          <p:nvPr>
            <p:ph type="hdr" sz="quarter" idx="13"/>
          </p:nvPr>
        </p:nvSpPr>
        <p:spPr/>
        <p:txBody>
          <a:bodyPr/>
          <a:lstStyle/>
          <a:p>
            <a:r>
              <a:rPr lang="en-CA" smtClean="0"/>
              <a:t>www.ellynlaw.com</a:t>
            </a:r>
            <a:endParaRPr lang="en-CA" dirty="0"/>
          </a:p>
        </p:txBody>
      </p:sp>
    </p:spTree>
    <p:extLst>
      <p:ext uri="{BB962C8B-B14F-4D97-AF65-F5344CB8AC3E}">
        <p14:creationId xmlns:p14="http://schemas.microsoft.com/office/powerpoint/2010/main" val="16334928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54F0AC3-BE0A-4342-BB8C-5BEBA8D1D961}" type="slidenum">
              <a:rPr lang="en-CA" smtClean="0"/>
              <a:t>23</a:t>
            </a:fld>
            <a:endParaRPr lang="en-CA" dirty="0"/>
          </a:p>
        </p:txBody>
      </p:sp>
      <p:sp>
        <p:nvSpPr>
          <p:cNvPr id="5" name="Date Placeholder 4"/>
          <p:cNvSpPr>
            <a:spLocks noGrp="1"/>
          </p:cNvSpPr>
          <p:nvPr>
            <p:ph type="dt" idx="11"/>
          </p:nvPr>
        </p:nvSpPr>
        <p:spPr/>
        <p:txBody>
          <a:bodyPr/>
          <a:lstStyle/>
          <a:p>
            <a:r>
              <a:rPr lang="en-CA" smtClean="0"/>
              <a:t>April 24, 2014</a:t>
            </a:r>
            <a:endParaRPr lang="en-CA" dirty="0"/>
          </a:p>
        </p:txBody>
      </p:sp>
      <p:sp>
        <p:nvSpPr>
          <p:cNvPr id="6" name="Footer Placeholder 5"/>
          <p:cNvSpPr>
            <a:spLocks noGrp="1"/>
          </p:cNvSpPr>
          <p:nvPr>
            <p:ph type="ftr" sz="quarter" idx="12"/>
          </p:nvPr>
        </p:nvSpPr>
        <p:spPr/>
        <p:txBody>
          <a:bodyPr/>
          <a:lstStyle/>
          <a:p>
            <a:r>
              <a:rPr lang="en-CA" smtClean="0"/>
              <a:t>(c) Igor Ellyn  2014 </a:t>
            </a:r>
            <a:endParaRPr lang="en-CA" dirty="0"/>
          </a:p>
        </p:txBody>
      </p:sp>
      <p:sp>
        <p:nvSpPr>
          <p:cNvPr id="7" name="Header Placeholder 6"/>
          <p:cNvSpPr>
            <a:spLocks noGrp="1"/>
          </p:cNvSpPr>
          <p:nvPr>
            <p:ph type="hdr" sz="quarter" idx="13"/>
          </p:nvPr>
        </p:nvSpPr>
        <p:spPr/>
        <p:txBody>
          <a:bodyPr/>
          <a:lstStyle/>
          <a:p>
            <a:r>
              <a:rPr lang="en-CA" smtClean="0"/>
              <a:t>www.ellynlaw.com</a:t>
            </a:r>
            <a:endParaRPr lang="en-CA" dirty="0"/>
          </a:p>
        </p:txBody>
      </p:sp>
    </p:spTree>
    <p:extLst>
      <p:ext uri="{BB962C8B-B14F-4D97-AF65-F5344CB8AC3E}">
        <p14:creationId xmlns:p14="http://schemas.microsoft.com/office/powerpoint/2010/main" val="1345400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66E3F93-4BAE-48B6-9726-6DF0C93495BF}" type="datetime1">
              <a:rPr lang="en-CA" smtClean="0"/>
              <a:t>10/07/2014</a:t>
            </a:fld>
            <a:endParaRPr lang="en-CA" dirty="0"/>
          </a:p>
        </p:txBody>
      </p:sp>
      <p:sp>
        <p:nvSpPr>
          <p:cNvPr id="5" name="Footer Placeholder 4"/>
          <p:cNvSpPr>
            <a:spLocks noGrp="1"/>
          </p:cNvSpPr>
          <p:nvPr>
            <p:ph type="ftr" sz="quarter" idx="11"/>
          </p:nvPr>
        </p:nvSpPr>
        <p:spPr/>
        <p:txBody>
          <a:bodyPr/>
          <a:lstStyle/>
          <a:p>
            <a:r>
              <a:rPr lang="es-ES" dirty="0" smtClean="0"/>
              <a:t>www.ellynlaw.com</a:t>
            </a:r>
            <a:endParaRPr lang="en-CA" dirty="0"/>
          </a:p>
        </p:txBody>
      </p:sp>
      <p:sp>
        <p:nvSpPr>
          <p:cNvPr id="6" name="Slide Number Placeholder 5"/>
          <p:cNvSpPr>
            <a:spLocks noGrp="1"/>
          </p:cNvSpPr>
          <p:nvPr>
            <p:ph type="sldNum" sz="quarter" idx="12"/>
          </p:nvPr>
        </p:nvSpPr>
        <p:spPr/>
        <p:txBody>
          <a:bodyPr/>
          <a:lstStyle/>
          <a:p>
            <a:fld id="{84B8AAAD-6916-4B14-BFE6-C5EC9288BD2C}" type="slidenum">
              <a:rPr lang="en-CA" smtClean="0"/>
              <a:t>‹#›</a:t>
            </a:fld>
            <a:endParaRPr lang="en-C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38CCFE-0058-4165-BFDE-F18E6A380624}" type="datetime1">
              <a:rPr lang="en-CA" smtClean="0"/>
              <a:t>10/07/2014</a:t>
            </a:fld>
            <a:endParaRPr lang="en-CA" dirty="0"/>
          </a:p>
        </p:txBody>
      </p:sp>
      <p:sp>
        <p:nvSpPr>
          <p:cNvPr id="5" name="Footer Placeholder 4"/>
          <p:cNvSpPr>
            <a:spLocks noGrp="1"/>
          </p:cNvSpPr>
          <p:nvPr>
            <p:ph type="ftr" sz="quarter" idx="11"/>
          </p:nvPr>
        </p:nvSpPr>
        <p:spPr/>
        <p:txBody>
          <a:bodyPr/>
          <a:lstStyle/>
          <a:p>
            <a:r>
              <a:rPr lang="es-ES" dirty="0" smtClean="0"/>
              <a:t>www.ellynlaw.com</a:t>
            </a:r>
            <a:endParaRPr lang="en-CA" dirty="0"/>
          </a:p>
        </p:txBody>
      </p:sp>
      <p:sp>
        <p:nvSpPr>
          <p:cNvPr id="6" name="Slide Number Placeholder 5"/>
          <p:cNvSpPr>
            <a:spLocks noGrp="1"/>
          </p:cNvSpPr>
          <p:nvPr>
            <p:ph type="sldNum" sz="quarter" idx="12"/>
          </p:nvPr>
        </p:nvSpPr>
        <p:spPr/>
        <p:txBody>
          <a:bodyPr/>
          <a:lstStyle/>
          <a:p>
            <a:fld id="{0CBA90C3-8697-4982-A4FE-6C9F37DF3AE2}" type="slidenum">
              <a:rPr lang="en-CA" smtClean="0"/>
              <a:t>‹#›</a:t>
            </a:fld>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695596-79EC-47CB-ABAD-E01C503FEABB}" type="datetime1">
              <a:rPr lang="en-CA" smtClean="0"/>
              <a:t>10/07/2014</a:t>
            </a:fld>
            <a:endParaRPr lang="en-CA" dirty="0"/>
          </a:p>
        </p:txBody>
      </p:sp>
      <p:sp>
        <p:nvSpPr>
          <p:cNvPr id="5" name="Footer Placeholder 4"/>
          <p:cNvSpPr>
            <a:spLocks noGrp="1"/>
          </p:cNvSpPr>
          <p:nvPr>
            <p:ph type="ftr" sz="quarter" idx="11"/>
          </p:nvPr>
        </p:nvSpPr>
        <p:spPr/>
        <p:txBody>
          <a:bodyPr/>
          <a:lstStyle/>
          <a:p>
            <a:r>
              <a:rPr lang="es-ES" dirty="0" smtClean="0"/>
              <a:t>www.ellynlaw.com</a:t>
            </a:r>
            <a:endParaRPr lang="en-CA" dirty="0"/>
          </a:p>
        </p:txBody>
      </p:sp>
      <p:sp>
        <p:nvSpPr>
          <p:cNvPr id="6" name="Slide Number Placeholder 5"/>
          <p:cNvSpPr>
            <a:spLocks noGrp="1"/>
          </p:cNvSpPr>
          <p:nvPr>
            <p:ph type="sldNum" sz="quarter" idx="12"/>
          </p:nvPr>
        </p:nvSpPr>
        <p:spPr/>
        <p:txBody>
          <a:bodyPr/>
          <a:lstStyle/>
          <a:p>
            <a:fld id="{0CBA90C3-8697-4982-A4FE-6C9F37DF3AE2}" type="slidenum">
              <a:rPr lang="en-CA" smtClean="0"/>
              <a:t>‹#›</a:t>
            </a:fld>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E420CF-CF3C-4F85-8390-706F9E0E733D}" type="datetime1">
              <a:rPr lang="en-CA" smtClean="0"/>
              <a:t>10/07/2014</a:t>
            </a:fld>
            <a:endParaRPr lang="en-CA" dirty="0"/>
          </a:p>
        </p:txBody>
      </p:sp>
      <p:sp>
        <p:nvSpPr>
          <p:cNvPr id="5" name="Footer Placeholder 4"/>
          <p:cNvSpPr>
            <a:spLocks noGrp="1"/>
          </p:cNvSpPr>
          <p:nvPr>
            <p:ph type="ftr" sz="quarter" idx="11"/>
          </p:nvPr>
        </p:nvSpPr>
        <p:spPr/>
        <p:txBody>
          <a:bodyPr/>
          <a:lstStyle/>
          <a:p>
            <a:r>
              <a:rPr lang="es-ES" dirty="0" smtClean="0"/>
              <a:t>www.ellynlaw.com</a:t>
            </a:r>
            <a:endParaRPr lang="en-CA" dirty="0"/>
          </a:p>
        </p:txBody>
      </p:sp>
      <p:sp>
        <p:nvSpPr>
          <p:cNvPr id="6" name="Slide Number Placeholder 5"/>
          <p:cNvSpPr>
            <a:spLocks noGrp="1"/>
          </p:cNvSpPr>
          <p:nvPr>
            <p:ph type="sldNum" sz="quarter" idx="12"/>
          </p:nvPr>
        </p:nvSpPr>
        <p:spPr/>
        <p:txBody>
          <a:bodyPr/>
          <a:lstStyle/>
          <a:p>
            <a:fld id="{0CBA90C3-8697-4982-A4FE-6C9F37DF3AE2}" type="slidenum">
              <a:rPr lang="en-CA" smtClean="0"/>
              <a:t>‹#›</a:t>
            </a:fld>
            <a:endParaRPr lang="en-C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9F95F0-2F8B-4584-A447-2A11E399C443}" type="datetime1">
              <a:rPr lang="en-CA" smtClean="0"/>
              <a:t>10/07/2014</a:t>
            </a:fld>
            <a:endParaRPr lang="en-CA" dirty="0"/>
          </a:p>
        </p:txBody>
      </p:sp>
      <p:sp>
        <p:nvSpPr>
          <p:cNvPr id="5" name="Footer Placeholder 4"/>
          <p:cNvSpPr>
            <a:spLocks noGrp="1"/>
          </p:cNvSpPr>
          <p:nvPr>
            <p:ph type="ftr" sz="quarter" idx="11"/>
          </p:nvPr>
        </p:nvSpPr>
        <p:spPr/>
        <p:txBody>
          <a:bodyPr/>
          <a:lstStyle/>
          <a:p>
            <a:r>
              <a:rPr lang="es-ES" dirty="0" smtClean="0"/>
              <a:t>www.ellynlaw.com</a:t>
            </a:r>
            <a:endParaRPr lang="en-CA" dirty="0"/>
          </a:p>
        </p:txBody>
      </p:sp>
      <p:sp>
        <p:nvSpPr>
          <p:cNvPr id="6" name="Slide Number Placeholder 5"/>
          <p:cNvSpPr>
            <a:spLocks noGrp="1"/>
          </p:cNvSpPr>
          <p:nvPr>
            <p:ph type="sldNum" sz="quarter" idx="12"/>
          </p:nvPr>
        </p:nvSpPr>
        <p:spPr/>
        <p:txBody>
          <a:bodyPr/>
          <a:lstStyle/>
          <a:p>
            <a:fld id="{0CBA90C3-8697-4982-A4FE-6C9F37DF3AE2}" type="slidenum">
              <a:rPr lang="en-CA" smtClean="0"/>
              <a:t>‹#›</a:t>
            </a:fld>
            <a:endParaRPr lang="en-C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72D6812-B060-4D71-BC5D-BE81C332CEE3}" type="datetime1">
              <a:rPr lang="en-CA" smtClean="0"/>
              <a:t>10/07/2014</a:t>
            </a:fld>
            <a:endParaRPr lang="en-CA" dirty="0"/>
          </a:p>
        </p:txBody>
      </p:sp>
      <p:sp>
        <p:nvSpPr>
          <p:cNvPr id="6" name="Footer Placeholder 5"/>
          <p:cNvSpPr>
            <a:spLocks noGrp="1"/>
          </p:cNvSpPr>
          <p:nvPr>
            <p:ph type="ftr" sz="quarter" idx="11"/>
          </p:nvPr>
        </p:nvSpPr>
        <p:spPr/>
        <p:txBody>
          <a:bodyPr/>
          <a:lstStyle/>
          <a:p>
            <a:r>
              <a:rPr lang="es-ES" dirty="0" smtClean="0"/>
              <a:t>www.ellynlaw.com</a:t>
            </a:r>
            <a:endParaRPr lang="en-CA" dirty="0"/>
          </a:p>
        </p:txBody>
      </p:sp>
      <p:sp>
        <p:nvSpPr>
          <p:cNvPr id="7" name="Slide Number Placeholder 6"/>
          <p:cNvSpPr>
            <a:spLocks noGrp="1"/>
          </p:cNvSpPr>
          <p:nvPr>
            <p:ph type="sldNum" sz="quarter" idx="12"/>
          </p:nvPr>
        </p:nvSpPr>
        <p:spPr/>
        <p:txBody>
          <a:bodyPr/>
          <a:lstStyle/>
          <a:p>
            <a:fld id="{0CBA90C3-8697-4982-A4FE-6C9F37DF3AE2}" type="slidenum">
              <a:rPr lang="en-CA" smtClean="0"/>
              <a:t>‹#›</a:t>
            </a:fld>
            <a:endParaRPr lang="en-C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30364C-A007-48B5-B1C7-744D0F929B1A}" type="datetime1">
              <a:rPr lang="en-CA" smtClean="0"/>
              <a:t>10/07/2014</a:t>
            </a:fld>
            <a:endParaRPr lang="en-CA" dirty="0"/>
          </a:p>
        </p:txBody>
      </p:sp>
      <p:sp>
        <p:nvSpPr>
          <p:cNvPr id="8" name="Footer Placeholder 7"/>
          <p:cNvSpPr>
            <a:spLocks noGrp="1"/>
          </p:cNvSpPr>
          <p:nvPr>
            <p:ph type="ftr" sz="quarter" idx="11"/>
          </p:nvPr>
        </p:nvSpPr>
        <p:spPr/>
        <p:txBody>
          <a:bodyPr/>
          <a:lstStyle/>
          <a:p>
            <a:r>
              <a:rPr lang="es-ES" dirty="0" smtClean="0"/>
              <a:t>www.ellynlaw.com</a:t>
            </a:r>
            <a:endParaRPr lang="en-CA" dirty="0"/>
          </a:p>
        </p:txBody>
      </p:sp>
      <p:sp>
        <p:nvSpPr>
          <p:cNvPr id="9" name="Slide Number Placeholder 8"/>
          <p:cNvSpPr>
            <a:spLocks noGrp="1"/>
          </p:cNvSpPr>
          <p:nvPr>
            <p:ph type="sldNum" sz="quarter" idx="12"/>
          </p:nvPr>
        </p:nvSpPr>
        <p:spPr/>
        <p:txBody>
          <a:bodyPr/>
          <a:lstStyle/>
          <a:p>
            <a:fld id="{0CBA90C3-8697-4982-A4FE-6C9F37DF3AE2}" type="slidenum">
              <a:rPr lang="en-CA" smtClean="0"/>
              <a:t>‹#›</a:t>
            </a:fld>
            <a:endParaRPr lang="en-C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FF58FFE-693C-4989-9B5B-7F4A6FC8C0F6}" type="datetime1">
              <a:rPr lang="en-CA" smtClean="0"/>
              <a:t>10/07/2014</a:t>
            </a:fld>
            <a:endParaRPr lang="en-CA" dirty="0"/>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a:t>
            </a:fld>
            <a:endParaRPr lang="en-C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A08030-3FB8-4C03-816A-E2AF27D68DBB}" type="datetime1">
              <a:rPr lang="en-CA" smtClean="0"/>
              <a:t>10/07/2014</a:t>
            </a:fld>
            <a:endParaRPr lang="en-CA" dirty="0"/>
          </a:p>
        </p:txBody>
      </p:sp>
      <p:sp>
        <p:nvSpPr>
          <p:cNvPr id="3" name="Footer Placeholder 2"/>
          <p:cNvSpPr>
            <a:spLocks noGrp="1"/>
          </p:cNvSpPr>
          <p:nvPr>
            <p:ph type="ftr" sz="quarter" idx="11"/>
          </p:nvPr>
        </p:nvSpPr>
        <p:spPr/>
        <p:txBody>
          <a:bodyPr/>
          <a:lstStyle/>
          <a:p>
            <a:r>
              <a:rPr lang="es-ES" dirty="0" smtClean="0"/>
              <a:t>www.ellynlaw.com</a:t>
            </a:r>
            <a:endParaRPr lang="en-CA" dirty="0"/>
          </a:p>
        </p:txBody>
      </p:sp>
      <p:sp>
        <p:nvSpPr>
          <p:cNvPr id="4" name="Slide Number Placeholder 3"/>
          <p:cNvSpPr>
            <a:spLocks noGrp="1"/>
          </p:cNvSpPr>
          <p:nvPr>
            <p:ph type="sldNum" sz="quarter" idx="12"/>
          </p:nvPr>
        </p:nvSpPr>
        <p:spPr/>
        <p:txBody>
          <a:bodyPr/>
          <a:lstStyle/>
          <a:p>
            <a:fld id="{0CBA90C3-8697-4982-A4FE-6C9F37DF3AE2}" type="slidenum">
              <a:rPr lang="en-CA" smtClean="0"/>
              <a:t>‹#›</a:t>
            </a:fld>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D4A383-686D-469F-8819-D45B7C19B55C}" type="datetime1">
              <a:rPr lang="en-CA" smtClean="0"/>
              <a:t>10/07/2014</a:t>
            </a:fld>
            <a:endParaRPr lang="en-CA" dirty="0"/>
          </a:p>
        </p:txBody>
      </p:sp>
      <p:sp>
        <p:nvSpPr>
          <p:cNvPr id="6" name="Footer Placeholder 5"/>
          <p:cNvSpPr>
            <a:spLocks noGrp="1"/>
          </p:cNvSpPr>
          <p:nvPr>
            <p:ph type="ftr" sz="quarter" idx="11"/>
          </p:nvPr>
        </p:nvSpPr>
        <p:spPr/>
        <p:txBody>
          <a:bodyPr/>
          <a:lstStyle/>
          <a:p>
            <a:r>
              <a:rPr lang="es-ES" dirty="0" smtClean="0"/>
              <a:t>www.ellynlaw.com</a:t>
            </a:r>
            <a:endParaRPr lang="en-CA" dirty="0"/>
          </a:p>
        </p:txBody>
      </p:sp>
      <p:sp>
        <p:nvSpPr>
          <p:cNvPr id="7" name="Slide Number Placeholder 6"/>
          <p:cNvSpPr>
            <a:spLocks noGrp="1"/>
          </p:cNvSpPr>
          <p:nvPr>
            <p:ph type="sldNum" sz="quarter" idx="12"/>
          </p:nvPr>
        </p:nvSpPr>
        <p:spPr/>
        <p:txBody>
          <a:bodyPr/>
          <a:lstStyle/>
          <a:p>
            <a:fld id="{0CBA90C3-8697-4982-A4FE-6C9F37DF3AE2}" type="slidenum">
              <a:rPr lang="en-CA" smtClean="0"/>
              <a:t>‹#›</a:t>
            </a:fld>
            <a:endParaRPr lang="en-CA"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B9649A78-50D8-450C-8209-2EC563801E39}" type="datetime1">
              <a:rPr lang="en-CA" smtClean="0"/>
              <a:t>10/07/2014</a:t>
            </a:fld>
            <a:endParaRPr lang="en-CA" dirty="0"/>
          </a:p>
        </p:txBody>
      </p:sp>
      <p:sp>
        <p:nvSpPr>
          <p:cNvPr id="9" name="Slide Number Placeholder 8"/>
          <p:cNvSpPr>
            <a:spLocks noGrp="1"/>
          </p:cNvSpPr>
          <p:nvPr>
            <p:ph type="sldNum" sz="quarter" idx="11"/>
          </p:nvPr>
        </p:nvSpPr>
        <p:spPr/>
        <p:txBody>
          <a:bodyPr/>
          <a:lstStyle/>
          <a:p>
            <a:fld id="{0CBA90C3-8697-4982-A4FE-6C9F37DF3AE2}" type="slidenum">
              <a:rPr lang="en-CA" smtClean="0"/>
              <a:t>‹#›</a:t>
            </a:fld>
            <a:endParaRPr lang="en-CA" dirty="0"/>
          </a:p>
        </p:txBody>
      </p:sp>
      <p:sp>
        <p:nvSpPr>
          <p:cNvPr id="10" name="Footer Placeholder 9"/>
          <p:cNvSpPr>
            <a:spLocks noGrp="1"/>
          </p:cNvSpPr>
          <p:nvPr>
            <p:ph type="ftr" sz="quarter" idx="12"/>
          </p:nvPr>
        </p:nvSpPr>
        <p:spPr/>
        <p:txBody>
          <a:bodyPr/>
          <a:lstStyle/>
          <a:p>
            <a:r>
              <a:rPr lang="es-ES" dirty="0" smtClean="0"/>
              <a:t>www.ellynlaw.com</a:t>
            </a:r>
            <a:endParaRPr lang="en-C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CBA90C3-8697-4982-A4FE-6C9F37DF3AE2}" type="slidenum">
              <a:rPr lang="en-CA" smtClean="0"/>
              <a:t>‹#›</a:t>
            </a:fld>
            <a:endParaRPr lang="en-CA"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r>
              <a:rPr lang="es-ES" dirty="0" smtClean="0"/>
              <a:t>www.ellynlaw.com</a:t>
            </a:r>
            <a:endParaRPr lang="en-CA"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3DD362E-0A5A-466A-9206-9AD568E3F33F}" type="datetime1">
              <a:rPr lang="en-CA" smtClean="0"/>
              <a:t>10/07/2014</a:t>
            </a:fld>
            <a:endParaRPr lang="en-CA" dirty="0"/>
          </a:p>
        </p:txBody>
      </p:sp>
    </p:spTree>
  </p:cSld>
  <p:clrMap bg1="lt1" tx1="dk1" bg2="lt2" tx2="dk2" accent1="accent1" accent2="accent2" accent3="accent3" accent4="accent4" accent5="accent5" accent6="accent6" hlink="hlink" folHlink="folHlink"/>
  <p:sldLayoutIdLst>
    <p:sldLayoutId id="2147483930" r:id="rId1"/>
    <p:sldLayoutId id="2147483931" r:id="rId2"/>
    <p:sldLayoutId id="2147483932" r:id="rId3"/>
    <p:sldLayoutId id="2147483933" r:id="rId4"/>
    <p:sldLayoutId id="2147483934" r:id="rId5"/>
    <p:sldLayoutId id="2147483935" r:id="rId6"/>
    <p:sldLayoutId id="2147483936" r:id="rId7"/>
    <p:sldLayoutId id="2147483937" r:id="rId8"/>
    <p:sldLayoutId id="2147483938" r:id="rId9"/>
    <p:sldLayoutId id="2147483939" r:id="rId10"/>
    <p:sldLayoutId id="2147483940" r:id="rId11"/>
  </p:sldLayoutIdLst>
  <p:hf hd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6444" y="620688"/>
            <a:ext cx="7017924" cy="2025346"/>
          </a:xfrm>
        </p:spPr>
        <p:txBody>
          <a:bodyPr>
            <a:normAutofit fontScale="90000"/>
          </a:bodyPr>
          <a:lstStyle/>
          <a:p>
            <a:pPr algn="ctr"/>
            <a:r>
              <a:rPr lang="en-CA" sz="4000" b="1" dirty="0" smtClean="0"/>
              <a:t>LITIGATING SHAREHOLDER and OPPRESSION CLAIMS in ONTARIO:</a:t>
            </a:r>
            <a:r>
              <a:rPr lang="en-CA" sz="3600" b="1" dirty="0" smtClean="0"/>
              <a:t/>
            </a:r>
            <a:br>
              <a:rPr lang="en-CA" sz="3600" b="1" dirty="0" smtClean="0"/>
            </a:br>
            <a:r>
              <a:rPr lang="en-CA" sz="3200" b="1" dirty="0" smtClean="0">
                <a:solidFill>
                  <a:srgbClr val="D16349"/>
                </a:solidFill>
              </a:rPr>
              <a:t>Commercial List or Arbitration?</a:t>
            </a:r>
            <a:endParaRPr lang="en-CA" sz="4000" b="1" dirty="0">
              <a:solidFill>
                <a:srgbClr val="D16349"/>
              </a:solidFill>
            </a:endParaRPr>
          </a:p>
        </p:txBody>
      </p:sp>
      <p:sp>
        <p:nvSpPr>
          <p:cNvPr id="3" name="Subtitle 2"/>
          <p:cNvSpPr>
            <a:spLocks noGrp="1"/>
          </p:cNvSpPr>
          <p:nvPr>
            <p:ph type="subTitle" idx="1"/>
          </p:nvPr>
        </p:nvSpPr>
        <p:spPr>
          <a:xfrm>
            <a:off x="1125096" y="2991016"/>
            <a:ext cx="6461760" cy="1734127"/>
          </a:xfrm>
        </p:spPr>
        <p:txBody>
          <a:bodyPr>
            <a:normAutofit fontScale="85000" lnSpcReduction="20000"/>
          </a:bodyPr>
          <a:lstStyle/>
          <a:p>
            <a:pPr algn="ctr">
              <a:spcBef>
                <a:spcPts val="0"/>
              </a:spcBef>
            </a:pPr>
            <a:endParaRPr lang="en-CA" b="1" dirty="0" smtClean="0">
              <a:solidFill>
                <a:schemeClr val="tx2"/>
              </a:solidFill>
              <a:latin typeface="+mj-lt"/>
            </a:endParaRPr>
          </a:p>
          <a:p>
            <a:pPr algn="ctr">
              <a:spcBef>
                <a:spcPts val="0"/>
              </a:spcBef>
            </a:pPr>
            <a:r>
              <a:rPr lang="en-CA" b="1" dirty="0" smtClean="0">
                <a:solidFill>
                  <a:srgbClr val="D16349"/>
                </a:solidFill>
                <a:latin typeface="+mj-lt"/>
              </a:rPr>
              <a:t>Igor Ellyn, </a:t>
            </a:r>
            <a:r>
              <a:rPr lang="en-CA" sz="1800" b="1" dirty="0" smtClean="0">
                <a:solidFill>
                  <a:srgbClr val="D16349"/>
                </a:solidFill>
                <a:latin typeface="+mj-lt"/>
              </a:rPr>
              <a:t>QC, CS, FCIArb.</a:t>
            </a:r>
          </a:p>
          <a:p>
            <a:pPr algn="ctr">
              <a:spcBef>
                <a:spcPts val="0"/>
              </a:spcBef>
            </a:pPr>
            <a:r>
              <a:rPr lang="en-CA" sz="1800" b="1" dirty="0" smtClean="0">
                <a:solidFill>
                  <a:schemeClr val="tx2"/>
                </a:solidFill>
                <a:latin typeface="+mj-lt"/>
              </a:rPr>
              <a:t>Legal Counsel, Chartered Arbitrator, Mediator</a:t>
            </a:r>
          </a:p>
          <a:p>
            <a:pPr algn="ctr">
              <a:spcBef>
                <a:spcPts val="0"/>
              </a:spcBef>
            </a:pPr>
            <a:endParaRPr lang="en-CA" sz="1800" b="1" dirty="0" smtClean="0">
              <a:solidFill>
                <a:schemeClr val="tx2"/>
              </a:solidFill>
              <a:latin typeface="+mj-lt"/>
            </a:endParaRPr>
          </a:p>
          <a:p>
            <a:pPr algn="ctr">
              <a:spcBef>
                <a:spcPts val="0"/>
              </a:spcBef>
            </a:pPr>
            <a:endParaRPr lang="en-CA" sz="1800" b="1" dirty="0" smtClean="0">
              <a:solidFill>
                <a:schemeClr val="tx2"/>
              </a:solidFill>
              <a:latin typeface="+mj-lt"/>
            </a:endParaRPr>
          </a:p>
          <a:p>
            <a:pPr algn="ctr"/>
            <a:endParaRPr lang="en-CA" sz="1600" b="1" dirty="0" smtClean="0">
              <a:solidFill>
                <a:schemeClr val="tx2">
                  <a:lumMod val="75000"/>
                </a:schemeClr>
              </a:solidFill>
            </a:endParaRPr>
          </a:p>
          <a:p>
            <a:pPr algn="ctr"/>
            <a:r>
              <a:rPr lang="en-CA" sz="1600" b="1" dirty="0" smtClean="0">
                <a:solidFill>
                  <a:schemeClr val="tx2">
                    <a:lumMod val="75000"/>
                  </a:schemeClr>
                </a:solidFill>
              </a:rPr>
              <a:t>Business Litigation &amp; Arbitration Lawyers, Toronto</a:t>
            </a:r>
          </a:p>
          <a:p>
            <a:pPr algn="ctr"/>
            <a:r>
              <a:rPr lang="en-CA" sz="1900" b="1" dirty="0" smtClean="0">
                <a:solidFill>
                  <a:schemeClr val="tx2">
                    <a:lumMod val="75000"/>
                  </a:schemeClr>
                </a:solidFill>
              </a:rPr>
              <a:t>www.ellynlaw.com</a:t>
            </a:r>
            <a:endParaRPr lang="en-CA" sz="1900" b="1" dirty="0">
              <a:solidFill>
                <a:schemeClr val="tx2">
                  <a:lumMod val="75000"/>
                </a:schemeClr>
              </a:solidFill>
            </a:endParaRPr>
          </a:p>
          <a:p>
            <a:pPr algn="ctr"/>
            <a:endParaRPr lang="en-CA" dirty="0">
              <a:solidFill>
                <a:schemeClr val="tx1">
                  <a:lumMod val="85000"/>
                  <a:lumOff val="15000"/>
                </a:schemeClr>
              </a:solidFill>
              <a:latin typeface="+mj-lt"/>
            </a:endParaRPr>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43597" y="3737056"/>
            <a:ext cx="1224757" cy="464449"/>
          </a:xfrm>
          <a:prstGeom prst="rect">
            <a:avLst/>
          </a:prstGeom>
          <a:solidFill>
            <a:schemeClr val="accent1"/>
          </a:solidFill>
          <a:ln>
            <a:noFill/>
          </a:ln>
          <a:extLst/>
        </p:spPr>
      </p:pic>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84B8AAAD-6916-4B14-BFE6-C5EC9288BD2C}" type="slidenum">
              <a:rPr lang="en-CA" smtClean="0"/>
              <a:t>1</a:t>
            </a:fld>
            <a:endParaRPr lang="en-CA" dirty="0"/>
          </a:p>
        </p:txBody>
      </p:sp>
      <p:sp>
        <p:nvSpPr>
          <p:cNvPr id="7" name="Rounded Rectangle 6"/>
          <p:cNvSpPr/>
          <p:nvPr/>
        </p:nvSpPr>
        <p:spPr>
          <a:xfrm>
            <a:off x="2267744" y="5082093"/>
            <a:ext cx="4176464" cy="10454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400" b="1" dirty="0" smtClean="0">
              <a:solidFill>
                <a:schemeClr val="bg1"/>
              </a:solidFill>
              <a:latin typeface="+mj-lt"/>
            </a:endParaRPr>
          </a:p>
          <a:p>
            <a:pPr algn="ctr"/>
            <a:r>
              <a:rPr lang="en-CA" b="1" dirty="0" smtClean="0">
                <a:solidFill>
                  <a:schemeClr val="bg1"/>
                </a:solidFill>
                <a:latin typeface="+mj-lt"/>
              </a:rPr>
              <a:t>Presentation </a:t>
            </a:r>
            <a:r>
              <a:rPr lang="en-CA" b="1" dirty="0">
                <a:solidFill>
                  <a:schemeClr val="bg1"/>
                </a:solidFill>
                <a:latin typeface="+mj-lt"/>
              </a:rPr>
              <a:t>at Victory Verbatim </a:t>
            </a:r>
          </a:p>
          <a:p>
            <a:pPr algn="ctr"/>
            <a:r>
              <a:rPr lang="en-CA" b="1" dirty="0" smtClean="0">
                <a:solidFill>
                  <a:schemeClr val="bg1"/>
                </a:solidFill>
                <a:latin typeface="+mj-lt"/>
              </a:rPr>
              <a:t>Toronto, Ontario</a:t>
            </a:r>
          </a:p>
          <a:p>
            <a:pPr algn="ctr"/>
            <a:r>
              <a:rPr lang="en-CA" b="1" dirty="0" smtClean="0">
                <a:solidFill>
                  <a:schemeClr val="bg1"/>
                </a:solidFill>
                <a:latin typeface="+mj-lt"/>
              </a:rPr>
              <a:t>April </a:t>
            </a:r>
            <a:r>
              <a:rPr lang="en-CA" b="1" dirty="0">
                <a:solidFill>
                  <a:schemeClr val="bg1"/>
                </a:solidFill>
                <a:latin typeface="+mj-lt"/>
              </a:rPr>
              <a:t>24, 2014</a:t>
            </a:r>
          </a:p>
          <a:p>
            <a:pPr algn="ctr"/>
            <a:endParaRPr lang="en-CA" dirty="0"/>
          </a:p>
        </p:txBody>
      </p:sp>
      <p:sp>
        <p:nvSpPr>
          <p:cNvPr id="8" name="Rectangle 7"/>
          <p:cNvSpPr/>
          <p:nvPr/>
        </p:nvSpPr>
        <p:spPr>
          <a:xfrm>
            <a:off x="1511660" y="6187900"/>
            <a:ext cx="5688632" cy="357724"/>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CA" sz="1300" dirty="0" smtClean="0">
                <a:solidFill>
                  <a:schemeClr val="bg2">
                    <a:lumMod val="25000"/>
                  </a:schemeClr>
                </a:solidFill>
                <a:latin typeface="+mj-lt"/>
              </a:rPr>
              <a:t>© Igor Ellyn  2014.  May not be reproduced without written permission</a:t>
            </a:r>
            <a:r>
              <a:rPr lang="en-CA" sz="1400" dirty="0" smtClean="0">
                <a:solidFill>
                  <a:schemeClr val="bg2">
                    <a:lumMod val="25000"/>
                  </a:schemeClr>
                </a:solidFill>
                <a:latin typeface="+mj-lt"/>
              </a:rPr>
              <a:t>.</a:t>
            </a:r>
            <a:endParaRPr lang="en-CA" sz="1400" dirty="0">
              <a:solidFill>
                <a:schemeClr val="bg2">
                  <a:lumMod val="25000"/>
                </a:schemeClr>
              </a:solidFill>
              <a:latin typeface="+mj-lt"/>
            </a:endParaRPr>
          </a:p>
        </p:txBody>
      </p:sp>
    </p:spTree>
    <p:extLst>
      <p:ext uri="{BB962C8B-B14F-4D97-AF65-F5344CB8AC3E}">
        <p14:creationId xmlns:p14="http://schemas.microsoft.com/office/powerpoint/2010/main" val="9923949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3200" dirty="0" smtClean="0">
                <a:solidFill>
                  <a:srgbClr val="D16349"/>
                </a:solidFill>
              </a:rPr>
              <a:t>Arbitration Clause in the USA</a:t>
            </a:r>
            <a:endParaRPr lang="en-CA" sz="3200" dirty="0">
              <a:solidFill>
                <a:srgbClr val="D16349"/>
              </a:solidFill>
            </a:endParaRPr>
          </a:p>
        </p:txBody>
      </p:sp>
      <p:sp>
        <p:nvSpPr>
          <p:cNvPr id="3" name="Content Placeholder 2"/>
          <p:cNvSpPr>
            <a:spLocks noGrp="1"/>
          </p:cNvSpPr>
          <p:nvPr>
            <p:ph idx="1"/>
          </p:nvPr>
        </p:nvSpPr>
        <p:spPr/>
        <p:txBody>
          <a:bodyPr>
            <a:normAutofit fontScale="92500" lnSpcReduction="20000"/>
          </a:bodyPr>
          <a:lstStyle/>
          <a:p>
            <a:r>
              <a:rPr lang="en-CA" dirty="0">
                <a:solidFill>
                  <a:schemeClr val="tx2">
                    <a:lumMod val="75000"/>
                  </a:schemeClr>
                </a:solidFill>
                <a:latin typeface="+mj-lt"/>
              </a:rPr>
              <a:t>Is there an arbitration </a:t>
            </a:r>
            <a:r>
              <a:rPr lang="en-CA" dirty="0" smtClean="0">
                <a:solidFill>
                  <a:schemeClr val="tx2">
                    <a:lumMod val="75000"/>
                  </a:schemeClr>
                </a:solidFill>
                <a:latin typeface="+mj-lt"/>
              </a:rPr>
              <a:t>clause in the Unanimous Shareholders Agreement (“USA”)?  </a:t>
            </a:r>
          </a:p>
          <a:p>
            <a:r>
              <a:rPr lang="en-CA" dirty="0" smtClean="0">
                <a:solidFill>
                  <a:schemeClr val="tx2">
                    <a:lumMod val="75000"/>
                  </a:schemeClr>
                </a:solidFill>
                <a:latin typeface="+mj-lt"/>
              </a:rPr>
              <a:t>Does the arbitration clause in the USA permit</a:t>
            </a:r>
          </a:p>
          <a:p>
            <a:pPr lvl="1"/>
            <a:r>
              <a:rPr lang="en-CA" dirty="0" smtClean="0">
                <a:solidFill>
                  <a:schemeClr val="tx2">
                    <a:lumMod val="75000"/>
                  </a:schemeClr>
                </a:solidFill>
                <a:latin typeface="+mj-lt"/>
              </a:rPr>
              <a:t>Oppression claims? </a:t>
            </a:r>
          </a:p>
          <a:p>
            <a:pPr lvl="1"/>
            <a:r>
              <a:rPr lang="en-CA" dirty="0" smtClean="0">
                <a:solidFill>
                  <a:schemeClr val="tx2">
                    <a:lumMod val="75000"/>
                  </a:schemeClr>
                </a:solidFill>
                <a:latin typeface="+mj-lt"/>
              </a:rPr>
              <a:t>Derivative </a:t>
            </a:r>
            <a:r>
              <a:rPr lang="en-CA" dirty="0">
                <a:solidFill>
                  <a:schemeClr val="tx2">
                    <a:lumMod val="75000"/>
                  </a:schemeClr>
                </a:solidFill>
                <a:latin typeface="+mj-lt"/>
              </a:rPr>
              <a:t>action? </a:t>
            </a:r>
            <a:endParaRPr lang="en-CA" dirty="0" smtClean="0">
              <a:solidFill>
                <a:schemeClr val="tx2">
                  <a:lumMod val="75000"/>
                </a:schemeClr>
              </a:solidFill>
              <a:latin typeface="+mj-lt"/>
            </a:endParaRPr>
          </a:p>
          <a:p>
            <a:pPr lvl="1"/>
            <a:r>
              <a:rPr lang="en-CA" dirty="0" smtClean="0">
                <a:solidFill>
                  <a:schemeClr val="tx2">
                    <a:lumMod val="75000"/>
                  </a:schemeClr>
                </a:solidFill>
                <a:latin typeface="+mj-lt"/>
              </a:rPr>
              <a:t>Winding up claims?</a:t>
            </a:r>
          </a:p>
          <a:p>
            <a:pPr lvl="1"/>
            <a:r>
              <a:rPr lang="en-CA" dirty="0" smtClean="0">
                <a:solidFill>
                  <a:schemeClr val="tx2">
                    <a:lumMod val="75000"/>
                  </a:schemeClr>
                </a:solidFill>
                <a:latin typeface="+mj-lt"/>
              </a:rPr>
              <a:t>Breach of fiduciary duty claim?</a:t>
            </a:r>
          </a:p>
          <a:p>
            <a:pPr lvl="1"/>
            <a:r>
              <a:rPr lang="en-CA" dirty="0" smtClean="0">
                <a:solidFill>
                  <a:schemeClr val="tx2">
                    <a:lumMod val="75000"/>
                  </a:schemeClr>
                </a:solidFill>
                <a:latin typeface="+mj-lt"/>
              </a:rPr>
              <a:t>Punitive damages?</a:t>
            </a:r>
            <a:endParaRPr lang="en-CA" dirty="0">
              <a:solidFill>
                <a:schemeClr val="tx2">
                  <a:lumMod val="75000"/>
                </a:schemeClr>
              </a:solidFill>
              <a:latin typeface="+mj-lt"/>
            </a:endParaRPr>
          </a:p>
          <a:p>
            <a:r>
              <a:rPr lang="en-CA" dirty="0" smtClean="0">
                <a:solidFill>
                  <a:schemeClr val="tx2">
                    <a:lumMod val="75000"/>
                  </a:schemeClr>
                </a:solidFill>
                <a:latin typeface="+mj-lt"/>
              </a:rPr>
              <a:t>Is the USA governed by Ontario law?   </a:t>
            </a:r>
          </a:p>
          <a:p>
            <a:r>
              <a:rPr lang="en-CA" dirty="0" smtClean="0">
                <a:solidFill>
                  <a:schemeClr val="tx2">
                    <a:lumMod val="75000"/>
                  </a:schemeClr>
                </a:solidFill>
                <a:latin typeface="+mj-lt"/>
              </a:rPr>
              <a:t>Where is the seat of the arbitration?</a:t>
            </a:r>
          </a:p>
          <a:p>
            <a:r>
              <a:rPr lang="en-CA" dirty="0" smtClean="0">
                <a:solidFill>
                  <a:schemeClr val="tx2">
                    <a:lumMod val="75000"/>
                  </a:schemeClr>
                </a:solidFill>
                <a:latin typeface="+mj-lt"/>
              </a:rPr>
              <a:t>Which rules of procedure are provided for?</a:t>
            </a:r>
          </a:p>
          <a:p>
            <a:r>
              <a:rPr lang="en-CA" dirty="0" smtClean="0">
                <a:solidFill>
                  <a:schemeClr val="tx2">
                    <a:lumMod val="75000"/>
                  </a:schemeClr>
                </a:solidFill>
                <a:latin typeface="+mj-lt"/>
              </a:rPr>
              <a:t>How many arbitrators are required  - one or three?</a:t>
            </a:r>
          </a:p>
          <a:p>
            <a:r>
              <a:rPr lang="en-CA" dirty="0" smtClean="0">
                <a:solidFill>
                  <a:schemeClr val="tx2">
                    <a:lumMod val="75000"/>
                  </a:schemeClr>
                </a:solidFill>
                <a:latin typeface="+mj-lt"/>
              </a:rPr>
              <a:t>Selection of arbitrator procedure if opponent delays</a:t>
            </a:r>
          </a:p>
          <a:p>
            <a:r>
              <a:rPr lang="en-CA" dirty="0" smtClean="0">
                <a:solidFill>
                  <a:schemeClr val="tx2">
                    <a:lumMod val="75000"/>
                  </a:schemeClr>
                </a:solidFill>
                <a:latin typeface="+mj-lt"/>
              </a:rPr>
              <a:t>Does the arbitrator have the power to grant equitable remedies?</a:t>
            </a:r>
          </a:p>
          <a:p>
            <a:r>
              <a:rPr lang="en-CA" dirty="0" smtClean="0">
                <a:solidFill>
                  <a:schemeClr val="tx2">
                    <a:lumMod val="75000"/>
                  </a:schemeClr>
                </a:solidFill>
                <a:latin typeface="+mj-lt"/>
              </a:rPr>
              <a:t>Are some court proceedings permitted such as equitable relief?</a:t>
            </a:r>
            <a:endParaRPr lang="en-CA" dirty="0">
              <a:solidFill>
                <a:schemeClr val="tx2">
                  <a:lumMod val="75000"/>
                </a:schemeClr>
              </a:solidFill>
              <a:latin typeface="+mj-lt"/>
            </a:endParaRP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10</a:t>
            </a:fld>
            <a:endParaRPr lang="en-CA"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31640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78098"/>
          </a:xfrm>
        </p:spPr>
        <p:txBody>
          <a:bodyPr/>
          <a:lstStyle/>
          <a:p>
            <a:pPr algn="ctr"/>
            <a:r>
              <a:rPr lang="en-CA" sz="3200" dirty="0" smtClean="0">
                <a:solidFill>
                  <a:srgbClr val="D16349"/>
                </a:solidFill>
              </a:rPr>
              <a:t>Differences between Court and arbitration</a:t>
            </a:r>
            <a:endParaRPr lang="en-CA" sz="3200" dirty="0">
              <a:solidFill>
                <a:srgbClr val="D16349"/>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50491564"/>
              </p:ext>
            </p:extLst>
          </p:nvPr>
        </p:nvGraphicFramePr>
        <p:xfrm>
          <a:off x="323528" y="1077498"/>
          <a:ext cx="7620000" cy="5191760"/>
        </p:xfrm>
        <a:graphic>
          <a:graphicData uri="http://schemas.openxmlformats.org/drawingml/2006/table">
            <a:tbl>
              <a:tblPr firstRow="1" bandRow="1">
                <a:tableStyleId>{5C22544A-7EE6-4342-B048-85BDC9FD1C3A}</a:tableStyleId>
              </a:tblPr>
              <a:tblGrid>
                <a:gridCol w="3810000"/>
                <a:gridCol w="3810000"/>
              </a:tblGrid>
              <a:tr h="370840">
                <a:tc>
                  <a:txBody>
                    <a:bodyPr/>
                    <a:lstStyle/>
                    <a:p>
                      <a:pPr algn="ctr"/>
                      <a:r>
                        <a:rPr lang="en-CA" sz="1400" i="1" dirty="0" smtClean="0">
                          <a:latin typeface="+mj-lt"/>
                        </a:rPr>
                        <a:t>Commercial </a:t>
                      </a:r>
                      <a:r>
                        <a:rPr lang="en-CA" sz="1400" i="1" baseline="0" dirty="0" smtClean="0">
                          <a:latin typeface="+mj-lt"/>
                        </a:rPr>
                        <a:t> List</a:t>
                      </a:r>
                      <a:endParaRPr lang="en-CA" sz="1400" i="1" dirty="0">
                        <a:latin typeface="+mj-lt"/>
                      </a:endParaRPr>
                    </a:p>
                  </a:txBody>
                  <a:tcPr/>
                </a:tc>
                <a:tc>
                  <a:txBody>
                    <a:bodyPr/>
                    <a:lstStyle/>
                    <a:p>
                      <a:pPr algn="ctr"/>
                      <a:r>
                        <a:rPr lang="en-CA" sz="1400" i="1" dirty="0" smtClean="0">
                          <a:latin typeface="+mj-lt"/>
                        </a:rPr>
                        <a:t>Arbitration</a:t>
                      </a:r>
                      <a:endParaRPr lang="en-CA" sz="1400" i="1" dirty="0">
                        <a:latin typeface="+mj-lt"/>
                      </a:endParaRPr>
                    </a:p>
                  </a:txBody>
                  <a:tcPr/>
                </a:tc>
              </a:tr>
              <a:tr h="370840">
                <a:tc>
                  <a:txBody>
                    <a:bodyPr/>
                    <a:lstStyle/>
                    <a:p>
                      <a:r>
                        <a:rPr lang="en-CA" sz="1500" dirty="0" smtClean="0">
                          <a:solidFill>
                            <a:schemeClr val="tx2">
                              <a:lumMod val="75000"/>
                            </a:schemeClr>
                          </a:solidFill>
                          <a:latin typeface="+mj-lt"/>
                        </a:rPr>
                        <a:t>“Judge</a:t>
                      </a:r>
                      <a:r>
                        <a:rPr lang="en-CA" sz="1500" baseline="0" dirty="0" smtClean="0">
                          <a:solidFill>
                            <a:schemeClr val="tx2">
                              <a:lumMod val="75000"/>
                            </a:schemeClr>
                          </a:solidFill>
                          <a:latin typeface="+mj-lt"/>
                        </a:rPr>
                        <a:t> shopping” is not possible</a:t>
                      </a:r>
                      <a:endParaRPr lang="en-CA" sz="1500" dirty="0">
                        <a:solidFill>
                          <a:schemeClr val="tx2">
                            <a:lumMod val="75000"/>
                          </a:schemeClr>
                        </a:solidFill>
                        <a:latin typeface="+mj-lt"/>
                      </a:endParaRPr>
                    </a:p>
                  </a:txBody>
                  <a:tcPr/>
                </a:tc>
                <a:tc>
                  <a:txBody>
                    <a:bodyPr/>
                    <a:lstStyle/>
                    <a:p>
                      <a:r>
                        <a:rPr lang="en-CA" sz="1500" dirty="0" smtClean="0">
                          <a:solidFill>
                            <a:schemeClr val="tx2">
                              <a:lumMod val="75000"/>
                            </a:schemeClr>
                          </a:solidFill>
                          <a:latin typeface="+mj-lt"/>
                        </a:rPr>
                        <a:t>Choosing the arbitrator</a:t>
                      </a:r>
                      <a:r>
                        <a:rPr lang="en-CA" sz="1500" baseline="0" dirty="0" smtClean="0">
                          <a:solidFill>
                            <a:schemeClr val="tx2">
                              <a:lumMod val="75000"/>
                            </a:schemeClr>
                          </a:solidFill>
                          <a:latin typeface="+mj-lt"/>
                        </a:rPr>
                        <a:t> is essential</a:t>
                      </a:r>
                      <a:endParaRPr lang="en-CA" sz="1500" dirty="0">
                        <a:solidFill>
                          <a:schemeClr val="tx2">
                            <a:lumMod val="75000"/>
                          </a:schemeClr>
                        </a:solidFill>
                        <a:latin typeface="+mj-lt"/>
                      </a:endParaRPr>
                    </a:p>
                  </a:txBody>
                  <a:tcPr/>
                </a:tc>
              </a:tr>
              <a:tr h="370840">
                <a:tc>
                  <a:txBody>
                    <a:bodyPr/>
                    <a:lstStyle/>
                    <a:p>
                      <a:r>
                        <a:rPr lang="en-CA" sz="1500" dirty="0" smtClean="0">
                          <a:solidFill>
                            <a:schemeClr val="tx2">
                              <a:lumMod val="75000"/>
                            </a:schemeClr>
                          </a:solidFill>
                          <a:latin typeface="+mj-lt"/>
                        </a:rPr>
                        <a:t>Rules of Procedure are fixed</a:t>
                      </a:r>
                      <a:endParaRPr lang="en-CA" sz="1500" dirty="0">
                        <a:solidFill>
                          <a:schemeClr val="tx2">
                            <a:lumMod val="75000"/>
                          </a:schemeClr>
                        </a:solidFill>
                        <a:latin typeface="+mj-lt"/>
                      </a:endParaRPr>
                    </a:p>
                  </a:txBody>
                  <a:tcPr/>
                </a:tc>
                <a:tc>
                  <a:txBody>
                    <a:bodyPr/>
                    <a:lstStyle/>
                    <a:p>
                      <a:r>
                        <a:rPr lang="en-CA" sz="1500" dirty="0" smtClean="0">
                          <a:solidFill>
                            <a:schemeClr val="tx2">
                              <a:lumMod val="75000"/>
                            </a:schemeClr>
                          </a:solidFill>
                          <a:latin typeface="+mj-lt"/>
                        </a:rPr>
                        <a:t>Procedure</a:t>
                      </a:r>
                      <a:r>
                        <a:rPr lang="en-CA" sz="1500" baseline="0" dirty="0" smtClean="0">
                          <a:solidFill>
                            <a:schemeClr val="tx2">
                              <a:lumMod val="75000"/>
                            </a:schemeClr>
                          </a:solidFill>
                          <a:latin typeface="+mj-lt"/>
                        </a:rPr>
                        <a:t> can be varied on consent</a:t>
                      </a:r>
                      <a:endParaRPr lang="en-CA" sz="1500" dirty="0">
                        <a:solidFill>
                          <a:schemeClr val="tx2">
                            <a:lumMod val="75000"/>
                          </a:schemeClr>
                        </a:solidFill>
                        <a:latin typeface="+mj-lt"/>
                      </a:endParaRPr>
                    </a:p>
                  </a:txBody>
                  <a:tcPr/>
                </a:tc>
              </a:tr>
              <a:tr h="370840">
                <a:tc>
                  <a:txBody>
                    <a:bodyPr/>
                    <a:lstStyle/>
                    <a:p>
                      <a:r>
                        <a:rPr lang="en-CA" sz="1500" dirty="0" smtClean="0">
                          <a:solidFill>
                            <a:schemeClr val="tx2">
                              <a:lumMod val="75000"/>
                            </a:schemeClr>
                          </a:solidFill>
                          <a:latin typeface="+mj-lt"/>
                        </a:rPr>
                        <a:t>Court</a:t>
                      </a:r>
                      <a:r>
                        <a:rPr lang="en-CA" sz="1500" baseline="0" dirty="0" smtClean="0">
                          <a:solidFill>
                            <a:schemeClr val="tx2">
                              <a:lumMod val="75000"/>
                            </a:schemeClr>
                          </a:solidFill>
                          <a:latin typeface="+mj-lt"/>
                        </a:rPr>
                        <a:t>  proceeding and decision are public</a:t>
                      </a:r>
                      <a:endParaRPr lang="en-CA" sz="1500" dirty="0">
                        <a:solidFill>
                          <a:schemeClr val="tx2">
                            <a:lumMod val="75000"/>
                          </a:schemeClr>
                        </a:solidFill>
                        <a:latin typeface="+mj-lt"/>
                      </a:endParaRPr>
                    </a:p>
                  </a:txBody>
                  <a:tcPr/>
                </a:tc>
                <a:tc>
                  <a:txBody>
                    <a:bodyPr/>
                    <a:lstStyle/>
                    <a:p>
                      <a:r>
                        <a:rPr lang="en-CA" sz="1500" baseline="0" dirty="0" smtClean="0">
                          <a:solidFill>
                            <a:schemeClr val="tx2">
                              <a:lumMod val="75000"/>
                            </a:schemeClr>
                          </a:solidFill>
                          <a:latin typeface="+mj-lt"/>
                        </a:rPr>
                        <a:t>Confidential  until </a:t>
                      </a:r>
                      <a:r>
                        <a:rPr lang="en-CA" sz="1500" baseline="0" dirty="0" err="1" smtClean="0">
                          <a:solidFill>
                            <a:schemeClr val="tx2">
                              <a:lumMod val="75000"/>
                            </a:schemeClr>
                          </a:solidFill>
                          <a:latin typeface="+mj-lt"/>
                        </a:rPr>
                        <a:t>Crt</a:t>
                      </a:r>
                      <a:r>
                        <a:rPr lang="en-CA" sz="1500" baseline="0" dirty="0" smtClean="0">
                          <a:solidFill>
                            <a:schemeClr val="tx2">
                              <a:lumMod val="75000"/>
                            </a:schemeClr>
                          </a:solidFill>
                          <a:latin typeface="+mj-lt"/>
                        </a:rPr>
                        <a:t> proceedings started</a:t>
                      </a:r>
                      <a:endParaRPr lang="en-CA" sz="1500" dirty="0">
                        <a:solidFill>
                          <a:schemeClr val="tx2">
                            <a:lumMod val="75000"/>
                          </a:schemeClr>
                        </a:solidFill>
                        <a:latin typeface="+mj-lt"/>
                      </a:endParaRPr>
                    </a:p>
                  </a:txBody>
                  <a:tcPr/>
                </a:tc>
              </a:tr>
              <a:tr h="370840">
                <a:tc>
                  <a:txBody>
                    <a:bodyPr/>
                    <a:lstStyle/>
                    <a:p>
                      <a:r>
                        <a:rPr lang="en-CA" sz="1500" dirty="0" smtClean="0">
                          <a:solidFill>
                            <a:schemeClr val="tx2">
                              <a:lumMod val="75000"/>
                            </a:schemeClr>
                          </a:solidFill>
                          <a:latin typeface="+mj-lt"/>
                        </a:rPr>
                        <a:t>Motions in person to the motions</a:t>
                      </a:r>
                      <a:r>
                        <a:rPr lang="en-CA" sz="1500" baseline="0" dirty="0" smtClean="0">
                          <a:solidFill>
                            <a:schemeClr val="tx2">
                              <a:lumMod val="75000"/>
                            </a:schemeClr>
                          </a:solidFill>
                          <a:latin typeface="+mj-lt"/>
                        </a:rPr>
                        <a:t> judge</a:t>
                      </a:r>
                      <a:endParaRPr lang="en-CA" sz="1500" dirty="0">
                        <a:solidFill>
                          <a:schemeClr val="tx2">
                            <a:lumMod val="75000"/>
                          </a:schemeClr>
                        </a:solidFill>
                        <a:latin typeface="+mj-lt"/>
                      </a:endParaRPr>
                    </a:p>
                  </a:txBody>
                  <a:tcPr/>
                </a:tc>
                <a:tc>
                  <a:txBody>
                    <a:bodyPr/>
                    <a:lstStyle/>
                    <a:p>
                      <a:r>
                        <a:rPr lang="en-CA" sz="1500" dirty="0" smtClean="0">
                          <a:solidFill>
                            <a:schemeClr val="tx2">
                              <a:lumMod val="75000"/>
                            </a:schemeClr>
                          </a:solidFill>
                          <a:latin typeface="+mj-lt"/>
                        </a:rPr>
                        <a:t>Motions by teleconference</a:t>
                      </a:r>
                      <a:r>
                        <a:rPr lang="en-CA" sz="1500" baseline="0" dirty="0" smtClean="0">
                          <a:solidFill>
                            <a:schemeClr val="tx2">
                              <a:lumMod val="75000"/>
                            </a:schemeClr>
                          </a:solidFill>
                          <a:latin typeface="+mj-lt"/>
                        </a:rPr>
                        <a:t> to the arbitrator</a:t>
                      </a:r>
                      <a:endParaRPr lang="en-CA" sz="1500" dirty="0">
                        <a:solidFill>
                          <a:schemeClr val="tx2">
                            <a:lumMod val="75000"/>
                          </a:schemeClr>
                        </a:solidFill>
                        <a:latin typeface="+mj-lt"/>
                      </a:endParaRPr>
                    </a:p>
                  </a:txBody>
                  <a:tcPr/>
                </a:tc>
              </a:tr>
              <a:tr h="370840">
                <a:tc>
                  <a:txBody>
                    <a:bodyPr/>
                    <a:lstStyle/>
                    <a:p>
                      <a:r>
                        <a:rPr lang="en-CA" sz="1500" dirty="0" smtClean="0">
                          <a:solidFill>
                            <a:schemeClr val="tx2">
                              <a:lumMod val="75000"/>
                            </a:schemeClr>
                          </a:solidFill>
                          <a:latin typeface="+mj-lt"/>
                        </a:rPr>
                        <a:t>Oral discovery is a</a:t>
                      </a:r>
                      <a:r>
                        <a:rPr lang="en-CA" sz="1500" baseline="0" dirty="0" smtClean="0">
                          <a:solidFill>
                            <a:schemeClr val="tx2">
                              <a:lumMod val="75000"/>
                            </a:schemeClr>
                          </a:solidFill>
                          <a:latin typeface="+mj-lt"/>
                        </a:rPr>
                        <a:t> right</a:t>
                      </a:r>
                      <a:endParaRPr lang="en-CA" sz="1500" dirty="0">
                        <a:solidFill>
                          <a:schemeClr val="tx2">
                            <a:lumMod val="75000"/>
                          </a:schemeClr>
                        </a:solidFill>
                        <a:latin typeface="+mj-lt"/>
                      </a:endParaRPr>
                    </a:p>
                  </a:txBody>
                  <a:tcPr/>
                </a:tc>
                <a:tc>
                  <a:txBody>
                    <a:bodyPr/>
                    <a:lstStyle/>
                    <a:p>
                      <a:r>
                        <a:rPr lang="en-CA" sz="1500" dirty="0" smtClean="0">
                          <a:solidFill>
                            <a:schemeClr val="tx2">
                              <a:lumMod val="75000"/>
                            </a:schemeClr>
                          </a:solidFill>
                          <a:latin typeface="+mj-lt"/>
                        </a:rPr>
                        <a:t>Flexible</a:t>
                      </a:r>
                      <a:r>
                        <a:rPr lang="en-CA" sz="1500" baseline="0" dirty="0" smtClean="0">
                          <a:solidFill>
                            <a:schemeClr val="tx2">
                              <a:lumMod val="75000"/>
                            </a:schemeClr>
                          </a:solidFill>
                          <a:latin typeface="+mj-lt"/>
                        </a:rPr>
                        <a:t> p</a:t>
                      </a:r>
                      <a:r>
                        <a:rPr lang="en-CA" sz="1500" dirty="0" smtClean="0">
                          <a:solidFill>
                            <a:schemeClr val="tx2">
                              <a:lumMod val="75000"/>
                            </a:schemeClr>
                          </a:solidFill>
                          <a:latin typeface="+mj-lt"/>
                        </a:rPr>
                        <a:t>rocess</a:t>
                      </a:r>
                      <a:r>
                        <a:rPr lang="en-CA" sz="1500" baseline="0" dirty="0" smtClean="0">
                          <a:solidFill>
                            <a:schemeClr val="tx2">
                              <a:lumMod val="75000"/>
                            </a:schemeClr>
                          </a:solidFill>
                          <a:latin typeface="+mj-lt"/>
                        </a:rPr>
                        <a:t>: Is oral discovery needed?</a:t>
                      </a:r>
                      <a:endParaRPr lang="en-CA" sz="1500" dirty="0">
                        <a:solidFill>
                          <a:schemeClr val="tx2">
                            <a:lumMod val="75000"/>
                          </a:schemeClr>
                        </a:solidFill>
                        <a:latin typeface="+mj-lt"/>
                      </a:endParaRPr>
                    </a:p>
                  </a:txBody>
                  <a:tcPr/>
                </a:tc>
              </a:tr>
              <a:tr h="370840">
                <a:tc>
                  <a:txBody>
                    <a:bodyPr/>
                    <a:lstStyle/>
                    <a:p>
                      <a:r>
                        <a:rPr lang="en-CA" sz="1500" dirty="0" smtClean="0">
                          <a:solidFill>
                            <a:schemeClr val="tx2">
                              <a:lumMod val="75000"/>
                            </a:schemeClr>
                          </a:solidFill>
                          <a:latin typeface="+mj-lt"/>
                        </a:rPr>
                        <a:t>Bifurcation</a:t>
                      </a:r>
                      <a:r>
                        <a:rPr lang="en-CA" sz="1500" baseline="0" dirty="0" smtClean="0">
                          <a:solidFill>
                            <a:schemeClr val="tx2">
                              <a:lumMod val="75000"/>
                            </a:schemeClr>
                          </a:solidFill>
                          <a:latin typeface="+mj-lt"/>
                        </a:rPr>
                        <a:t> is rare and only on consent</a:t>
                      </a:r>
                      <a:endParaRPr lang="en-CA" sz="1500" dirty="0">
                        <a:solidFill>
                          <a:schemeClr val="tx2">
                            <a:lumMod val="75000"/>
                          </a:schemeClr>
                        </a:solidFill>
                        <a:latin typeface="+mj-lt"/>
                      </a:endParaRPr>
                    </a:p>
                  </a:txBody>
                  <a:tcPr/>
                </a:tc>
                <a:tc>
                  <a:txBody>
                    <a:bodyPr/>
                    <a:lstStyle/>
                    <a:p>
                      <a:r>
                        <a:rPr lang="en-CA" sz="1500" dirty="0" smtClean="0">
                          <a:solidFill>
                            <a:schemeClr val="tx2">
                              <a:lumMod val="75000"/>
                            </a:schemeClr>
                          </a:solidFill>
                          <a:latin typeface="+mj-lt"/>
                        </a:rPr>
                        <a:t>Bifurcation</a:t>
                      </a:r>
                      <a:r>
                        <a:rPr lang="en-CA" sz="1500" baseline="0" dirty="0" smtClean="0">
                          <a:solidFill>
                            <a:schemeClr val="tx2">
                              <a:lumMod val="75000"/>
                            </a:schemeClr>
                          </a:solidFill>
                          <a:latin typeface="+mj-lt"/>
                        </a:rPr>
                        <a:t> is common if parties consent</a:t>
                      </a:r>
                      <a:endParaRPr lang="en-CA" sz="1500" dirty="0">
                        <a:solidFill>
                          <a:schemeClr val="tx2">
                            <a:lumMod val="75000"/>
                          </a:schemeClr>
                        </a:solidFill>
                        <a:latin typeface="+mj-lt"/>
                      </a:endParaRPr>
                    </a:p>
                  </a:txBody>
                  <a:tcPr/>
                </a:tc>
              </a:tr>
              <a:tr h="370840">
                <a:tc>
                  <a:txBody>
                    <a:bodyPr/>
                    <a:lstStyle/>
                    <a:p>
                      <a:r>
                        <a:rPr lang="en-CA" sz="1500" dirty="0" smtClean="0">
                          <a:solidFill>
                            <a:schemeClr val="tx2">
                              <a:lumMod val="75000"/>
                            </a:schemeClr>
                          </a:solidFill>
                          <a:latin typeface="+mj-lt"/>
                        </a:rPr>
                        <a:t>Trial</a:t>
                      </a:r>
                      <a:r>
                        <a:rPr lang="en-CA" sz="1500" baseline="0" dirty="0" smtClean="0">
                          <a:solidFill>
                            <a:schemeClr val="tx2">
                              <a:lumMod val="75000"/>
                            </a:schemeClr>
                          </a:solidFill>
                          <a:latin typeface="+mj-lt"/>
                        </a:rPr>
                        <a:t> is more formal and </a:t>
                      </a:r>
                      <a:r>
                        <a:rPr lang="en-CA" sz="1500" i="1" baseline="0" dirty="0" smtClean="0">
                          <a:solidFill>
                            <a:schemeClr val="tx2">
                              <a:lumMod val="75000"/>
                            </a:schemeClr>
                          </a:solidFill>
                          <a:latin typeface="+mj-lt"/>
                        </a:rPr>
                        <a:t>all viva voce</a:t>
                      </a:r>
                      <a:endParaRPr lang="en-CA" sz="1500" i="1" dirty="0">
                        <a:solidFill>
                          <a:schemeClr val="tx2">
                            <a:lumMod val="75000"/>
                          </a:schemeClr>
                        </a:solidFill>
                        <a:latin typeface="+mj-lt"/>
                      </a:endParaRPr>
                    </a:p>
                  </a:txBody>
                  <a:tcPr/>
                </a:tc>
                <a:tc>
                  <a:txBody>
                    <a:bodyPr/>
                    <a:lstStyle/>
                    <a:p>
                      <a:r>
                        <a:rPr lang="en-CA" sz="1500" dirty="0" smtClean="0">
                          <a:solidFill>
                            <a:schemeClr val="tx2">
                              <a:lumMod val="75000"/>
                            </a:schemeClr>
                          </a:solidFill>
                          <a:latin typeface="+mj-lt"/>
                        </a:rPr>
                        <a:t>Witness</a:t>
                      </a:r>
                      <a:r>
                        <a:rPr lang="en-CA" sz="1500" baseline="0" dirty="0" smtClean="0">
                          <a:solidFill>
                            <a:schemeClr val="tx2">
                              <a:lumMod val="75000"/>
                            </a:schemeClr>
                          </a:solidFill>
                          <a:latin typeface="+mj-lt"/>
                        </a:rPr>
                        <a:t> statements, Skype  may be OK</a:t>
                      </a:r>
                      <a:endParaRPr lang="en-CA" sz="1500" dirty="0">
                        <a:solidFill>
                          <a:schemeClr val="tx2">
                            <a:lumMod val="75000"/>
                          </a:schemeClr>
                        </a:solidFill>
                        <a:latin typeface="+mj-lt"/>
                      </a:endParaRPr>
                    </a:p>
                  </a:txBody>
                  <a:tcPr/>
                </a:tc>
              </a:tr>
              <a:tr h="370840">
                <a:tc>
                  <a:txBody>
                    <a:bodyPr/>
                    <a:lstStyle/>
                    <a:p>
                      <a:r>
                        <a:rPr lang="en-CA" sz="1500" dirty="0" smtClean="0">
                          <a:solidFill>
                            <a:schemeClr val="tx2">
                              <a:lumMod val="75000"/>
                            </a:schemeClr>
                          </a:solidFill>
                          <a:latin typeface="+mj-lt"/>
                        </a:rPr>
                        <a:t>Summary judgment</a:t>
                      </a:r>
                      <a:r>
                        <a:rPr lang="en-CA" sz="1500" baseline="0" dirty="0" smtClean="0">
                          <a:solidFill>
                            <a:schemeClr val="tx2">
                              <a:lumMod val="75000"/>
                            </a:schemeClr>
                          </a:solidFill>
                          <a:latin typeface="+mj-lt"/>
                        </a:rPr>
                        <a:t> possible but not likely</a:t>
                      </a:r>
                      <a:endParaRPr lang="en-CA" sz="1500" dirty="0">
                        <a:solidFill>
                          <a:schemeClr val="tx2">
                            <a:lumMod val="75000"/>
                          </a:schemeClr>
                        </a:solidFill>
                        <a:latin typeface="+mj-lt"/>
                      </a:endParaRPr>
                    </a:p>
                  </a:txBody>
                  <a:tcPr/>
                </a:tc>
                <a:tc>
                  <a:txBody>
                    <a:bodyPr/>
                    <a:lstStyle/>
                    <a:p>
                      <a:r>
                        <a:rPr lang="en-CA" sz="1500" dirty="0" smtClean="0">
                          <a:solidFill>
                            <a:schemeClr val="tx2">
                              <a:lumMod val="75000"/>
                            </a:schemeClr>
                          </a:solidFill>
                          <a:latin typeface="+mj-lt"/>
                        </a:rPr>
                        <a:t>Summary judgment is not</a:t>
                      </a:r>
                      <a:r>
                        <a:rPr lang="en-CA" sz="1500" baseline="0" dirty="0" smtClean="0">
                          <a:solidFill>
                            <a:schemeClr val="tx2">
                              <a:lumMod val="75000"/>
                            </a:schemeClr>
                          </a:solidFill>
                          <a:latin typeface="+mj-lt"/>
                        </a:rPr>
                        <a:t> available</a:t>
                      </a:r>
                      <a:endParaRPr lang="en-CA" sz="1500" dirty="0">
                        <a:solidFill>
                          <a:schemeClr val="tx2">
                            <a:lumMod val="75000"/>
                          </a:schemeClr>
                        </a:solidFill>
                        <a:latin typeface="+mj-lt"/>
                      </a:endParaRPr>
                    </a:p>
                  </a:txBody>
                  <a:tcPr/>
                </a:tc>
              </a:tr>
              <a:tr h="370840">
                <a:tc>
                  <a:txBody>
                    <a:bodyPr/>
                    <a:lstStyle/>
                    <a:p>
                      <a:r>
                        <a:rPr lang="en-CA" sz="1500" dirty="0" smtClean="0">
                          <a:solidFill>
                            <a:schemeClr val="tx2">
                              <a:lumMod val="75000"/>
                            </a:schemeClr>
                          </a:solidFill>
                          <a:latin typeface="+mj-lt"/>
                        </a:rPr>
                        <a:t>Court</a:t>
                      </a:r>
                      <a:r>
                        <a:rPr lang="en-CA" sz="1500" baseline="0" dirty="0" smtClean="0">
                          <a:solidFill>
                            <a:schemeClr val="tx2">
                              <a:lumMod val="75000"/>
                            </a:schemeClr>
                          </a:solidFill>
                          <a:latin typeface="+mj-lt"/>
                        </a:rPr>
                        <a:t> dictates the trial dates with input</a:t>
                      </a:r>
                      <a:endParaRPr lang="en-CA" sz="1500" dirty="0">
                        <a:solidFill>
                          <a:schemeClr val="tx2">
                            <a:lumMod val="75000"/>
                          </a:schemeClr>
                        </a:solidFill>
                        <a:latin typeface="+mj-lt"/>
                      </a:endParaRPr>
                    </a:p>
                  </a:txBody>
                  <a:tcPr/>
                </a:tc>
                <a:tc>
                  <a:txBody>
                    <a:bodyPr/>
                    <a:lstStyle/>
                    <a:p>
                      <a:r>
                        <a:rPr lang="en-CA" sz="1500" dirty="0" smtClean="0">
                          <a:solidFill>
                            <a:schemeClr val="tx2">
                              <a:lumMod val="75000"/>
                            </a:schemeClr>
                          </a:solidFill>
                          <a:latin typeface="+mj-lt"/>
                        </a:rPr>
                        <a:t>Parties and arbitrator agree</a:t>
                      </a:r>
                      <a:r>
                        <a:rPr lang="en-CA" sz="1500" baseline="0" dirty="0" smtClean="0">
                          <a:solidFill>
                            <a:schemeClr val="tx2">
                              <a:lumMod val="75000"/>
                            </a:schemeClr>
                          </a:solidFill>
                          <a:latin typeface="+mj-lt"/>
                        </a:rPr>
                        <a:t> on hearing date</a:t>
                      </a:r>
                      <a:endParaRPr lang="en-CA" sz="1500" dirty="0">
                        <a:solidFill>
                          <a:schemeClr val="tx2">
                            <a:lumMod val="75000"/>
                          </a:schemeClr>
                        </a:solidFill>
                        <a:latin typeface="+mj-lt"/>
                      </a:endParaRPr>
                    </a:p>
                  </a:txBody>
                  <a:tcPr/>
                </a:tc>
              </a:tr>
              <a:tr h="370840">
                <a:tc>
                  <a:txBody>
                    <a:bodyPr/>
                    <a:lstStyle/>
                    <a:p>
                      <a:r>
                        <a:rPr lang="en-CA" sz="1500" dirty="0" smtClean="0">
                          <a:solidFill>
                            <a:schemeClr val="tx2">
                              <a:lumMod val="75000"/>
                            </a:schemeClr>
                          </a:solidFill>
                          <a:latin typeface="+mj-lt"/>
                        </a:rPr>
                        <a:t>Judge</a:t>
                      </a:r>
                      <a:r>
                        <a:rPr lang="en-CA" sz="1500" baseline="0" dirty="0" smtClean="0">
                          <a:solidFill>
                            <a:schemeClr val="tx2">
                              <a:lumMod val="75000"/>
                            </a:schemeClr>
                          </a:solidFill>
                          <a:latin typeface="+mj-lt"/>
                        </a:rPr>
                        <a:t> does not charge a fee</a:t>
                      </a:r>
                      <a:endParaRPr lang="en-CA" sz="1500" dirty="0">
                        <a:solidFill>
                          <a:schemeClr val="tx2">
                            <a:lumMod val="75000"/>
                          </a:schemeClr>
                        </a:solidFill>
                        <a:latin typeface="+mj-lt"/>
                      </a:endParaRPr>
                    </a:p>
                  </a:txBody>
                  <a:tcPr/>
                </a:tc>
                <a:tc>
                  <a:txBody>
                    <a:bodyPr/>
                    <a:lstStyle/>
                    <a:p>
                      <a:r>
                        <a:rPr lang="en-CA" sz="1500" dirty="0" smtClean="0">
                          <a:solidFill>
                            <a:schemeClr val="tx2">
                              <a:lumMod val="75000"/>
                            </a:schemeClr>
                          </a:solidFill>
                          <a:latin typeface="+mj-lt"/>
                        </a:rPr>
                        <a:t>Arbitrator charges a</a:t>
                      </a:r>
                      <a:r>
                        <a:rPr lang="en-CA" sz="1500" baseline="0" dirty="0" smtClean="0">
                          <a:solidFill>
                            <a:schemeClr val="tx2">
                              <a:lumMod val="75000"/>
                            </a:schemeClr>
                          </a:solidFill>
                          <a:latin typeface="+mj-lt"/>
                        </a:rPr>
                        <a:t> fee which could be high</a:t>
                      </a:r>
                      <a:endParaRPr lang="en-CA" sz="1500" dirty="0">
                        <a:solidFill>
                          <a:schemeClr val="tx2">
                            <a:lumMod val="75000"/>
                          </a:schemeClr>
                        </a:solidFill>
                        <a:latin typeface="+mj-lt"/>
                      </a:endParaRPr>
                    </a:p>
                  </a:txBody>
                  <a:tcPr/>
                </a:tc>
              </a:tr>
              <a:tr h="370840">
                <a:tc>
                  <a:txBody>
                    <a:bodyPr/>
                    <a:lstStyle/>
                    <a:p>
                      <a:r>
                        <a:rPr lang="en-CA" sz="1500" dirty="0" smtClean="0">
                          <a:solidFill>
                            <a:schemeClr val="tx2">
                              <a:lumMod val="75000"/>
                            </a:schemeClr>
                          </a:solidFill>
                          <a:latin typeface="+mj-lt"/>
                        </a:rPr>
                        <a:t>Judgment</a:t>
                      </a:r>
                      <a:r>
                        <a:rPr lang="en-CA" sz="1500" baseline="0" dirty="0" smtClean="0">
                          <a:solidFill>
                            <a:schemeClr val="tx2">
                              <a:lumMod val="75000"/>
                            </a:schemeClr>
                          </a:solidFill>
                          <a:latin typeface="+mj-lt"/>
                        </a:rPr>
                        <a:t> delivered when judge decides</a:t>
                      </a:r>
                      <a:endParaRPr lang="en-CA" sz="1500" dirty="0">
                        <a:solidFill>
                          <a:schemeClr val="tx2">
                            <a:lumMod val="75000"/>
                          </a:schemeClr>
                        </a:solidFill>
                        <a:latin typeface="+mj-lt"/>
                      </a:endParaRPr>
                    </a:p>
                  </a:txBody>
                  <a:tcPr/>
                </a:tc>
                <a:tc>
                  <a:txBody>
                    <a:bodyPr/>
                    <a:lstStyle/>
                    <a:p>
                      <a:r>
                        <a:rPr lang="en-CA" sz="1500" dirty="0" smtClean="0">
                          <a:solidFill>
                            <a:schemeClr val="tx2">
                              <a:lumMod val="75000"/>
                            </a:schemeClr>
                          </a:solidFill>
                          <a:latin typeface="+mj-lt"/>
                        </a:rPr>
                        <a:t>Award</a:t>
                      </a:r>
                      <a:r>
                        <a:rPr lang="en-CA" sz="1500" baseline="0" dirty="0" smtClean="0">
                          <a:solidFill>
                            <a:schemeClr val="tx2">
                              <a:lumMod val="75000"/>
                            </a:schemeClr>
                          </a:solidFill>
                          <a:latin typeface="+mj-lt"/>
                        </a:rPr>
                        <a:t> within +/- 60 days if fees are paid</a:t>
                      </a:r>
                      <a:endParaRPr lang="en-CA" sz="1500" dirty="0">
                        <a:solidFill>
                          <a:schemeClr val="tx2">
                            <a:lumMod val="75000"/>
                          </a:schemeClr>
                        </a:solidFill>
                        <a:latin typeface="+mj-lt"/>
                      </a:endParaRPr>
                    </a:p>
                  </a:txBody>
                  <a:tcPr/>
                </a:tc>
              </a:tr>
              <a:tr h="370840">
                <a:tc>
                  <a:txBody>
                    <a:bodyPr/>
                    <a:lstStyle/>
                    <a:p>
                      <a:r>
                        <a:rPr lang="en-CA" sz="1500" dirty="0" smtClean="0">
                          <a:solidFill>
                            <a:schemeClr val="tx2">
                              <a:lumMod val="75000"/>
                            </a:schemeClr>
                          </a:solidFill>
                          <a:latin typeface="+mj-lt"/>
                        </a:rPr>
                        <a:t>Appeal rights by statute</a:t>
                      </a:r>
                      <a:endParaRPr lang="en-CA" sz="1500" dirty="0">
                        <a:solidFill>
                          <a:schemeClr val="tx2">
                            <a:lumMod val="75000"/>
                          </a:schemeClr>
                        </a:solidFill>
                        <a:latin typeface="+mj-lt"/>
                      </a:endParaRPr>
                    </a:p>
                  </a:txBody>
                  <a:tcPr/>
                </a:tc>
                <a:tc>
                  <a:txBody>
                    <a:bodyPr/>
                    <a:lstStyle/>
                    <a:p>
                      <a:r>
                        <a:rPr lang="en-CA" sz="1500" dirty="0" smtClean="0">
                          <a:solidFill>
                            <a:schemeClr val="tx2">
                              <a:lumMod val="75000"/>
                            </a:schemeClr>
                          </a:solidFill>
                          <a:latin typeface="+mj-lt"/>
                        </a:rPr>
                        <a:t>No appeal rights  or limited</a:t>
                      </a:r>
                      <a:r>
                        <a:rPr lang="en-CA" sz="1500" baseline="0" dirty="0" smtClean="0">
                          <a:solidFill>
                            <a:schemeClr val="tx2">
                              <a:lumMod val="75000"/>
                            </a:schemeClr>
                          </a:solidFill>
                          <a:latin typeface="+mj-lt"/>
                        </a:rPr>
                        <a:t>  by consent</a:t>
                      </a:r>
                      <a:endParaRPr lang="en-CA" sz="1500" dirty="0">
                        <a:solidFill>
                          <a:schemeClr val="tx2">
                            <a:lumMod val="75000"/>
                          </a:schemeClr>
                        </a:solidFill>
                        <a:latin typeface="+mj-lt"/>
                      </a:endParaRPr>
                    </a:p>
                  </a:txBody>
                  <a:tcPr/>
                </a:tc>
              </a:tr>
              <a:tr h="370840">
                <a:tc>
                  <a:txBody>
                    <a:bodyPr/>
                    <a:lstStyle/>
                    <a:p>
                      <a:r>
                        <a:rPr lang="en-CA" sz="1500" dirty="0" smtClean="0">
                          <a:solidFill>
                            <a:schemeClr val="tx2">
                              <a:lumMod val="75000"/>
                            </a:schemeClr>
                          </a:solidFill>
                          <a:latin typeface="+mj-lt"/>
                        </a:rPr>
                        <a:t>Decision</a:t>
                      </a:r>
                      <a:r>
                        <a:rPr lang="en-CA" sz="1500" baseline="0" dirty="0" smtClean="0">
                          <a:solidFill>
                            <a:schemeClr val="tx2">
                              <a:lumMod val="75000"/>
                            </a:schemeClr>
                          </a:solidFill>
                          <a:latin typeface="+mj-lt"/>
                        </a:rPr>
                        <a:t> becomes j</a:t>
                      </a:r>
                      <a:r>
                        <a:rPr lang="en-CA" sz="1500" dirty="0" smtClean="0">
                          <a:solidFill>
                            <a:schemeClr val="tx2">
                              <a:lumMod val="75000"/>
                            </a:schemeClr>
                          </a:solidFill>
                          <a:latin typeface="+mj-lt"/>
                        </a:rPr>
                        <a:t>udgment immediately</a:t>
                      </a:r>
                      <a:endParaRPr lang="en-CA" sz="1500" dirty="0">
                        <a:solidFill>
                          <a:schemeClr val="tx2">
                            <a:lumMod val="75000"/>
                          </a:schemeClr>
                        </a:solidFill>
                        <a:latin typeface="+mj-lt"/>
                      </a:endParaRPr>
                    </a:p>
                  </a:txBody>
                  <a:tcPr/>
                </a:tc>
                <a:tc>
                  <a:txBody>
                    <a:bodyPr/>
                    <a:lstStyle/>
                    <a:p>
                      <a:r>
                        <a:rPr lang="en-CA" sz="1500" dirty="0" smtClean="0">
                          <a:solidFill>
                            <a:schemeClr val="tx2">
                              <a:lumMod val="75000"/>
                            </a:schemeClr>
                          </a:solidFill>
                          <a:latin typeface="+mj-lt"/>
                        </a:rPr>
                        <a:t>Court application to enforce</a:t>
                      </a:r>
                      <a:r>
                        <a:rPr lang="en-CA" sz="1500" baseline="0" dirty="0" smtClean="0">
                          <a:solidFill>
                            <a:schemeClr val="tx2">
                              <a:lumMod val="75000"/>
                            </a:schemeClr>
                          </a:solidFill>
                          <a:latin typeface="+mj-lt"/>
                        </a:rPr>
                        <a:t> the award</a:t>
                      </a:r>
                      <a:endParaRPr lang="en-CA" sz="1500" dirty="0">
                        <a:solidFill>
                          <a:schemeClr val="tx2">
                            <a:lumMod val="75000"/>
                          </a:schemeClr>
                        </a:solidFill>
                        <a:latin typeface="+mj-lt"/>
                      </a:endParaRPr>
                    </a:p>
                  </a:txBody>
                  <a:tcPr/>
                </a:tc>
              </a:tr>
            </a:tbl>
          </a:graphicData>
        </a:graphic>
      </p:graphicFrame>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11</a:t>
            </a:fld>
            <a:endParaRPr lang="en-CA"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67593" y="6240104"/>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16501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3200" dirty="0">
                <a:solidFill>
                  <a:srgbClr val="D16349"/>
                </a:solidFill>
              </a:rPr>
              <a:t>Inherent jurisdiction </a:t>
            </a:r>
            <a:r>
              <a:rPr lang="en-CA" sz="3200" dirty="0" smtClean="0">
                <a:solidFill>
                  <a:srgbClr val="D16349"/>
                </a:solidFill>
              </a:rPr>
              <a:t>v. </a:t>
            </a:r>
            <a:r>
              <a:rPr lang="en-CA" sz="3200" dirty="0">
                <a:solidFill>
                  <a:srgbClr val="D16349"/>
                </a:solidFill>
              </a:rPr>
              <a:t>Consensual process</a:t>
            </a:r>
            <a:endParaRPr lang="en-CA" dirty="0">
              <a:solidFill>
                <a:srgbClr val="D16349"/>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82233300"/>
              </p:ext>
            </p:extLst>
          </p:nvPr>
        </p:nvGraphicFramePr>
        <p:xfrm>
          <a:off x="467544" y="1340768"/>
          <a:ext cx="7620000" cy="4876800"/>
        </p:xfrm>
        <a:graphic>
          <a:graphicData uri="http://schemas.openxmlformats.org/drawingml/2006/table">
            <a:tbl>
              <a:tblPr firstRow="1" bandRow="1">
                <a:tableStyleId>{F5AB1C69-6EDB-4FF4-983F-18BD219EF322}</a:tableStyleId>
              </a:tblPr>
              <a:tblGrid>
                <a:gridCol w="3970784"/>
                <a:gridCol w="3649216"/>
              </a:tblGrid>
              <a:tr h="370840">
                <a:tc>
                  <a:txBody>
                    <a:bodyPr/>
                    <a:lstStyle/>
                    <a:p>
                      <a:pPr algn="ctr"/>
                      <a:r>
                        <a:rPr lang="en-CA" sz="1400" i="1" dirty="0" smtClean="0">
                          <a:latin typeface="+mj-lt"/>
                        </a:rPr>
                        <a:t>Court</a:t>
                      </a:r>
                      <a:endParaRPr lang="en-CA" sz="1400" i="1" dirty="0">
                        <a:latin typeface="+mj-lt"/>
                      </a:endParaRPr>
                    </a:p>
                  </a:txBody>
                  <a:tcPr/>
                </a:tc>
                <a:tc>
                  <a:txBody>
                    <a:bodyPr/>
                    <a:lstStyle/>
                    <a:p>
                      <a:pPr algn="ctr"/>
                      <a:r>
                        <a:rPr lang="en-CA" sz="1400" i="1" dirty="0" smtClean="0">
                          <a:latin typeface="+mj-lt"/>
                        </a:rPr>
                        <a:t>Arbitration</a:t>
                      </a:r>
                      <a:endParaRPr lang="en-CA" sz="1400" i="1" dirty="0">
                        <a:latin typeface="+mj-lt"/>
                      </a:endParaRPr>
                    </a:p>
                  </a:txBody>
                  <a:tcPr/>
                </a:tc>
              </a:tr>
              <a:tr h="370840">
                <a:tc>
                  <a:txBody>
                    <a:bodyPr/>
                    <a:lstStyle/>
                    <a:p>
                      <a:r>
                        <a:rPr lang="en-CA" sz="1700" i="0" baseline="0" dirty="0" smtClean="0">
                          <a:solidFill>
                            <a:schemeClr val="tx2">
                              <a:lumMod val="75000"/>
                            </a:schemeClr>
                          </a:solidFill>
                          <a:latin typeface="+mj-lt"/>
                        </a:rPr>
                        <a:t>Inherent power as to equitable remedies</a:t>
                      </a:r>
                      <a:endParaRPr lang="en-CA" sz="1700" i="0" dirty="0">
                        <a:solidFill>
                          <a:schemeClr val="tx2">
                            <a:lumMod val="75000"/>
                          </a:schemeClr>
                        </a:solidFill>
                        <a:latin typeface="+mj-lt"/>
                      </a:endParaRPr>
                    </a:p>
                  </a:txBody>
                  <a:tcPr/>
                </a:tc>
                <a:tc>
                  <a:txBody>
                    <a:bodyPr/>
                    <a:lstStyle/>
                    <a:p>
                      <a:r>
                        <a:rPr lang="en-CA" sz="1700" i="0" dirty="0" smtClean="0">
                          <a:solidFill>
                            <a:schemeClr val="tx2">
                              <a:lumMod val="75000"/>
                            </a:schemeClr>
                          </a:solidFill>
                          <a:latin typeface="+mj-lt"/>
                        </a:rPr>
                        <a:t>Jurisdiction</a:t>
                      </a:r>
                      <a:r>
                        <a:rPr lang="en-CA" sz="1700" i="0" baseline="0" dirty="0" smtClean="0">
                          <a:solidFill>
                            <a:schemeClr val="tx2">
                              <a:lumMod val="75000"/>
                            </a:schemeClr>
                          </a:solidFill>
                          <a:latin typeface="+mj-lt"/>
                        </a:rPr>
                        <a:t> is limited to agreement</a:t>
                      </a:r>
                      <a:endParaRPr lang="en-CA" sz="1700" i="0" dirty="0">
                        <a:solidFill>
                          <a:schemeClr val="tx2">
                            <a:lumMod val="75000"/>
                          </a:schemeClr>
                        </a:solidFill>
                        <a:latin typeface="+mj-lt"/>
                      </a:endParaRPr>
                    </a:p>
                  </a:txBody>
                  <a:tcPr/>
                </a:tc>
              </a:tr>
              <a:tr h="370840">
                <a:tc>
                  <a:txBody>
                    <a:bodyPr/>
                    <a:lstStyle/>
                    <a:p>
                      <a:r>
                        <a:rPr lang="en-CA" sz="1700" i="0" dirty="0" smtClean="0">
                          <a:solidFill>
                            <a:schemeClr val="tx2">
                              <a:lumMod val="75000"/>
                            </a:schemeClr>
                          </a:solidFill>
                          <a:latin typeface="+mj-lt"/>
                        </a:rPr>
                        <a:t>Orders are subject to public</a:t>
                      </a:r>
                      <a:r>
                        <a:rPr lang="en-CA" sz="1700" i="0" baseline="0" dirty="0" smtClean="0">
                          <a:solidFill>
                            <a:schemeClr val="tx2">
                              <a:lumMod val="75000"/>
                            </a:schemeClr>
                          </a:solidFill>
                          <a:latin typeface="+mj-lt"/>
                        </a:rPr>
                        <a:t> policy of the state which may trump the agreement</a:t>
                      </a:r>
                      <a:endParaRPr lang="en-CA" sz="1700" i="0" dirty="0">
                        <a:solidFill>
                          <a:schemeClr val="tx2">
                            <a:lumMod val="75000"/>
                          </a:schemeClr>
                        </a:solidFill>
                        <a:latin typeface="+mj-lt"/>
                      </a:endParaRPr>
                    </a:p>
                  </a:txBody>
                  <a:tcPr/>
                </a:tc>
                <a:tc>
                  <a:txBody>
                    <a:bodyPr/>
                    <a:lstStyle/>
                    <a:p>
                      <a:r>
                        <a:rPr lang="en-CA" sz="1700" i="0" dirty="0" smtClean="0">
                          <a:solidFill>
                            <a:schemeClr val="tx2">
                              <a:lumMod val="75000"/>
                            </a:schemeClr>
                          </a:solidFill>
                          <a:latin typeface="+mj-lt"/>
                        </a:rPr>
                        <a:t>Public policy is important but the agreement of the parties governs.</a:t>
                      </a:r>
                      <a:endParaRPr lang="en-CA" sz="1700" i="0" dirty="0">
                        <a:solidFill>
                          <a:schemeClr val="tx2">
                            <a:lumMod val="75000"/>
                          </a:schemeClr>
                        </a:solidFill>
                        <a:latin typeface="+mj-lt"/>
                      </a:endParaRPr>
                    </a:p>
                  </a:txBody>
                  <a:tcPr/>
                </a:tc>
              </a:tr>
              <a:tr h="370840">
                <a:tc>
                  <a:txBody>
                    <a:bodyPr/>
                    <a:lstStyle/>
                    <a:p>
                      <a:r>
                        <a:rPr lang="en-CA" sz="1700" i="0" dirty="0" smtClean="0">
                          <a:solidFill>
                            <a:schemeClr val="tx2">
                              <a:lumMod val="75000"/>
                            </a:schemeClr>
                          </a:solidFill>
                          <a:latin typeface="+mj-lt"/>
                        </a:rPr>
                        <a:t>Judge</a:t>
                      </a:r>
                      <a:r>
                        <a:rPr lang="en-CA" sz="1700" i="0" baseline="0" dirty="0" smtClean="0">
                          <a:solidFill>
                            <a:schemeClr val="tx2">
                              <a:lumMod val="75000"/>
                            </a:schemeClr>
                          </a:solidFill>
                          <a:latin typeface="+mj-lt"/>
                        </a:rPr>
                        <a:t> has a contempt power</a:t>
                      </a:r>
                      <a:endParaRPr lang="en-CA" sz="1700" i="0" dirty="0">
                        <a:solidFill>
                          <a:schemeClr val="tx2">
                            <a:lumMod val="75000"/>
                          </a:schemeClr>
                        </a:solidFill>
                        <a:latin typeface="+mj-lt"/>
                      </a:endParaRPr>
                    </a:p>
                  </a:txBody>
                  <a:tcPr/>
                </a:tc>
                <a:tc>
                  <a:txBody>
                    <a:bodyPr/>
                    <a:lstStyle/>
                    <a:p>
                      <a:r>
                        <a:rPr lang="en-CA" sz="1700" i="0" dirty="0" smtClean="0">
                          <a:solidFill>
                            <a:schemeClr val="tx2">
                              <a:lumMod val="75000"/>
                            </a:schemeClr>
                          </a:solidFill>
                          <a:latin typeface="+mj-lt"/>
                        </a:rPr>
                        <a:t>Arbitrator has no</a:t>
                      </a:r>
                      <a:r>
                        <a:rPr lang="en-CA" sz="1700" i="0" baseline="0" dirty="0" smtClean="0">
                          <a:solidFill>
                            <a:schemeClr val="tx2">
                              <a:lumMod val="75000"/>
                            </a:schemeClr>
                          </a:solidFill>
                          <a:latin typeface="+mj-lt"/>
                        </a:rPr>
                        <a:t> contempt power</a:t>
                      </a:r>
                      <a:endParaRPr lang="en-CA" sz="1700" i="0" dirty="0">
                        <a:solidFill>
                          <a:schemeClr val="tx2">
                            <a:lumMod val="75000"/>
                          </a:schemeClr>
                        </a:solidFill>
                        <a:latin typeface="+mj-lt"/>
                      </a:endParaRPr>
                    </a:p>
                  </a:txBody>
                  <a:tcPr/>
                </a:tc>
              </a:tr>
              <a:tr h="370840">
                <a:tc>
                  <a:txBody>
                    <a:bodyPr/>
                    <a:lstStyle/>
                    <a:p>
                      <a:r>
                        <a:rPr lang="en-CA" sz="1700" i="0" dirty="0" smtClean="0">
                          <a:solidFill>
                            <a:schemeClr val="tx2">
                              <a:lumMod val="75000"/>
                            </a:schemeClr>
                          </a:solidFill>
                          <a:latin typeface="+mj-lt"/>
                        </a:rPr>
                        <a:t>Order</a:t>
                      </a:r>
                      <a:r>
                        <a:rPr lang="en-CA" sz="1700" i="0" baseline="0" dirty="0" smtClean="0">
                          <a:solidFill>
                            <a:schemeClr val="tx2">
                              <a:lumMod val="75000"/>
                            </a:schemeClr>
                          </a:solidFill>
                          <a:latin typeface="+mj-lt"/>
                        </a:rPr>
                        <a:t> can bind non-parties to the litigation, as in Mareva or Anton Piller</a:t>
                      </a:r>
                      <a:endParaRPr lang="en-CA" sz="1700" i="0" dirty="0">
                        <a:solidFill>
                          <a:schemeClr val="tx2">
                            <a:lumMod val="75000"/>
                          </a:schemeClr>
                        </a:solidFill>
                        <a:latin typeface="+mj-lt"/>
                      </a:endParaRPr>
                    </a:p>
                  </a:txBody>
                  <a:tcPr/>
                </a:tc>
                <a:tc>
                  <a:txBody>
                    <a:bodyPr/>
                    <a:lstStyle/>
                    <a:p>
                      <a:r>
                        <a:rPr lang="en-CA" sz="1700" i="0" dirty="0" smtClean="0">
                          <a:solidFill>
                            <a:schemeClr val="tx2">
                              <a:lumMod val="75000"/>
                            </a:schemeClr>
                          </a:solidFill>
                          <a:latin typeface="+mj-lt"/>
                        </a:rPr>
                        <a:t>Order cannot</a:t>
                      </a:r>
                      <a:r>
                        <a:rPr lang="en-CA" sz="1700" i="0" baseline="0" dirty="0" smtClean="0">
                          <a:solidFill>
                            <a:schemeClr val="tx2">
                              <a:lumMod val="75000"/>
                            </a:schemeClr>
                          </a:solidFill>
                          <a:latin typeface="+mj-lt"/>
                        </a:rPr>
                        <a:t> bind non-parties except in exceptional “closely-related” cases</a:t>
                      </a:r>
                      <a:endParaRPr lang="en-CA" sz="1700" i="0" dirty="0">
                        <a:solidFill>
                          <a:schemeClr val="tx2">
                            <a:lumMod val="75000"/>
                          </a:schemeClr>
                        </a:solidFill>
                        <a:latin typeface="+mj-lt"/>
                      </a:endParaRPr>
                    </a:p>
                  </a:txBody>
                  <a:tcPr/>
                </a:tc>
              </a:tr>
              <a:tr h="370840">
                <a:tc>
                  <a:txBody>
                    <a:bodyPr/>
                    <a:lstStyle/>
                    <a:p>
                      <a:r>
                        <a:rPr lang="en-CA" sz="1700" i="0" dirty="0" smtClean="0">
                          <a:solidFill>
                            <a:schemeClr val="tx2">
                              <a:lumMod val="75000"/>
                            </a:schemeClr>
                          </a:solidFill>
                          <a:latin typeface="+mj-lt"/>
                        </a:rPr>
                        <a:t>Indemnity</a:t>
                      </a:r>
                      <a:r>
                        <a:rPr lang="en-CA" sz="1700" i="0" baseline="0" dirty="0" smtClean="0">
                          <a:solidFill>
                            <a:schemeClr val="tx2">
                              <a:lumMod val="75000"/>
                            </a:schemeClr>
                          </a:solidFill>
                          <a:latin typeface="+mj-lt"/>
                        </a:rPr>
                        <a:t> claims and joinder is possible</a:t>
                      </a:r>
                      <a:endParaRPr lang="en-CA" sz="1700" i="0" dirty="0">
                        <a:solidFill>
                          <a:schemeClr val="tx2">
                            <a:lumMod val="75000"/>
                          </a:schemeClr>
                        </a:solidFill>
                        <a:latin typeface="+mj-lt"/>
                      </a:endParaRPr>
                    </a:p>
                  </a:txBody>
                  <a:tcPr/>
                </a:tc>
                <a:tc>
                  <a:txBody>
                    <a:bodyPr/>
                    <a:lstStyle/>
                    <a:p>
                      <a:r>
                        <a:rPr lang="en-CA" sz="1700" i="0" dirty="0" smtClean="0">
                          <a:solidFill>
                            <a:schemeClr val="tx2">
                              <a:lumMod val="75000"/>
                            </a:schemeClr>
                          </a:solidFill>
                          <a:latin typeface="+mj-lt"/>
                        </a:rPr>
                        <a:t>No</a:t>
                      </a:r>
                      <a:r>
                        <a:rPr lang="en-CA" sz="1700" i="0" baseline="0" dirty="0" smtClean="0">
                          <a:solidFill>
                            <a:schemeClr val="tx2">
                              <a:lumMod val="75000"/>
                            </a:schemeClr>
                          </a:solidFill>
                          <a:latin typeface="+mj-lt"/>
                        </a:rPr>
                        <a:t> claims against non-parties</a:t>
                      </a:r>
                      <a:endParaRPr lang="en-CA" sz="1700" i="0" dirty="0">
                        <a:solidFill>
                          <a:schemeClr val="tx2">
                            <a:lumMod val="75000"/>
                          </a:schemeClr>
                        </a:solidFill>
                        <a:latin typeface="+mj-lt"/>
                      </a:endParaRPr>
                    </a:p>
                  </a:txBody>
                  <a:tcPr/>
                </a:tc>
              </a:tr>
              <a:tr h="370840">
                <a:tc>
                  <a:txBody>
                    <a:bodyPr/>
                    <a:lstStyle/>
                    <a:p>
                      <a:r>
                        <a:rPr lang="en-CA" sz="1700" i="0" dirty="0" smtClean="0">
                          <a:solidFill>
                            <a:schemeClr val="tx2">
                              <a:lumMod val="75000"/>
                            </a:schemeClr>
                          </a:solidFill>
                          <a:latin typeface="+mj-lt"/>
                        </a:rPr>
                        <a:t>Court is</a:t>
                      </a:r>
                      <a:r>
                        <a:rPr lang="en-CA" sz="1700" i="0" baseline="0" dirty="0" smtClean="0">
                          <a:solidFill>
                            <a:schemeClr val="tx2">
                              <a:lumMod val="75000"/>
                            </a:schemeClr>
                          </a:solidFill>
                          <a:latin typeface="+mj-lt"/>
                        </a:rPr>
                        <a:t> deferential to forum selection but retains supervisory jurisdiction</a:t>
                      </a:r>
                      <a:endParaRPr lang="en-CA" sz="1700" i="0" dirty="0">
                        <a:solidFill>
                          <a:schemeClr val="tx2">
                            <a:lumMod val="75000"/>
                          </a:schemeClr>
                        </a:solidFill>
                        <a:latin typeface="+mj-lt"/>
                      </a:endParaRPr>
                    </a:p>
                  </a:txBody>
                  <a:tcPr/>
                </a:tc>
                <a:tc>
                  <a:txBody>
                    <a:bodyPr/>
                    <a:lstStyle/>
                    <a:p>
                      <a:r>
                        <a:rPr lang="en-CA" sz="1700" i="0" dirty="0" smtClean="0">
                          <a:solidFill>
                            <a:schemeClr val="tx2">
                              <a:lumMod val="75000"/>
                            </a:schemeClr>
                          </a:solidFill>
                          <a:latin typeface="+mj-lt"/>
                        </a:rPr>
                        <a:t>Arbitrator can decide</a:t>
                      </a:r>
                      <a:r>
                        <a:rPr lang="en-CA" sz="1700" i="0" baseline="0" dirty="0" smtClean="0">
                          <a:solidFill>
                            <a:schemeClr val="tx2">
                              <a:lumMod val="75000"/>
                            </a:schemeClr>
                          </a:solidFill>
                          <a:latin typeface="+mj-lt"/>
                        </a:rPr>
                        <a:t> scope of jurisdiction subject to Court review</a:t>
                      </a:r>
                      <a:endParaRPr lang="en-CA" sz="1700" i="0" dirty="0">
                        <a:solidFill>
                          <a:schemeClr val="tx2">
                            <a:lumMod val="75000"/>
                          </a:schemeClr>
                        </a:solidFill>
                        <a:latin typeface="+mj-lt"/>
                      </a:endParaRPr>
                    </a:p>
                  </a:txBody>
                  <a:tcPr/>
                </a:tc>
              </a:tr>
              <a:tr h="370840">
                <a:tc>
                  <a:txBody>
                    <a:bodyPr/>
                    <a:lstStyle/>
                    <a:p>
                      <a:r>
                        <a:rPr lang="en-CA" sz="1700" i="0" dirty="0" smtClean="0">
                          <a:solidFill>
                            <a:schemeClr val="tx2">
                              <a:lumMod val="75000"/>
                            </a:schemeClr>
                          </a:solidFill>
                          <a:latin typeface="+mj-lt"/>
                        </a:rPr>
                        <a:t>May award punitive, exemplary damages</a:t>
                      </a:r>
                      <a:endParaRPr lang="en-CA" sz="1700" i="0" dirty="0">
                        <a:solidFill>
                          <a:schemeClr val="tx2">
                            <a:lumMod val="75000"/>
                          </a:schemeClr>
                        </a:solidFill>
                        <a:latin typeface="+mj-lt"/>
                      </a:endParaRPr>
                    </a:p>
                  </a:txBody>
                  <a:tcPr/>
                </a:tc>
                <a:tc>
                  <a:txBody>
                    <a:bodyPr/>
                    <a:lstStyle/>
                    <a:p>
                      <a:r>
                        <a:rPr lang="en-CA" sz="1700" i="0" dirty="0" smtClean="0">
                          <a:solidFill>
                            <a:schemeClr val="tx2">
                              <a:lumMod val="75000"/>
                            </a:schemeClr>
                          </a:solidFill>
                          <a:latin typeface="+mj-lt"/>
                        </a:rPr>
                        <a:t>Power</a:t>
                      </a:r>
                      <a:r>
                        <a:rPr lang="en-CA" sz="1700" i="0" baseline="0" dirty="0" smtClean="0">
                          <a:solidFill>
                            <a:schemeClr val="tx2">
                              <a:lumMod val="75000"/>
                            </a:schemeClr>
                          </a:solidFill>
                          <a:latin typeface="+mj-lt"/>
                        </a:rPr>
                        <a:t> to award subject to agreement</a:t>
                      </a:r>
                      <a:endParaRPr lang="en-CA" sz="1700" i="0" dirty="0">
                        <a:solidFill>
                          <a:schemeClr val="tx2">
                            <a:lumMod val="75000"/>
                          </a:schemeClr>
                        </a:solidFill>
                        <a:latin typeface="+mj-lt"/>
                      </a:endParaRPr>
                    </a:p>
                  </a:txBody>
                  <a:tcPr/>
                </a:tc>
              </a:tr>
              <a:tr h="370840">
                <a:tc>
                  <a:txBody>
                    <a:bodyPr/>
                    <a:lstStyle/>
                    <a:p>
                      <a:r>
                        <a:rPr lang="en-CA" sz="1700" i="0" dirty="0" smtClean="0">
                          <a:solidFill>
                            <a:schemeClr val="tx2">
                              <a:lumMod val="75000"/>
                            </a:schemeClr>
                          </a:solidFill>
                          <a:latin typeface="+mj-lt"/>
                        </a:rPr>
                        <a:t>Mandatory</a:t>
                      </a:r>
                      <a:r>
                        <a:rPr lang="en-CA" sz="1700" i="0" baseline="0" dirty="0" smtClean="0">
                          <a:solidFill>
                            <a:schemeClr val="tx2">
                              <a:lumMod val="75000"/>
                            </a:schemeClr>
                          </a:solidFill>
                          <a:latin typeface="+mj-lt"/>
                        </a:rPr>
                        <a:t> law may trump consent</a:t>
                      </a:r>
                      <a:endParaRPr lang="en-CA" sz="1700" i="0" dirty="0">
                        <a:solidFill>
                          <a:schemeClr val="tx2">
                            <a:lumMod val="75000"/>
                          </a:schemeClr>
                        </a:solidFill>
                        <a:latin typeface="+mj-lt"/>
                      </a:endParaRPr>
                    </a:p>
                  </a:txBody>
                  <a:tcPr/>
                </a:tc>
                <a:tc>
                  <a:txBody>
                    <a:bodyPr/>
                    <a:lstStyle/>
                    <a:p>
                      <a:r>
                        <a:rPr lang="en-CA" sz="1700" i="0" dirty="0" smtClean="0">
                          <a:solidFill>
                            <a:schemeClr val="tx2">
                              <a:lumMod val="75000"/>
                            </a:schemeClr>
                          </a:solidFill>
                          <a:latin typeface="+mj-lt"/>
                        </a:rPr>
                        <a:t>Arbitrator must</a:t>
                      </a:r>
                      <a:r>
                        <a:rPr lang="en-CA" sz="1700" i="0" baseline="0" dirty="0" smtClean="0">
                          <a:solidFill>
                            <a:schemeClr val="tx2">
                              <a:lumMod val="75000"/>
                            </a:schemeClr>
                          </a:solidFill>
                          <a:latin typeface="+mj-lt"/>
                        </a:rPr>
                        <a:t> respect agreement</a:t>
                      </a:r>
                      <a:endParaRPr lang="en-CA" sz="1700" i="0" dirty="0">
                        <a:solidFill>
                          <a:schemeClr val="tx2">
                            <a:lumMod val="75000"/>
                          </a:schemeClr>
                        </a:solidFill>
                        <a:latin typeface="+mj-lt"/>
                      </a:endParaRPr>
                    </a:p>
                  </a:txBody>
                  <a:tcPr/>
                </a:tc>
              </a:tr>
              <a:tr h="370840">
                <a:tc gridSpan="2">
                  <a:txBody>
                    <a:bodyPr/>
                    <a:lstStyle/>
                    <a:p>
                      <a:r>
                        <a:rPr lang="en-CA" sz="1600" i="1" dirty="0" smtClean="0">
                          <a:solidFill>
                            <a:schemeClr val="tx2">
                              <a:lumMod val="75000"/>
                            </a:schemeClr>
                          </a:solidFill>
                          <a:latin typeface="+mj-lt"/>
                        </a:rPr>
                        <a:t>Accentuate Ltd v Asigra Inc .[2009] EWHC 2655 (QB)</a:t>
                      </a:r>
                      <a:r>
                        <a:rPr lang="en-CA" sz="1600" i="1" baseline="0" dirty="0" smtClean="0">
                          <a:solidFill>
                            <a:schemeClr val="tx2">
                              <a:lumMod val="75000"/>
                            </a:schemeClr>
                          </a:solidFill>
                          <a:latin typeface="+mj-lt"/>
                        </a:rPr>
                        <a:t> ¶96</a:t>
                      </a:r>
                      <a:r>
                        <a:rPr lang="en-CA" sz="1600" i="0" baseline="0" dirty="0" smtClean="0">
                          <a:solidFill>
                            <a:schemeClr val="tx2">
                              <a:lumMod val="75000"/>
                            </a:schemeClr>
                          </a:solidFill>
                          <a:latin typeface="+mj-lt"/>
                        </a:rPr>
                        <a:t>:  “…</a:t>
                      </a:r>
                      <a:r>
                        <a:rPr lang="en-CA" sz="1600" i="0" dirty="0" smtClean="0">
                          <a:solidFill>
                            <a:schemeClr val="tx2">
                              <a:lumMod val="75000"/>
                            </a:schemeClr>
                          </a:solidFill>
                          <a:latin typeface="+mj-lt"/>
                        </a:rPr>
                        <a:t>it was the duty of the Tribunal to apply the law which was designated by the parties see UNCITRAL Art 33…</a:t>
                      </a:r>
                      <a:r>
                        <a:rPr lang="en-CA" sz="1600" i="0" baseline="0" dirty="0" smtClean="0">
                          <a:solidFill>
                            <a:schemeClr val="tx2">
                              <a:lumMod val="75000"/>
                            </a:schemeClr>
                          </a:solidFill>
                          <a:latin typeface="+mj-lt"/>
                        </a:rPr>
                        <a:t> </a:t>
                      </a:r>
                      <a:r>
                        <a:rPr lang="en-CA" sz="1600" i="0" dirty="0" smtClean="0">
                          <a:solidFill>
                            <a:schemeClr val="tx2">
                              <a:lumMod val="75000"/>
                            </a:schemeClr>
                          </a:solidFill>
                          <a:latin typeface="+mj-lt"/>
                        </a:rPr>
                        <a:t>the English court might approach the matter differently. “ </a:t>
                      </a:r>
                      <a:endParaRPr lang="en-CA" sz="1600" i="0" dirty="0">
                        <a:solidFill>
                          <a:schemeClr val="tx2">
                            <a:lumMod val="75000"/>
                          </a:schemeClr>
                        </a:solidFill>
                        <a:latin typeface="+mj-lt"/>
                      </a:endParaRPr>
                    </a:p>
                  </a:txBody>
                  <a:tcPr/>
                </a:tc>
                <a:tc hMerge="1">
                  <a:txBody>
                    <a:bodyPr/>
                    <a:lstStyle/>
                    <a:p>
                      <a:endParaRPr lang="en-CA" sz="1700" i="0" dirty="0">
                        <a:solidFill>
                          <a:schemeClr val="tx2">
                            <a:lumMod val="75000"/>
                          </a:schemeClr>
                        </a:solidFill>
                        <a:latin typeface="+mj-lt"/>
                      </a:endParaRPr>
                    </a:p>
                  </a:txBody>
                  <a:tcPr/>
                </a:tc>
              </a:tr>
            </a:tbl>
          </a:graphicData>
        </a:graphic>
      </p:graphicFrame>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12</a:t>
            </a:fld>
            <a:endParaRPr lang="en-CA"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6309320"/>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803123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3200" dirty="0" smtClean="0">
                <a:solidFill>
                  <a:srgbClr val="D16349"/>
                </a:solidFill>
              </a:rPr>
              <a:t>Statutory rights and arbitration clauses</a:t>
            </a:r>
            <a:endParaRPr lang="en-CA" sz="3200" dirty="0">
              <a:solidFill>
                <a:srgbClr val="D16349"/>
              </a:solidFill>
            </a:endParaRPr>
          </a:p>
        </p:txBody>
      </p:sp>
      <p:sp>
        <p:nvSpPr>
          <p:cNvPr id="3" name="Content Placeholder 2"/>
          <p:cNvSpPr>
            <a:spLocks noGrp="1"/>
          </p:cNvSpPr>
          <p:nvPr>
            <p:ph idx="1"/>
          </p:nvPr>
        </p:nvSpPr>
        <p:spPr>
          <a:xfrm>
            <a:off x="457200" y="1556792"/>
            <a:ext cx="7620000" cy="4844008"/>
          </a:xfrm>
        </p:spPr>
        <p:txBody>
          <a:bodyPr>
            <a:normAutofit/>
          </a:bodyPr>
          <a:lstStyle/>
          <a:p>
            <a:r>
              <a:rPr lang="en-CA" sz="2100" i="1" dirty="0">
                <a:latin typeface="+mj-lt"/>
              </a:rPr>
              <a:t> </a:t>
            </a:r>
            <a:r>
              <a:rPr lang="en-CA" sz="2100" dirty="0">
                <a:solidFill>
                  <a:schemeClr val="tx2">
                    <a:lumMod val="75000"/>
                  </a:schemeClr>
                </a:solidFill>
                <a:latin typeface="+mj-lt"/>
              </a:rPr>
              <a:t>If the arbitration clause is </a:t>
            </a:r>
            <a:r>
              <a:rPr lang="en-CA" sz="2100" dirty="0" smtClean="0">
                <a:solidFill>
                  <a:schemeClr val="tx2">
                    <a:lumMod val="75000"/>
                  </a:schemeClr>
                </a:solidFill>
                <a:latin typeface="+mj-lt"/>
              </a:rPr>
              <a:t>wide </a:t>
            </a:r>
            <a:r>
              <a:rPr lang="en-CA" sz="2100" dirty="0">
                <a:solidFill>
                  <a:schemeClr val="tx2">
                    <a:lumMod val="75000"/>
                  </a:schemeClr>
                </a:solidFill>
                <a:latin typeface="+mj-lt"/>
              </a:rPr>
              <a:t>enough to encompass the possible statutory remedy, </a:t>
            </a:r>
            <a:r>
              <a:rPr lang="en-CA" sz="2100" dirty="0" smtClean="0">
                <a:solidFill>
                  <a:schemeClr val="tx2">
                    <a:lumMod val="75000"/>
                  </a:schemeClr>
                </a:solidFill>
                <a:latin typeface="+mj-lt"/>
              </a:rPr>
              <a:t>the “competence-competence” </a:t>
            </a:r>
            <a:r>
              <a:rPr lang="en-CA" sz="2100" dirty="0">
                <a:solidFill>
                  <a:schemeClr val="tx2">
                    <a:lumMod val="75000"/>
                  </a:schemeClr>
                </a:solidFill>
                <a:latin typeface="+mj-lt"/>
              </a:rPr>
              <a:t>principle applies.  </a:t>
            </a:r>
            <a:r>
              <a:rPr lang="en-CA" sz="2100" dirty="0" smtClean="0">
                <a:solidFill>
                  <a:schemeClr val="tx2">
                    <a:lumMod val="75000"/>
                  </a:schemeClr>
                </a:solidFill>
                <a:latin typeface="+mj-lt"/>
              </a:rPr>
              <a:t>The </a:t>
            </a:r>
            <a:r>
              <a:rPr lang="en-CA" sz="2100" dirty="0">
                <a:solidFill>
                  <a:schemeClr val="tx2">
                    <a:lumMod val="75000"/>
                  </a:schemeClr>
                </a:solidFill>
                <a:latin typeface="+mj-lt"/>
              </a:rPr>
              <a:t>arbitral tribunal must first determine its </a:t>
            </a:r>
            <a:r>
              <a:rPr lang="en-CA" sz="2100" dirty="0" smtClean="0">
                <a:solidFill>
                  <a:schemeClr val="tx2">
                    <a:lumMod val="75000"/>
                  </a:schemeClr>
                </a:solidFill>
                <a:latin typeface="+mj-lt"/>
              </a:rPr>
              <a:t>jurisdiction</a:t>
            </a:r>
            <a:r>
              <a:rPr lang="en-CA" sz="2100" dirty="0">
                <a:solidFill>
                  <a:schemeClr val="tx2">
                    <a:lumMod val="75000"/>
                  </a:schemeClr>
                </a:solidFill>
                <a:latin typeface="+mj-lt"/>
              </a:rPr>
              <a:t>. </a:t>
            </a:r>
            <a:endParaRPr lang="en-CA" sz="2100" dirty="0" smtClean="0">
              <a:solidFill>
                <a:schemeClr val="tx2">
                  <a:lumMod val="75000"/>
                </a:schemeClr>
              </a:solidFill>
              <a:latin typeface="+mj-lt"/>
            </a:endParaRPr>
          </a:p>
          <a:p>
            <a:pPr lvl="1"/>
            <a:r>
              <a:rPr lang="en-CA" sz="1800" i="1" dirty="0">
                <a:solidFill>
                  <a:schemeClr val="tx2">
                    <a:lumMod val="75000"/>
                  </a:schemeClr>
                </a:solidFill>
                <a:latin typeface="+mj-lt"/>
              </a:rPr>
              <a:t>Dalimpex Ltd. v. Janicki 2003 CanLII 34234 (ON CA), ¶21</a:t>
            </a:r>
          </a:p>
          <a:p>
            <a:pPr lvl="1"/>
            <a:r>
              <a:rPr lang="en-CA" sz="1800" i="1" dirty="0" smtClean="0">
                <a:solidFill>
                  <a:schemeClr val="tx2">
                    <a:lumMod val="75000"/>
                  </a:schemeClr>
                </a:solidFill>
                <a:latin typeface="+mj-lt"/>
              </a:rPr>
              <a:t>Dancap </a:t>
            </a:r>
            <a:r>
              <a:rPr lang="en-CA" sz="1800" i="1" dirty="0">
                <a:solidFill>
                  <a:schemeClr val="tx2">
                    <a:lumMod val="75000"/>
                  </a:schemeClr>
                </a:solidFill>
                <a:latin typeface="+mj-lt"/>
              </a:rPr>
              <a:t>Productions Inc. v. Key Brand </a:t>
            </a:r>
            <a:r>
              <a:rPr lang="en-CA" sz="1800" i="1" dirty="0" smtClean="0">
                <a:solidFill>
                  <a:schemeClr val="tx2">
                    <a:lumMod val="75000"/>
                  </a:schemeClr>
                </a:solidFill>
                <a:latin typeface="+mj-lt"/>
              </a:rPr>
              <a:t>Ent. Inc. 2009 </a:t>
            </a:r>
            <a:r>
              <a:rPr lang="en-CA" sz="1800" i="1" dirty="0">
                <a:solidFill>
                  <a:schemeClr val="tx2">
                    <a:lumMod val="75000"/>
                  </a:schemeClr>
                </a:solidFill>
                <a:latin typeface="+mj-lt"/>
              </a:rPr>
              <a:t>ONCA 135 </a:t>
            </a:r>
            <a:r>
              <a:rPr lang="en-CA" sz="1800" i="1" dirty="0" smtClean="0">
                <a:solidFill>
                  <a:schemeClr val="tx2">
                    <a:lumMod val="75000"/>
                  </a:schemeClr>
                </a:solidFill>
                <a:latin typeface="+mj-lt"/>
              </a:rPr>
              <a:t>¶ </a:t>
            </a:r>
            <a:r>
              <a:rPr lang="en-CA" sz="1800" i="1" dirty="0">
                <a:solidFill>
                  <a:schemeClr val="tx2">
                    <a:lumMod val="75000"/>
                  </a:schemeClr>
                </a:solidFill>
                <a:latin typeface="+mj-lt"/>
              </a:rPr>
              <a:t>32-33</a:t>
            </a:r>
          </a:p>
          <a:p>
            <a:r>
              <a:rPr lang="en-CA" sz="2100" dirty="0" smtClean="0">
                <a:solidFill>
                  <a:schemeClr val="tx2">
                    <a:lumMod val="75000"/>
                  </a:schemeClr>
                </a:solidFill>
                <a:latin typeface="+mj-lt"/>
              </a:rPr>
              <a:t>Deprivation </a:t>
            </a:r>
            <a:r>
              <a:rPr lang="en-CA" sz="2100" dirty="0">
                <a:solidFill>
                  <a:schemeClr val="tx2">
                    <a:lumMod val="75000"/>
                  </a:schemeClr>
                </a:solidFill>
                <a:latin typeface="+mj-lt"/>
              </a:rPr>
              <a:t>of a statutory right is a matter to be considered in determining the scope of an arbitration clause</a:t>
            </a:r>
            <a:r>
              <a:rPr lang="en-CA" dirty="0">
                <a:solidFill>
                  <a:schemeClr val="tx2">
                    <a:lumMod val="75000"/>
                  </a:schemeClr>
                </a:solidFill>
                <a:latin typeface="+mj-lt"/>
              </a:rPr>
              <a:t>: </a:t>
            </a:r>
            <a:endParaRPr lang="en-CA" dirty="0" smtClean="0">
              <a:solidFill>
                <a:schemeClr val="tx2">
                  <a:lumMod val="75000"/>
                </a:schemeClr>
              </a:solidFill>
              <a:latin typeface="+mj-lt"/>
            </a:endParaRPr>
          </a:p>
          <a:p>
            <a:pPr lvl="1"/>
            <a:r>
              <a:rPr lang="en-CA" sz="1800" i="1" dirty="0" smtClean="0">
                <a:solidFill>
                  <a:schemeClr val="tx2">
                    <a:lumMod val="75000"/>
                  </a:schemeClr>
                </a:solidFill>
                <a:latin typeface="+mj-lt"/>
              </a:rPr>
              <a:t>Automatic </a:t>
            </a:r>
            <a:r>
              <a:rPr lang="en-CA" sz="1800" i="1" dirty="0">
                <a:solidFill>
                  <a:schemeClr val="tx2">
                    <a:lumMod val="75000"/>
                  </a:schemeClr>
                </a:solidFill>
                <a:latin typeface="+mj-lt"/>
              </a:rPr>
              <a:t>Systems Inc. v. Bracknell Corp. 1994 CanLII 1871 (ON CA), </a:t>
            </a:r>
            <a:r>
              <a:rPr lang="en-CA" sz="1800" i="1" dirty="0" smtClean="0">
                <a:solidFill>
                  <a:schemeClr val="tx2">
                    <a:lumMod val="75000"/>
                  </a:schemeClr>
                </a:solidFill>
                <a:latin typeface="+mj-lt"/>
              </a:rPr>
              <a:t>Pandora </a:t>
            </a:r>
            <a:r>
              <a:rPr lang="en-CA" sz="1800" i="1" dirty="0">
                <a:solidFill>
                  <a:schemeClr val="tx2">
                    <a:lumMod val="75000"/>
                  </a:schemeClr>
                </a:solidFill>
                <a:latin typeface="+mj-lt"/>
              </a:rPr>
              <a:t>Select Partners, LP v. Strategy Real Estate Investments Ltd., 2007 CanLII 8026 (ON SC), ¶16</a:t>
            </a:r>
            <a:endParaRPr lang="en-CA" sz="1800" i="1" dirty="0" smtClean="0">
              <a:solidFill>
                <a:schemeClr val="tx2">
                  <a:lumMod val="75000"/>
                </a:schemeClr>
              </a:solidFill>
              <a:latin typeface="+mj-lt"/>
            </a:endParaRPr>
          </a:p>
          <a:p>
            <a:r>
              <a:rPr lang="en-CA" sz="1900" dirty="0" smtClean="0">
                <a:solidFill>
                  <a:schemeClr val="tx2">
                    <a:lumMod val="75000"/>
                  </a:schemeClr>
                </a:solidFill>
                <a:latin typeface="+mj-lt"/>
              </a:rPr>
              <a:t>However</a:t>
            </a:r>
            <a:r>
              <a:rPr lang="en-CA" sz="1900" dirty="0">
                <a:solidFill>
                  <a:schemeClr val="tx2">
                    <a:lumMod val="75000"/>
                  </a:schemeClr>
                </a:solidFill>
                <a:latin typeface="+mj-lt"/>
              </a:rPr>
              <a:t>, the Court </a:t>
            </a:r>
            <a:r>
              <a:rPr lang="en-CA" sz="1900" dirty="0" smtClean="0">
                <a:solidFill>
                  <a:schemeClr val="tx2">
                    <a:lumMod val="75000"/>
                  </a:schemeClr>
                </a:solidFill>
                <a:latin typeface="+mj-lt"/>
              </a:rPr>
              <a:t>retains residual </a:t>
            </a:r>
            <a:r>
              <a:rPr lang="en-CA" sz="1900" dirty="0">
                <a:solidFill>
                  <a:schemeClr val="tx2">
                    <a:lumMod val="75000"/>
                  </a:schemeClr>
                </a:solidFill>
                <a:latin typeface="+mj-lt"/>
              </a:rPr>
              <a:t>jurisdiction to decide if the </a:t>
            </a:r>
            <a:r>
              <a:rPr lang="en-CA" sz="1900" dirty="0" smtClean="0">
                <a:solidFill>
                  <a:schemeClr val="tx2">
                    <a:lumMod val="75000"/>
                  </a:schemeClr>
                </a:solidFill>
                <a:latin typeface="+mj-lt"/>
              </a:rPr>
              <a:t> </a:t>
            </a:r>
            <a:r>
              <a:rPr lang="en-CA" sz="1900" dirty="0">
                <a:solidFill>
                  <a:schemeClr val="tx2">
                    <a:lumMod val="75000"/>
                  </a:schemeClr>
                </a:solidFill>
                <a:latin typeface="+mj-lt"/>
              </a:rPr>
              <a:t>dispute comes within </a:t>
            </a:r>
            <a:r>
              <a:rPr lang="en-CA" sz="1900" dirty="0" smtClean="0">
                <a:solidFill>
                  <a:schemeClr val="tx2">
                    <a:lumMod val="75000"/>
                  </a:schemeClr>
                </a:solidFill>
                <a:latin typeface="+mj-lt"/>
              </a:rPr>
              <a:t>arbitration clause, especially  where the arbitration </a:t>
            </a:r>
            <a:r>
              <a:rPr lang="en-CA" sz="1900" dirty="0">
                <a:solidFill>
                  <a:schemeClr val="tx2">
                    <a:lumMod val="75000"/>
                  </a:schemeClr>
                </a:solidFill>
                <a:latin typeface="+mj-lt"/>
              </a:rPr>
              <a:t>clause </a:t>
            </a:r>
            <a:r>
              <a:rPr lang="en-CA" sz="1900" dirty="0" smtClean="0">
                <a:solidFill>
                  <a:schemeClr val="tx2">
                    <a:lumMod val="75000"/>
                  </a:schemeClr>
                </a:solidFill>
                <a:latin typeface="+mj-lt"/>
              </a:rPr>
              <a:t>does not explicitly include OBCA  statutory </a:t>
            </a:r>
            <a:r>
              <a:rPr lang="en-CA" sz="1900" dirty="0">
                <a:solidFill>
                  <a:schemeClr val="tx2">
                    <a:lumMod val="75000"/>
                  </a:schemeClr>
                </a:solidFill>
                <a:latin typeface="+mj-lt"/>
              </a:rPr>
              <a:t>obligations </a:t>
            </a:r>
            <a:r>
              <a:rPr lang="en-CA" sz="1900" dirty="0" smtClean="0">
                <a:solidFill>
                  <a:schemeClr val="tx2">
                    <a:lumMod val="75000"/>
                  </a:schemeClr>
                </a:solidFill>
                <a:latin typeface="+mj-lt"/>
              </a:rPr>
              <a:t>and remedies</a:t>
            </a:r>
            <a:r>
              <a:rPr lang="en-CA" sz="1900" dirty="0">
                <a:solidFill>
                  <a:schemeClr val="tx2">
                    <a:lumMod val="75000"/>
                  </a:schemeClr>
                </a:solidFill>
                <a:latin typeface="+mj-lt"/>
              </a:rPr>
              <a:t>:  </a:t>
            </a:r>
            <a:r>
              <a:rPr lang="en-CA" sz="1900" i="1" dirty="0">
                <a:solidFill>
                  <a:schemeClr val="tx2">
                    <a:lumMod val="75000"/>
                  </a:schemeClr>
                </a:solidFill>
                <a:latin typeface="+mj-lt"/>
              </a:rPr>
              <a:t>Pandora, </a:t>
            </a:r>
            <a:r>
              <a:rPr lang="en-CA" sz="1900" i="1" dirty="0" smtClean="0">
                <a:solidFill>
                  <a:schemeClr val="tx2">
                    <a:lumMod val="75000"/>
                  </a:schemeClr>
                </a:solidFill>
                <a:latin typeface="+mj-lt"/>
              </a:rPr>
              <a:t> supra. ¶20</a:t>
            </a:r>
            <a:endParaRPr lang="en-CA" sz="1900" i="1" dirty="0">
              <a:solidFill>
                <a:schemeClr val="tx2">
                  <a:lumMod val="75000"/>
                </a:schemeClr>
              </a:solidFill>
              <a:latin typeface="+mj-lt"/>
            </a:endParaRP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13</a:t>
            </a:fld>
            <a:endParaRPr lang="en-CA"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26179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3200" dirty="0" smtClean="0">
                <a:solidFill>
                  <a:srgbClr val="D16349"/>
                </a:solidFill>
              </a:rPr>
              <a:t>Court deference to arbitration agreement #1</a:t>
            </a:r>
            <a:endParaRPr lang="en-CA" sz="3200" dirty="0">
              <a:solidFill>
                <a:srgbClr val="D16349"/>
              </a:solidFill>
            </a:endParaRPr>
          </a:p>
        </p:txBody>
      </p:sp>
      <p:sp>
        <p:nvSpPr>
          <p:cNvPr id="3" name="Content Placeholder 2"/>
          <p:cNvSpPr>
            <a:spLocks noGrp="1"/>
          </p:cNvSpPr>
          <p:nvPr>
            <p:ph idx="1"/>
          </p:nvPr>
        </p:nvSpPr>
        <p:spPr>
          <a:xfrm>
            <a:off x="467544" y="1436712"/>
            <a:ext cx="7620000" cy="4800600"/>
          </a:xfrm>
        </p:spPr>
        <p:txBody>
          <a:bodyPr>
            <a:normAutofit/>
          </a:bodyPr>
          <a:lstStyle/>
          <a:p>
            <a:r>
              <a:rPr lang="en-CA" sz="2000" dirty="0" smtClean="0">
                <a:solidFill>
                  <a:schemeClr val="tx2">
                    <a:lumMod val="75000"/>
                  </a:schemeClr>
                </a:solidFill>
                <a:latin typeface="+mj-lt"/>
              </a:rPr>
              <a:t>If the proposed proceedings are covered by the arbitration clause, the Court will stay the proceeding and defer to the agreement. </a:t>
            </a:r>
          </a:p>
          <a:p>
            <a:r>
              <a:rPr lang="en-CA" sz="2000" dirty="0" smtClean="0">
                <a:solidFill>
                  <a:schemeClr val="tx2">
                    <a:lumMod val="75000"/>
                  </a:schemeClr>
                </a:solidFill>
                <a:latin typeface="+mj-lt"/>
              </a:rPr>
              <a:t>The Court will not grant a stay of the court proceedings if there is a prima facie oppression </a:t>
            </a:r>
            <a:r>
              <a:rPr lang="en-CA" sz="2000" dirty="0">
                <a:solidFill>
                  <a:schemeClr val="tx2">
                    <a:lumMod val="75000"/>
                  </a:schemeClr>
                </a:solidFill>
                <a:latin typeface="+mj-lt"/>
              </a:rPr>
              <a:t>claim </a:t>
            </a:r>
            <a:r>
              <a:rPr lang="en-CA" sz="2000" dirty="0" smtClean="0">
                <a:solidFill>
                  <a:schemeClr val="tx2">
                    <a:lumMod val="75000"/>
                  </a:schemeClr>
                </a:solidFill>
                <a:latin typeface="+mj-lt"/>
              </a:rPr>
              <a:t>which destroys </a:t>
            </a:r>
            <a:r>
              <a:rPr lang="en-CA" sz="2000" dirty="0">
                <a:solidFill>
                  <a:schemeClr val="tx2">
                    <a:lumMod val="75000"/>
                  </a:schemeClr>
                </a:solidFill>
                <a:latin typeface="+mj-lt"/>
              </a:rPr>
              <a:t>the very underpinning of the arbitration structure, thus taking the subject of the dispute out of the </a:t>
            </a:r>
            <a:r>
              <a:rPr lang="en-CA" sz="2000" dirty="0" smtClean="0">
                <a:solidFill>
                  <a:schemeClr val="tx2">
                    <a:lumMod val="75000"/>
                  </a:schemeClr>
                </a:solidFill>
                <a:latin typeface="+mj-lt"/>
              </a:rPr>
              <a:t>matters </a:t>
            </a:r>
            <a:r>
              <a:rPr lang="en-CA" sz="2000" dirty="0">
                <a:solidFill>
                  <a:schemeClr val="tx2">
                    <a:lumMod val="75000"/>
                  </a:schemeClr>
                </a:solidFill>
                <a:latin typeface="+mj-lt"/>
              </a:rPr>
              <a:t>to be submitted to arbitration under the </a:t>
            </a:r>
            <a:r>
              <a:rPr lang="en-CA" sz="2000" dirty="0" smtClean="0">
                <a:solidFill>
                  <a:schemeClr val="tx2">
                    <a:lumMod val="75000"/>
                  </a:schemeClr>
                </a:solidFill>
                <a:latin typeface="+mj-lt"/>
              </a:rPr>
              <a:t>agreement.”</a:t>
            </a:r>
          </a:p>
          <a:p>
            <a:pPr lvl="1"/>
            <a:r>
              <a:rPr lang="en-CA" sz="1800" i="1" dirty="0">
                <a:solidFill>
                  <a:schemeClr val="tx2">
                    <a:lumMod val="75000"/>
                  </a:schemeClr>
                </a:solidFill>
                <a:latin typeface="+mj-lt"/>
              </a:rPr>
              <a:t>Deluce Holdings Inc. v. Air Canada, 1992 CanLII 7654 (ON </a:t>
            </a:r>
            <a:r>
              <a:rPr lang="en-CA" sz="1800" i="1" dirty="0" smtClean="0">
                <a:solidFill>
                  <a:schemeClr val="tx2">
                    <a:lumMod val="75000"/>
                  </a:schemeClr>
                </a:solidFill>
                <a:latin typeface="+mj-lt"/>
              </a:rPr>
              <a:t>SC)</a:t>
            </a:r>
          </a:p>
          <a:p>
            <a:pPr lvl="1"/>
            <a:r>
              <a:rPr lang="en-CA" sz="1800" i="1" dirty="0">
                <a:solidFill>
                  <a:schemeClr val="tx2">
                    <a:lumMod val="75000"/>
                  </a:schemeClr>
                </a:solidFill>
                <a:latin typeface="+mj-lt"/>
              </a:rPr>
              <a:t>Woolcock v. Bushert, 2003 CanLII 31815 (ON SC), ¶9</a:t>
            </a:r>
            <a:endParaRPr lang="en-CA" sz="1800" i="1" dirty="0" smtClean="0">
              <a:solidFill>
                <a:schemeClr val="tx2">
                  <a:lumMod val="75000"/>
                </a:schemeClr>
              </a:solidFill>
              <a:latin typeface="+mj-lt"/>
            </a:endParaRPr>
          </a:p>
          <a:p>
            <a:r>
              <a:rPr lang="en-CA" sz="2000" dirty="0" smtClean="0">
                <a:solidFill>
                  <a:schemeClr val="tx2">
                    <a:lumMod val="75000"/>
                  </a:schemeClr>
                </a:solidFill>
                <a:latin typeface="+mj-lt"/>
              </a:rPr>
              <a:t>Deference to an agreement to arbitrate and the autonomy of parties to select their dispute resolution forum is very strong:</a:t>
            </a:r>
          </a:p>
          <a:p>
            <a:pPr lvl="1"/>
            <a:r>
              <a:rPr lang="en-CA" sz="1800" i="1" dirty="0">
                <a:solidFill>
                  <a:schemeClr val="tx2">
                    <a:lumMod val="75000"/>
                  </a:schemeClr>
                </a:solidFill>
                <a:latin typeface="+mj-lt"/>
              </a:rPr>
              <a:t>GreCon Dimter </a:t>
            </a:r>
            <a:r>
              <a:rPr lang="en-CA" sz="1800" i="1" dirty="0" smtClean="0">
                <a:solidFill>
                  <a:schemeClr val="tx2">
                    <a:lumMod val="75000"/>
                  </a:schemeClr>
                </a:solidFill>
                <a:latin typeface="+mj-lt"/>
              </a:rPr>
              <a:t>Inc. </a:t>
            </a:r>
            <a:r>
              <a:rPr lang="en-CA" sz="1800" i="1" dirty="0">
                <a:solidFill>
                  <a:schemeClr val="tx2">
                    <a:lumMod val="75000"/>
                  </a:schemeClr>
                </a:solidFill>
                <a:latin typeface="+mj-lt"/>
              </a:rPr>
              <a:t>v. J. R. Normand inc., 2005 SCC 46 (CanLII</a:t>
            </a:r>
            <a:r>
              <a:rPr lang="en-CA" sz="1800" i="1" dirty="0" smtClean="0">
                <a:solidFill>
                  <a:schemeClr val="tx2">
                    <a:lumMod val="75000"/>
                  </a:schemeClr>
                </a:solidFill>
                <a:latin typeface="+mj-lt"/>
              </a:rPr>
              <a:t>), ¶22</a:t>
            </a:r>
          </a:p>
          <a:p>
            <a:pPr lvl="1"/>
            <a:r>
              <a:rPr lang="en-CA" sz="1800" i="1" dirty="0" smtClean="0">
                <a:solidFill>
                  <a:schemeClr val="tx2">
                    <a:lumMod val="75000"/>
                  </a:schemeClr>
                </a:solidFill>
                <a:latin typeface="+mj-lt"/>
              </a:rPr>
              <a:t>Momentous.ca Corp. v</a:t>
            </a:r>
            <a:r>
              <a:rPr lang="en-CA" sz="1800" i="1" dirty="0">
                <a:solidFill>
                  <a:schemeClr val="tx2">
                    <a:lumMod val="75000"/>
                  </a:schemeClr>
                </a:solidFill>
                <a:latin typeface="+mj-lt"/>
              </a:rPr>
              <a:t>. Canadian American </a:t>
            </a:r>
            <a:r>
              <a:rPr lang="en-CA" sz="1800" i="1" dirty="0" smtClean="0">
                <a:solidFill>
                  <a:schemeClr val="tx2">
                    <a:lumMod val="75000"/>
                  </a:schemeClr>
                </a:solidFill>
                <a:latin typeface="+mj-lt"/>
              </a:rPr>
              <a:t>Assoc. </a:t>
            </a:r>
            <a:r>
              <a:rPr lang="en-CA" sz="1800" i="1" dirty="0">
                <a:solidFill>
                  <a:schemeClr val="tx2">
                    <a:lumMod val="75000"/>
                  </a:schemeClr>
                </a:solidFill>
                <a:latin typeface="+mj-lt"/>
              </a:rPr>
              <a:t>of Professional Baseball Ltd., 2010 ONCA 722 (CanLII) </a:t>
            </a:r>
            <a:r>
              <a:rPr lang="en-CA" sz="1800" i="1" dirty="0" smtClean="0">
                <a:solidFill>
                  <a:schemeClr val="tx2">
                    <a:lumMod val="75000"/>
                  </a:schemeClr>
                </a:solidFill>
                <a:latin typeface="+mj-lt"/>
              </a:rPr>
              <a:t>¶46 aff’d</a:t>
            </a:r>
            <a:r>
              <a:rPr lang="en-CA" sz="1800" i="1" dirty="0">
                <a:solidFill>
                  <a:schemeClr val="tx2">
                    <a:lumMod val="75000"/>
                  </a:schemeClr>
                </a:solidFill>
                <a:latin typeface="+mj-lt"/>
              </a:rPr>
              <a:t> 2012 SCC </a:t>
            </a:r>
            <a:r>
              <a:rPr lang="en-CA" sz="1800" i="1" dirty="0" smtClean="0">
                <a:solidFill>
                  <a:schemeClr val="tx2">
                    <a:lumMod val="75000"/>
                  </a:schemeClr>
                </a:solidFill>
                <a:latin typeface="+mj-lt"/>
              </a:rPr>
              <a:t>9</a:t>
            </a:r>
            <a:endParaRPr lang="en-CA" sz="1800" i="1" dirty="0">
              <a:solidFill>
                <a:schemeClr val="tx2">
                  <a:lumMod val="75000"/>
                </a:schemeClr>
              </a:solidFill>
              <a:latin typeface="+mj-lt"/>
            </a:endParaRP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14</a:t>
            </a:fld>
            <a:endParaRPr lang="en-CA"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66201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50106"/>
          </a:xfrm>
        </p:spPr>
        <p:txBody>
          <a:bodyPr/>
          <a:lstStyle/>
          <a:p>
            <a:pPr algn="ctr"/>
            <a:r>
              <a:rPr lang="en-CA" sz="3200" dirty="0">
                <a:solidFill>
                  <a:srgbClr val="D16349"/>
                </a:solidFill>
              </a:rPr>
              <a:t>Court deference to arbitration agreement </a:t>
            </a:r>
            <a:r>
              <a:rPr lang="en-CA" sz="3200" dirty="0" smtClean="0">
                <a:solidFill>
                  <a:srgbClr val="D16349"/>
                </a:solidFill>
              </a:rPr>
              <a:t>#2</a:t>
            </a:r>
            <a:endParaRPr lang="en-CA" sz="3600" dirty="0">
              <a:solidFill>
                <a:srgbClr val="D16349"/>
              </a:solidFill>
            </a:endParaRPr>
          </a:p>
        </p:txBody>
      </p:sp>
      <p:sp>
        <p:nvSpPr>
          <p:cNvPr id="3" name="Content Placeholder 2"/>
          <p:cNvSpPr>
            <a:spLocks noGrp="1"/>
          </p:cNvSpPr>
          <p:nvPr>
            <p:ph idx="1"/>
          </p:nvPr>
        </p:nvSpPr>
        <p:spPr>
          <a:xfrm>
            <a:off x="553814" y="1484784"/>
            <a:ext cx="7620000" cy="4656584"/>
          </a:xfrm>
        </p:spPr>
        <p:txBody>
          <a:bodyPr>
            <a:noAutofit/>
          </a:bodyPr>
          <a:lstStyle/>
          <a:p>
            <a:r>
              <a:rPr lang="en-CA" sz="1800" dirty="0">
                <a:solidFill>
                  <a:schemeClr val="tx2">
                    <a:lumMod val="75000"/>
                  </a:schemeClr>
                </a:solidFill>
                <a:latin typeface="+mj-lt"/>
              </a:rPr>
              <a:t>When shareholders craft their own remedy, courts will hold them to their agreement. There is a very strong public policy that parties, who agree to resolve their differences by arbitration instead of resorting to the courts, should be held to their agreement.</a:t>
            </a:r>
          </a:p>
          <a:p>
            <a:pPr lvl="1"/>
            <a:r>
              <a:rPr lang="en-CA" sz="1700" i="1" dirty="0">
                <a:solidFill>
                  <a:schemeClr val="tx2">
                    <a:lumMod val="75000"/>
                  </a:schemeClr>
                </a:solidFill>
                <a:latin typeface="+mj-lt"/>
              </a:rPr>
              <a:t>Armstrong v. Northern Eyes Inc. </a:t>
            </a:r>
            <a:r>
              <a:rPr lang="fi-FI" sz="1700" i="1" dirty="0">
                <a:solidFill>
                  <a:schemeClr val="tx2">
                    <a:lumMod val="75000"/>
                  </a:schemeClr>
                </a:solidFill>
                <a:latin typeface="+mj-lt"/>
              </a:rPr>
              <a:t>2000 CanLII 29047 (ON SC) ¶25</a:t>
            </a:r>
          </a:p>
          <a:p>
            <a:r>
              <a:rPr lang="en-CA" sz="1900" dirty="0" smtClean="0">
                <a:solidFill>
                  <a:schemeClr val="tx2">
                    <a:lumMod val="75000"/>
                  </a:schemeClr>
                </a:solidFill>
                <a:latin typeface="+mj-lt"/>
              </a:rPr>
              <a:t>Absent specific </a:t>
            </a:r>
            <a:r>
              <a:rPr lang="en-CA" sz="1900" dirty="0">
                <a:solidFill>
                  <a:schemeClr val="tx2">
                    <a:lumMod val="75000"/>
                  </a:schemeClr>
                </a:solidFill>
                <a:latin typeface="+mj-lt"/>
              </a:rPr>
              <a:t>legislation, the </a:t>
            </a:r>
            <a:r>
              <a:rPr lang="en-CA" sz="1900" dirty="0" smtClean="0">
                <a:solidFill>
                  <a:schemeClr val="tx2">
                    <a:lumMod val="75000"/>
                  </a:schemeClr>
                </a:solidFill>
                <a:latin typeface="+mj-lt"/>
              </a:rPr>
              <a:t>test for determining </a:t>
            </a:r>
            <a:r>
              <a:rPr lang="en-CA" sz="1900" dirty="0">
                <a:solidFill>
                  <a:schemeClr val="tx2">
                    <a:lumMod val="75000"/>
                  </a:schemeClr>
                </a:solidFill>
                <a:latin typeface="+mj-lt"/>
              </a:rPr>
              <a:t>whether to enforce a forum selection clause is </a:t>
            </a:r>
            <a:r>
              <a:rPr lang="en-CA" sz="1900" dirty="0" smtClean="0">
                <a:solidFill>
                  <a:schemeClr val="tx2">
                    <a:lumMod val="75000"/>
                  </a:schemeClr>
                </a:solidFill>
                <a:latin typeface="+mj-lt"/>
              </a:rPr>
              <a:t>discretionary.   Unless </a:t>
            </a:r>
            <a:r>
              <a:rPr lang="en-CA" sz="1900" dirty="0">
                <a:solidFill>
                  <a:schemeClr val="tx2">
                    <a:lumMod val="75000"/>
                  </a:schemeClr>
                </a:solidFill>
                <a:latin typeface="+mj-lt"/>
              </a:rPr>
              <a:t>there is a </a:t>
            </a:r>
            <a:r>
              <a:rPr lang="en-CA" sz="1900" dirty="0" smtClean="0">
                <a:solidFill>
                  <a:schemeClr val="tx2">
                    <a:lumMod val="75000"/>
                  </a:schemeClr>
                </a:solidFill>
                <a:latin typeface="+mj-lt"/>
              </a:rPr>
              <a:t>strong cause for a court to exercise </a:t>
            </a:r>
            <a:r>
              <a:rPr lang="en-CA" sz="1900" dirty="0">
                <a:solidFill>
                  <a:schemeClr val="tx2">
                    <a:lumMod val="75000"/>
                  </a:schemeClr>
                </a:solidFill>
                <a:latin typeface="+mj-lt"/>
              </a:rPr>
              <a:t>jurisdiction, order and fairness are </a:t>
            </a:r>
            <a:r>
              <a:rPr lang="en-CA" sz="1900" dirty="0" smtClean="0">
                <a:solidFill>
                  <a:schemeClr val="tx2">
                    <a:lumMod val="75000"/>
                  </a:schemeClr>
                </a:solidFill>
                <a:latin typeface="+mj-lt"/>
              </a:rPr>
              <a:t>achieved </a:t>
            </a:r>
            <a:r>
              <a:rPr lang="en-CA" sz="1900" dirty="0">
                <a:solidFill>
                  <a:schemeClr val="tx2">
                    <a:lumMod val="75000"/>
                  </a:schemeClr>
                </a:solidFill>
                <a:latin typeface="+mj-lt"/>
              </a:rPr>
              <a:t>when parties are held to their bargains</a:t>
            </a:r>
            <a:r>
              <a:rPr lang="en-CA" sz="1900" dirty="0" smtClean="0">
                <a:solidFill>
                  <a:schemeClr val="tx2">
                    <a:lumMod val="75000"/>
                  </a:schemeClr>
                </a:solidFill>
                <a:latin typeface="+mj-lt"/>
              </a:rPr>
              <a:t>.</a:t>
            </a:r>
            <a:r>
              <a:rPr lang="en-CA" sz="1900" dirty="0">
                <a:solidFill>
                  <a:schemeClr val="tx2">
                    <a:lumMod val="75000"/>
                  </a:schemeClr>
                </a:solidFill>
                <a:latin typeface="+mj-lt"/>
              </a:rPr>
              <a:t> </a:t>
            </a:r>
            <a:endParaRPr lang="en-CA" sz="1900" dirty="0" smtClean="0">
              <a:solidFill>
                <a:schemeClr val="tx2">
                  <a:lumMod val="75000"/>
                </a:schemeClr>
              </a:solidFill>
              <a:latin typeface="+mj-lt"/>
            </a:endParaRPr>
          </a:p>
          <a:p>
            <a:pPr lvl="1"/>
            <a:r>
              <a:rPr lang="en-CA" sz="1700" i="1" dirty="0" smtClean="0">
                <a:solidFill>
                  <a:schemeClr val="tx2">
                    <a:lumMod val="75000"/>
                  </a:schemeClr>
                </a:solidFill>
                <a:latin typeface="+mj-lt"/>
              </a:rPr>
              <a:t>Z.I</a:t>
            </a:r>
            <a:r>
              <a:rPr lang="en-CA" sz="1700" i="1" dirty="0">
                <a:solidFill>
                  <a:schemeClr val="tx2">
                    <a:lumMod val="75000"/>
                  </a:schemeClr>
                </a:solidFill>
                <a:latin typeface="+mj-lt"/>
              </a:rPr>
              <a:t>. Pompey Industrie v. ECU-Line N.V., 2003 SCC 27 (CanLII</a:t>
            </a:r>
            <a:r>
              <a:rPr lang="en-CA" sz="1700" i="1" dirty="0" smtClean="0">
                <a:solidFill>
                  <a:schemeClr val="tx2">
                    <a:lumMod val="75000"/>
                  </a:schemeClr>
                </a:solidFill>
                <a:latin typeface="+mj-lt"/>
              </a:rPr>
              <a:t>) </a:t>
            </a:r>
            <a:endParaRPr lang="en-CA" sz="1700" i="1" dirty="0">
              <a:solidFill>
                <a:schemeClr val="tx2">
                  <a:lumMod val="75000"/>
                </a:schemeClr>
              </a:solidFill>
              <a:latin typeface="+mj-lt"/>
            </a:endParaRPr>
          </a:p>
          <a:p>
            <a:r>
              <a:rPr lang="en-CA" sz="1800" dirty="0">
                <a:solidFill>
                  <a:schemeClr val="tx2">
                    <a:lumMod val="75000"/>
                  </a:schemeClr>
                </a:solidFill>
                <a:latin typeface="+mj-lt"/>
              </a:rPr>
              <a:t>The court may grant a partial stay where it is reasonable to separate the matters in an action which fall within the arbitration agreement from those that are clearly outside it.</a:t>
            </a:r>
          </a:p>
          <a:p>
            <a:pPr lvl="1"/>
            <a:r>
              <a:rPr lang="en-CA" sz="1700" i="1" dirty="0">
                <a:solidFill>
                  <a:schemeClr val="tx2">
                    <a:lumMod val="75000"/>
                  </a:schemeClr>
                </a:solidFill>
                <a:latin typeface="+mj-lt"/>
              </a:rPr>
              <a:t>Shaw Satellite G.P. v. Pieckenhagen, 2012 ONCA 192 (CanLII), ¶</a:t>
            </a:r>
            <a:r>
              <a:rPr lang="en-CA" sz="1700" i="1" dirty="0" smtClean="0">
                <a:solidFill>
                  <a:schemeClr val="tx2">
                    <a:lumMod val="75000"/>
                  </a:schemeClr>
                </a:solidFill>
                <a:latin typeface="+mj-lt"/>
              </a:rPr>
              <a:t>15</a:t>
            </a:r>
          </a:p>
          <a:p>
            <a:pPr lvl="1"/>
            <a:endParaRPr lang="en-CA" sz="1600" i="1" dirty="0">
              <a:solidFill>
                <a:schemeClr val="tx2">
                  <a:lumMod val="75000"/>
                </a:schemeClr>
              </a:solidFill>
              <a:latin typeface="+mj-lt"/>
            </a:endParaRP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15</a:t>
            </a:fld>
            <a:endParaRPr lang="en-CA"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22824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3200" dirty="0">
                <a:solidFill>
                  <a:srgbClr val="D16349"/>
                </a:solidFill>
              </a:rPr>
              <a:t>Court deference to arbitration agreement </a:t>
            </a:r>
            <a:r>
              <a:rPr lang="en-CA" sz="3200" dirty="0" smtClean="0">
                <a:solidFill>
                  <a:srgbClr val="D16349"/>
                </a:solidFill>
              </a:rPr>
              <a:t>#3</a:t>
            </a:r>
            <a:endParaRPr lang="en-CA" sz="3600" dirty="0">
              <a:solidFill>
                <a:srgbClr val="D16349"/>
              </a:solidFill>
            </a:endParaRPr>
          </a:p>
        </p:txBody>
      </p:sp>
      <p:sp>
        <p:nvSpPr>
          <p:cNvPr id="3" name="Content Placeholder 2"/>
          <p:cNvSpPr>
            <a:spLocks noGrp="1"/>
          </p:cNvSpPr>
          <p:nvPr>
            <p:ph idx="1"/>
          </p:nvPr>
        </p:nvSpPr>
        <p:spPr>
          <a:xfrm>
            <a:off x="323528" y="1416999"/>
            <a:ext cx="7620000" cy="4800600"/>
          </a:xfrm>
        </p:spPr>
        <p:txBody>
          <a:bodyPr>
            <a:noAutofit/>
          </a:bodyPr>
          <a:lstStyle/>
          <a:p>
            <a:r>
              <a:rPr lang="en-CA" sz="2000" dirty="0" smtClean="0">
                <a:solidFill>
                  <a:schemeClr val="tx2">
                    <a:lumMod val="75000"/>
                  </a:schemeClr>
                </a:solidFill>
                <a:latin typeface="+mj-lt"/>
              </a:rPr>
              <a:t>The </a:t>
            </a:r>
            <a:r>
              <a:rPr lang="en-CA" sz="2000" dirty="0">
                <a:solidFill>
                  <a:schemeClr val="tx2">
                    <a:lumMod val="75000"/>
                  </a:schemeClr>
                </a:solidFill>
                <a:latin typeface="+mj-lt"/>
              </a:rPr>
              <a:t>Court shall grant the stay except in narrow circumstances:</a:t>
            </a:r>
          </a:p>
          <a:p>
            <a:pPr lvl="1">
              <a:spcBef>
                <a:spcPts val="0"/>
              </a:spcBef>
            </a:pPr>
            <a:r>
              <a:rPr lang="en-CA" sz="1800" i="1" dirty="0">
                <a:solidFill>
                  <a:schemeClr val="tx2">
                    <a:lumMod val="75000"/>
                  </a:schemeClr>
                </a:solidFill>
                <a:latin typeface="+mj-lt"/>
              </a:rPr>
              <a:t>Arbitration Act, S.O. 1991, c. 17, s. 7 (1)-(2), (5)</a:t>
            </a:r>
          </a:p>
          <a:p>
            <a:pPr lvl="1">
              <a:spcBef>
                <a:spcPts val="0"/>
              </a:spcBef>
            </a:pPr>
            <a:r>
              <a:rPr lang="en-CA" sz="1800" i="1" dirty="0">
                <a:solidFill>
                  <a:schemeClr val="tx2">
                    <a:lumMod val="75000"/>
                  </a:schemeClr>
                </a:solidFill>
                <a:latin typeface="+mj-lt"/>
              </a:rPr>
              <a:t>International Commercial Arbitration Act, RSO 1990, c I.9, </a:t>
            </a:r>
            <a:r>
              <a:rPr lang="en-CA" sz="1800" i="1" dirty="0" smtClean="0">
                <a:solidFill>
                  <a:schemeClr val="tx2">
                    <a:lumMod val="75000"/>
                  </a:schemeClr>
                </a:solidFill>
                <a:latin typeface="+mj-lt"/>
              </a:rPr>
              <a:t>ss. </a:t>
            </a:r>
            <a:r>
              <a:rPr lang="en-CA" sz="1800" i="1" dirty="0">
                <a:solidFill>
                  <a:schemeClr val="tx2">
                    <a:lumMod val="75000"/>
                  </a:schemeClr>
                </a:solidFill>
                <a:latin typeface="+mj-lt"/>
              </a:rPr>
              <a:t>7(1)(c) , 8 </a:t>
            </a:r>
          </a:p>
          <a:p>
            <a:pPr lvl="1">
              <a:spcBef>
                <a:spcPts val="0"/>
              </a:spcBef>
            </a:pPr>
            <a:r>
              <a:rPr lang="en-CA" sz="1800" i="1" dirty="0">
                <a:solidFill>
                  <a:schemeClr val="tx2">
                    <a:lumMod val="75000"/>
                  </a:schemeClr>
                </a:solidFill>
                <a:latin typeface="+mj-lt"/>
              </a:rPr>
              <a:t>Patel v. Kanbay International Inc., 2008 ONCA 867 (CanLII)</a:t>
            </a:r>
          </a:p>
          <a:p>
            <a:pPr lvl="1">
              <a:spcBef>
                <a:spcPts val="0"/>
              </a:spcBef>
            </a:pPr>
            <a:r>
              <a:rPr lang="en-CA" sz="1800" i="1" dirty="0">
                <a:solidFill>
                  <a:schemeClr val="tx2">
                    <a:lumMod val="75000"/>
                  </a:schemeClr>
                </a:solidFill>
                <a:latin typeface="+mj-lt"/>
              </a:rPr>
              <a:t>Onex Corp. v. Ball Corp., 1994 CanLII 7537 (ON SC), </a:t>
            </a:r>
          </a:p>
          <a:p>
            <a:r>
              <a:rPr lang="en-CA" sz="2000" dirty="0" smtClean="0">
                <a:solidFill>
                  <a:schemeClr val="tx2">
                    <a:lumMod val="75000"/>
                  </a:schemeClr>
                </a:solidFill>
                <a:latin typeface="+mj-lt"/>
              </a:rPr>
              <a:t>An arbitrator </a:t>
            </a:r>
            <a:r>
              <a:rPr lang="en-CA" sz="2000" dirty="0">
                <a:solidFill>
                  <a:schemeClr val="tx2">
                    <a:lumMod val="75000"/>
                  </a:schemeClr>
                </a:solidFill>
                <a:latin typeface="+mj-lt"/>
              </a:rPr>
              <a:t>does not have jurisdiction over non-parties.  This </a:t>
            </a:r>
            <a:r>
              <a:rPr lang="en-CA" sz="2000" dirty="0" smtClean="0">
                <a:solidFill>
                  <a:schemeClr val="tx2">
                    <a:lumMod val="75000"/>
                  </a:schemeClr>
                </a:solidFill>
                <a:latin typeface="+mj-lt"/>
              </a:rPr>
              <a:t>is important </a:t>
            </a:r>
            <a:r>
              <a:rPr lang="en-CA" sz="2000" dirty="0">
                <a:solidFill>
                  <a:schemeClr val="tx2">
                    <a:lumMod val="75000"/>
                  </a:schemeClr>
                </a:solidFill>
                <a:latin typeface="+mj-lt"/>
              </a:rPr>
              <a:t>when seeking a Mareva Injunction, Anton Piller Order or other </a:t>
            </a:r>
            <a:r>
              <a:rPr lang="en-CA" sz="2000" dirty="0" smtClean="0">
                <a:solidFill>
                  <a:schemeClr val="tx2">
                    <a:lumMod val="75000"/>
                  </a:schemeClr>
                </a:solidFill>
                <a:latin typeface="+mj-lt"/>
              </a:rPr>
              <a:t>interlocutory relief which might affect non-parties. </a:t>
            </a:r>
            <a:endParaRPr lang="en-CA" sz="2000" dirty="0">
              <a:solidFill>
                <a:schemeClr val="tx2">
                  <a:lumMod val="75000"/>
                </a:schemeClr>
              </a:solidFill>
              <a:latin typeface="+mj-lt"/>
            </a:endParaRPr>
          </a:p>
          <a:p>
            <a:pPr lvl="1"/>
            <a:r>
              <a:rPr lang="en-CA" sz="1800" i="1" dirty="0">
                <a:solidFill>
                  <a:schemeClr val="tx2">
                    <a:lumMod val="75000"/>
                  </a:schemeClr>
                </a:solidFill>
                <a:latin typeface="+mj-lt"/>
              </a:rPr>
              <a:t>Farah v. Sauvageau Holdings Inc., 2011 ONSC </a:t>
            </a:r>
            <a:r>
              <a:rPr lang="en-CA" sz="1800" i="1" dirty="0" smtClean="0">
                <a:solidFill>
                  <a:schemeClr val="tx2">
                    <a:lumMod val="75000"/>
                  </a:schemeClr>
                </a:solidFill>
                <a:latin typeface="+mj-lt"/>
              </a:rPr>
              <a:t>1819, </a:t>
            </a:r>
            <a:r>
              <a:rPr lang="en-CA" sz="1800" i="1" dirty="0">
                <a:solidFill>
                  <a:schemeClr val="tx2">
                    <a:lumMod val="75000"/>
                  </a:schemeClr>
                </a:solidFill>
                <a:latin typeface="+mj-lt"/>
              </a:rPr>
              <a:t>¶67-70</a:t>
            </a:r>
          </a:p>
          <a:p>
            <a:r>
              <a:rPr lang="en-CA" sz="2000" dirty="0">
                <a:solidFill>
                  <a:schemeClr val="tx2">
                    <a:lumMod val="75000"/>
                  </a:schemeClr>
                </a:solidFill>
                <a:latin typeface="+mj-lt"/>
              </a:rPr>
              <a:t>Where a plaintiff has accepted a forum selection clause, it will not escape its bargain by pleading  other causes of action against multiple parties only some of which are subject to the clause. </a:t>
            </a:r>
          </a:p>
          <a:p>
            <a:pPr lvl="1"/>
            <a:r>
              <a:rPr lang="en-CA" sz="1800" i="1" dirty="0">
                <a:solidFill>
                  <a:schemeClr val="tx2">
                    <a:lumMod val="75000"/>
                  </a:schemeClr>
                </a:solidFill>
                <a:latin typeface="+mj-lt"/>
              </a:rPr>
              <a:t>Aldo Group Inc. v. Moneris Solutions Corporation, 2013 ONCA 725 ¶44</a:t>
            </a:r>
          </a:p>
          <a:p>
            <a:r>
              <a:rPr lang="en-CA" sz="2000" dirty="0" smtClean="0">
                <a:solidFill>
                  <a:schemeClr val="tx2">
                    <a:lumMod val="75000"/>
                  </a:schemeClr>
                </a:solidFill>
                <a:latin typeface="+mj-lt"/>
              </a:rPr>
              <a:t>In rare cases, the “closely-related” doctrine could apply: </a:t>
            </a:r>
            <a:r>
              <a:rPr lang="en-CA" sz="2000" i="1" dirty="0">
                <a:solidFill>
                  <a:schemeClr val="tx2">
                    <a:lumMod val="75000"/>
                  </a:schemeClr>
                </a:solidFill>
                <a:latin typeface="+mj-lt"/>
              </a:rPr>
              <a:t>Aldo, </a:t>
            </a:r>
            <a:r>
              <a:rPr lang="en-CA" sz="2000" i="1" dirty="0" smtClean="0">
                <a:solidFill>
                  <a:schemeClr val="tx2">
                    <a:lumMod val="75000"/>
                  </a:schemeClr>
                </a:solidFill>
                <a:latin typeface="+mj-lt"/>
              </a:rPr>
              <a:t>¶49</a:t>
            </a:r>
          </a:p>
          <a:p>
            <a:pPr lvl="1"/>
            <a:endParaRPr lang="en-CA" sz="1800" i="1" dirty="0">
              <a:solidFill>
                <a:schemeClr val="tx2">
                  <a:lumMod val="75000"/>
                </a:schemeClr>
              </a:solidFill>
              <a:latin typeface="+mj-lt"/>
            </a:endParaRP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16</a:t>
            </a:fld>
            <a:endParaRPr lang="en-CA"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892750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922114"/>
          </a:xfrm>
        </p:spPr>
        <p:txBody>
          <a:bodyPr/>
          <a:lstStyle/>
          <a:p>
            <a:pPr algn="ctr"/>
            <a:r>
              <a:rPr lang="en-CA" sz="3200" dirty="0" smtClean="0">
                <a:solidFill>
                  <a:srgbClr val="D16349"/>
                </a:solidFill>
              </a:rPr>
              <a:t>Start in Court…finish at arbitration</a:t>
            </a:r>
            <a:endParaRPr lang="en-CA" sz="3200" dirty="0">
              <a:solidFill>
                <a:srgbClr val="D16349"/>
              </a:solidFill>
            </a:endParaRPr>
          </a:p>
        </p:txBody>
      </p:sp>
      <p:sp>
        <p:nvSpPr>
          <p:cNvPr id="3" name="Content Placeholder 2"/>
          <p:cNvSpPr>
            <a:spLocks noGrp="1"/>
          </p:cNvSpPr>
          <p:nvPr>
            <p:ph idx="1"/>
          </p:nvPr>
        </p:nvSpPr>
        <p:spPr>
          <a:xfrm>
            <a:off x="467544" y="1436712"/>
            <a:ext cx="7850286" cy="4944616"/>
          </a:xfrm>
        </p:spPr>
        <p:txBody>
          <a:bodyPr>
            <a:normAutofit fontScale="85000" lnSpcReduction="20000"/>
          </a:bodyPr>
          <a:lstStyle/>
          <a:p>
            <a:pPr>
              <a:lnSpc>
                <a:spcPct val="120000"/>
              </a:lnSpc>
            </a:pPr>
            <a:r>
              <a:rPr lang="en-CA" sz="2100" i="1" dirty="0">
                <a:solidFill>
                  <a:schemeClr val="tx2">
                    <a:lumMod val="75000"/>
                  </a:schemeClr>
                </a:solidFill>
                <a:latin typeface="+mj-lt"/>
              </a:rPr>
              <a:t>Worldwide Recovery Inc. v. A.W. Anderson Management Inc., </a:t>
            </a:r>
            <a:r>
              <a:rPr lang="en-CA" sz="2100" dirty="0">
                <a:solidFill>
                  <a:schemeClr val="tx2">
                    <a:lumMod val="75000"/>
                  </a:schemeClr>
                </a:solidFill>
                <a:latin typeface="+mj-lt"/>
              </a:rPr>
              <a:t>2012 ONSC 3657 </a:t>
            </a:r>
            <a:r>
              <a:rPr lang="en-CA" sz="2100" dirty="0" smtClean="0">
                <a:solidFill>
                  <a:schemeClr val="tx2">
                    <a:lumMod val="75000"/>
                  </a:schemeClr>
                </a:solidFill>
                <a:latin typeface="+mj-lt"/>
              </a:rPr>
              <a:t>started as an oppression claim and a motion for leave to commence a derivative action in the Commercial List. </a:t>
            </a:r>
          </a:p>
          <a:p>
            <a:pPr>
              <a:lnSpc>
                <a:spcPct val="120000"/>
              </a:lnSpc>
            </a:pPr>
            <a:r>
              <a:rPr lang="en-CA" sz="2100" dirty="0" smtClean="0">
                <a:solidFill>
                  <a:schemeClr val="tx2">
                    <a:lumMod val="75000"/>
                  </a:schemeClr>
                </a:solidFill>
                <a:latin typeface="+mj-lt"/>
              </a:rPr>
              <a:t>CEO and minority shareholder of and international reinsurance brokerage siphoned business to his own corporation</a:t>
            </a:r>
            <a:r>
              <a:rPr lang="en-CA" sz="2100" dirty="0">
                <a:solidFill>
                  <a:schemeClr val="tx2">
                    <a:lumMod val="75000"/>
                  </a:schemeClr>
                </a:solidFill>
                <a:latin typeface="+mj-lt"/>
              </a:rPr>
              <a:t> </a:t>
            </a:r>
            <a:r>
              <a:rPr lang="en-CA" sz="2100" dirty="0" smtClean="0">
                <a:solidFill>
                  <a:schemeClr val="tx2">
                    <a:lumMod val="75000"/>
                  </a:schemeClr>
                </a:solidFill>
                <a:latin typeface="+mj-lt"/>
              </a:rPr>
              <a:t>and diverted $750,000 over 5 years.</a:t>
            </a:r>
          </a:p>
          <a:p>
            <a:pPr>
              <a:lnSpc>
                <a:spcPct val="120000"/>
              </a:lnSpc>
            </a:pPr>
            <a:r>
              <a:rPr lang="en-CA" sz="2100" dirty="0" smtClean="0">
                <a:solidFill>
                  <a:schemeClr val="tx2">
                    <a:lumMod val="75000"/>
                  </a:schemeClr>
                </a:solidFill>
                <a:latin typeface="+mj-lt"/>
              </a:rPr>
              <a:t>There was no USA; Application in Commercial List required</a:t>
            </a:r>
          </a:p>
          <a:p>
            <a:pPr>
              <a:lnSpc>
                <a:spcPct val="120000"/>
              </a:lnSpc>
            </a:pPr>
            <a:r>
              <a:rPr lang="en-CA" sz="2100" dirty="0" smtClean="0">
                <a:solidFill>
                  <a:schemeClr val="tx2">
                    <a:lumMod val="75000"/>
                  </a:schemeClr>
                </a:solidFill>
                <a:latin typeface="+mj-lt"/>
              </a:rPr>
              <a:t>CEO’s counsel preferred arbitration to avoid notoriety  of a fraud judgment which would be published online  and accessible to clients, if he lost</a:t>
            </a:r>
          </a:p>
          <a:p>
            <a:pPr>
              <a:lnSpc>
                <a:spcPct val="120000"/>
              </a:lnSpc>
            </a:pPr>
            <a:r>
              <a:rPr lang="en-CA" sz="2100" dirty="0" smtClean="0">
                <a:solidFill>
                  <a:schemeClr val="tx2">
                    <a:lumMod val="75000"/>
                  </a:schemeClr>
                </a:solidFill>
                <a:latin typeface="+mj-lt"/>
              </a:rPr>
              <a:t>Applicants agreed to arbitration subject to terms which Respondent accepted: </a:t>
            </a:r>
          </a:p>
          <a:p>
            <a:pPr lvl="1"/>
            <a:r>
              <a:rPr lang="en-CA" sz="1800" dirty="0" smtClean="0">
                <a:solidFill>
                  <a:schemeClr val="tx2">
                    <a:lumMod val="75000"/>
                  </a:schemeClr>
                </a:solidFill>
                <a:latin typeface="+mj-lt"/>
              </a:rPr>
              <a:t>Payment ongoing payments into joint escrow account</a:t>
            </a:r>
          </a:p>
          <a:p>
            <a:pPr lvl="1"/>
            <a:r>
              <a:rPr lang="en-CA" sz="1800" dirty="0" smtClean="0">
                <a:solidFill>
                  <a:schemeClr val="tx2">
                    <a:lumMod val="75000"/>
                  </a:schemeClr>
                </a:solidFill>
                <a:latin typeface="+mj-lt"/>
              </a:rPr>
              <a:t>Arbitrator had power of a Superior Court judge</a:t>
            </a:r>
          </a:p>
          <a:p>
            <a:pPr lvl="1"/>
            <a:r>
              <a:rPr lang="en-CA" sz="1800" dirty="0" smtClean="0">
                <a:solidFill>
                  <a:schemeClr val="tx2">
                    <a:lumMod val="75000"/>
                  </a:schemeClr>
                </a:solidFill>
                <a:latin typeface="+mj-lt"/>
              </a:rPr>
              <a:t>Order to arbitration included leave for relief in derivative action </a:t>
            </a:r>
          </a:p>
          <a:p>
            <a:pPr lvl="1"/>
            <a:r>
              <a:rPr lang="en-CA" sz="1800" dirty="0" smtClean="0">
                <a:solidFill>
                  <a:schemeClr val="tx2">
                    <a:lumMod val="75000"/>
                  </a:schemeClr>
                </a:solidFill>
                <a:latin typeface="+mj-lt"/>
              </a:rPr>
              <a:t>Agreement as to identity of the arbitrator </a:t>
            </a:r>
          </a:p>
          <a:p>
            <a:pPr lvl="1"/>
            <a:r>
              <a:rPr lang="en-CA" sz="1800" dirty="0" smtClean="0">
                <a:solidFill>
                  <a:schemeClr val="tx2">
                    <a:lumMod val="75000"/>
                  </a:schemeClr>
                </a:solidFill>
                <a:latin typeface="+mj-lt"/>
              </a:rPr>
              <a:t>Procedural rules applicable to the arbitration </a:t>
            </a:r>
          </a:p>
          <a:p>
            <a:pPr lvl="1"/>
            <a:r>
              <a:rPr lang="en-CA" sz="1800" dirty="0" smtClean="0">
                <a:solidFill>
                  <a:schemeClr val="tx2">
                    <a:lumMod val="75000"/>
                  </a:schemeClr>
                </a:solidFill>
                <a:latin typeface="+mj-lt"/>
              </a:rPr>
              <a:t>Timeframe for the arbitration </a:t>
            </a:r>
          </a:p>
          <a:p>
            <a:pPr lvl="1"/>
            <a:r>
              <a:rPr lang="en-CA" sz="1800" dirty="0" smtClean="0">
                <a:solidFill>
                  <a:schemeClr val="tx2">
                    <a:lumMod val="75000"/>
                  </a:schemeClr>
                </a:solidFill>
                <a:latin typeface="+mj-lt"/>
              </a:rPr>
              <a:t>Appeals as to questions of law only</a:t>
            </a:r>
          </a:p>
          <a:p>
            <a:pPr lvl="1"/>
            <a:endParaRPr lang="en-CA" dirty="0" smtClean="0">
              <a:latin typeface="+mj-lt"/>
            </a:endParaRPr>
          </a:p>
          <a:p>
            <a:endParaRPr lang="en-CA" dirty="0" smtClean="0">
              <a:latin typeface="+mj-lt"/>
            </a:endParaRP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17</a:t>
            </a:fld>
            <a:endParaRPr lang="en-CA" dirty="0"/>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280"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496425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50106"/>
          </a:xfrm>
        </p:spPr>
        <p:txBody>
          <a:bodyPr/>
          <a:lstStyle/>
          <a:p>
            <a:pPr algn="ctr"/>
            <a:r>
              <a:rPr lang="en-CA" sz="3200" dirty="0" smtClean="0">
                <a:solidFill>
                  <a:srgbClr val="D16349"/>
                </a:solidFill>
              </a:rPr>
              <a:t>…And end up in Court, after all</a:t>
            </a:r>
            <a:endParaRPr lang="en-CA" sz="3200" dirty="0">
              <a:solidFill>
                <a:srgbClr val="D16349"/>
              </a:solidFill>
            </a:endParaRPr>
          </a:p>
        </p:txBody>
      </p:sp>
      <p:sp>
        <p:nvSpPr>
          <p:cNvPr id="3" name="Content Placeholder 2"/>
          <p:cNvSpPr>
            <a:spLocks noGrp="1"/>
          </p:cNvSpPr>
          <p:nvPr>
            <p:ph idx="1"/>
          </p:nvPr>
        </p:nvSpPr>
        <p:spPr>
          <a:xfrm>
            <a:off x="467544" y="1628800"/>
            <a:ext cx="7620000" cy="4536504"/>
          </a:xfrm>
        </p:spPr>
        <p:txBody>
          <a:bodyPr>
            <a:normAutofit fontScale="92500" lnSpcReduction="20000"/>
          </a:bodyPr>
          <a:lstStyle/>
          <a:p>
            <a:r>
              <a:rPr lang="en-CA" dirty="0" smtClean="0">
                <a:solidFill>
                  <a:schemeClr val="tx2">
                    <a:lumMod val="75000"/>
                  </a:schemeClr>
                </a:solidFill>
                <a:latin typeface="+mj-lt"/>
              </a:rPr>
              <a:t>The Arbitrator held that the CEO breached his fiduciary duty to the corporation; awarded damages for fraud, punitive damages and substantial indemnity costs</a:t>
            </a:r>
          </a:p>
          <a:p>
            <a:r>
              <a:rPr lang="en-CA" dirty="0" smtClean="0">
                <a:solidFill>
                  <a:schemeClr val="tx2">
                    <a:lumMod val="75000"/>
                  </a:schemeClr>
                </a:solidFill>
                <a:latin typeface="+mj-lt"/>
              </a:rPr>
              <a:t>CEO appealed to Court on limited questions of law</a:t>
            </a:r>
          </a:p>
          <a:p>
            <a:r>
              <a:rPr lang="en-CA" dirty="0" smtClean="0">
                <a:solidFill>
                  <a:schemeClr val="tx2">
                    <a:lumMod val="75000"/>
                  </a:schemeClr>
                </a:solidFill>
                <a:latin typeface="+mj-lt"/>
              </a:rPr>
              <a:t>Parties settled the appeal by a partial reduction of costs award</a:t>
            </a:r>
          </a:p>
          <a:p>
            <a:r>
              <a:rPr lang="en-CA" dirty="0" smtClean="0">
                <a:solidFill>
                  <a:schemeClr val="tx2">
                    <a:lumMod val="75000"/>
                  </a:schemeClr>
                </a:solidFill>
                <a:latin typeface="+mj-lt"/>
              </a:rPr>
              <a:t>CEO moved to stay the </a:t>
            </a:r>
            <a:r>
              <a:rPr lang="en-CA" dirty="0" err="1" smtClean="0">
                <a:solidFill>
                  <a:schemeClr val="tx2">
                    <a:lumMod val="75000"/>
                  </a:schemeClr>
                </a:solidFill>
                <a:latin typeface="+mj-lt"/>
              </a:rPr>
              <a:t>Sheriffs’s</a:t>
            </a:r>
            <a:r>
              <a:rPr lang="en-CA" dirty="0" smtClean="0">
                <a:solidFill>
                  <a:schemeClr val="tx2">
                    <a:lumMod val="75000"/>
                  </a:schemeClr>
                </a:solidFill>
                <a:latin typeface="+mj-lt"/>
              </a:rPr>
              <a:t> sale of his house</a:t>
            </a:r>
            <a:r>
              <a:rPr lang="en-CA" dirty="0">
                <a:solidFill>
                  <a:schemeClr val="tx2">
                    <a:lumMod val="75000"/>
                  </a:schemeClr>
                </a:solidFill>
                <a:latin typeface="+mj-lt"/>
              </a:rPr>
              <a:t> </a:t>
            </a:r>
            <a:r>
              <a:rPr lang="en-CA" dirty="0" smtClean="0">
                <a:solidFill>
                  <a:schemeClr val="tx2">
                    <a:lumMod val="75000"/>
                  </a:schemeClr>
                </a:solidFill>
                <a:latin typeface="+mj-lt"/>
              </a:rPr>
              <a:t>on the basis that he had some other claims against the Applicants. </a:t>
            </a:r>
          </a:p>
          <a:p>
            <a:r>
              <a:rPr lang="en-CA" dirty="0" smtClean="0">
                <a:solidFill>
                  <a:schemeClr val="tx2">
                    <a:lumMod val="75000"/>
                  </a:schemeClr>
                </a:solidFill>
                <a:latin typeface="+mj-lt"/>
              </a:rPr>
              <a:t>Brown J.  refused the stay and quoted from </a:t>
            </a:r>
            <a:r>
              <a:rPr lang="en-CA" dirty="0">
                <a:solidFill>
                  <a:schemeClr val="tx2">
                    <a:lumMod val="75000"/>
                  </a:schemeClr>
                </a:solidFill>
                <a:latin typeface="+mj-lt"/>
              </a:rPr>
              <a:t>arbitrator’s reasons: </a:t>
            </a:r>
            <a:endParaRPr lang="en-CA" dirty="0" smtClean="0">
              <a:solidFill>
                <a:schemeClr val="tx2">
                  <a:lumMod val="75000"/>
                </a:schemeClr>
              </a:solidFill>
              <a:latin typeface="+mj-lt"/>
            </a:endParaRPr>
          </a:p>
          <a:p>
            <a:pPr lvl="1"/>
            <a:r>
              <a:rPr lang="en-CA" sz="1800" i="1" dirty="0" smtClean="0">
                <a:solidFill>
                  <a:schemeClr val="tx2">
                    <a:lumMod val="75000"/>
                  </a:schemeClr>
                </a:solidFill>
                <a:latin typeface="+mj-lt"/>
              </a:rPr>
              <a:t>“[he] transferred </a:t>
            </a:r>
            <a:r>
              <a:rPr lang="en-CA" sz="1800" i="1" dirty="0">
                <a:solidFill>
                  <a:schemeClr val="tx2">
                    <a:lumMod val="75000"/>
                  </a:schemeClr>
                </a:solidFill>
                <a:latin typeface="+mj-lt"/>
              </a:rPr>
              <a:t>an asset of value </a:t>
            </a:r>
            <a:r>
              <a:rPr lang="en-CA" sz="1800" i="1" dirty="0" smtClean="0">
                <a:solidFill>
                  <a:schemeClr val="tx2">
                    <a:lumMod val="75000"/>
                  </a:schemeClr>
                </a:solidFill>
                <a:latin typeface="+mj-lt"/>
              </a:rPr>
              <a:t>…to </a:t>
            </a:r>
            <a:r>
              <a:rPr lang="en-CA" sz="1800" i="1" dirty="0">
                <a:solidFill>
                  <a:schemeClr val="tx2">
                    <a:lumMod val="75000"/>
                  </a:schemeClr>
                </a:solidFill>
                <a:latin typeface="+mj-lt"/>
              </a:rPr>
              <a:t>his own company and sought to prevent those he cheated from discovering his fraudulent act by further acts of deceit.  His concealment was successful for some years by virtue of his skill at evasive </a:t>
            </a:r>
            <a:r>
              <a:rPr lang="en-CA" sz="1800" i="1" dirty="0" smtClean="0">
                <a:solidFill>
                  <a:schemeClr val="tx2">
                    <a:lumMod val="75000"/>
                  </a:schemeClr>
                </a:solidFill>
                <a:latin typeface="+mj-lt"/>
              </a:rPr>
              <a:t>correspondence.”</a:t>
            </a:r>
          </a:p>
          <a:p>
            <a:r>
              <a:rPr lang="en-CA" dirty="0" smtClean="0">
                <a:solidFill>
                  <a:schemeClr val="tx2">
                    <a:lumMod val="75000"/>
                  </a:schemeClr>
                </a:solidFill>
                <a:latin typeface="+mj-lt"/>
              </a:rPr>
              <a:t>The CEO tried to avoid the notoriety of an online decision showing him to be a fraudster by opting for arbitration.  </a:t>
            </a:r>
          </a:p>
          <a:p>
            <a:r>
              <a:rPr lang="en-CA" dirty="0" smtClean="0">
                <a:solidFill>
                  <a:schemeClr val="tx2">
                    <a:lumMod val="75000"/>
                  </a:schemeClr>
                </a:solidFill>
                <a:latin typeface="+mj-lt"/>
              </a:rPr>
              <a:t>Arbitral awards lose their confidentiality when they become part of proceedings in Court.  </a:t>
            </a:r>
            <a:endParaRPr lang="en-CA" dirty="0" smtClean="0">
              <a:latin typeface="+mj-lt"/>
            </a:endParaRP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18</a:t>
            </a:fld>
            <a:endParaRPr lang="en-CA" dirty="0"/>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280"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609663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922114"/>
          </a:xfrm>
        </p:spPr>
        <p:txBody>
          <a:bodyPr/>
          <a:lstStyle/>
          <a:p>
            <a:pPr algn="ctr"/>
            <a:r>
              <a:rPr lang="en-CA" sz="3200" dirty="0" smtClean="0">
                <a:solidFill>
                  <a:srgbClr val="D16349"/>
                </a:solidFill>
              </a:rPr>
              <a:t>Arbitral award requires enforcement</a:t>
            </a:r>
            <a:endParaRPr lang="en-CA" sz="3200" dirty="0">
              <a:solidFill>
                <a:srgbClr val="D16349"/>
              </a:solidFill>
            </a:endParaRPr>
          </a:p>
        </p:txBody>
      </p:sp>
      <p:sp>
        <p:nvSpPr>
          <p:cNvPr id="3" name="Content Placeholder 2"/>
          <p:cNvSpPr>
            <a:spLocks noGrp="1"/>
          </p:cNvSpPr>
          <p:nvPr>
            <p:ph idx="1"/>
          </p:nvPr>
        </p:nvSpPr>
        <p:spPr>
          <a:xfrm>
            <a:off x="467544" y="1484785"/>
            <a:ext cx="7620000" cy="4752528"/>
          </a:xfrm>
        </p:spPr>
        <p:txBody>
          <a:bodyPr>
            <a:normAutofit/>
          </a:bodyPr>
          <a:lstStyle/>
          <a:p>
            <a:r>
              <a:rPr lang="en-CA" sz="2000" dirty="0" smtClean="0">
                <a:solidFill>
                  <a:schemeClr val="tx2">
                    <a:lumMod val="75000"/>
                  </a:schemeClr>
                </a:solidFill>
                <a:latin typeface="+mj-lt"/>
              </a:rPr>
              <a:t>An arbitration award has to be enforced under s. 50 of the </a:t>
            </a:r>
            <a:r>
              <a:rPr lang="en-CA" sz="2000" i="1" dirty="0" smtClean="0">
                <a:solidFill>
                  <a:schemeClr val="tx2">
                    <a:lumMod val="75000"/>
                  </a:schemeClr>
                </a:solidFill>
                <a:latin typeface="+mj-lt"/>
              </a:rPr>
              <a:t>Arbitration Act  </a:t>
            </a:r>
            <a:r>
              <a:rPr lang="en-CA" sz="2000" dirty="0" smtClean="0">
                <a:solidFill>
                  <a:schemeClr val="tx2">
                    <a:lumMod val="75000"/>
                  </a:schemeClr>
                </a:solidFill>
                <a:latin typeface="+mj-lt"/>
              </a:rPr>
              <a:t>(“AA”) unless the ICAA applies.   Enforcement makes the award a judgment of the Court.  An award which has not been enforced under the AA is bogus: </a:t>
            </a:r>
            <a:r>
              <a:rPr lang="en-CA" sz="1800" i="1" dirty="0" smtClean="0">
                <a:solidFill>
                  <a:schemeClr val="tx2">
                    <a:lumMod val="75000"/>
                  </a:schemeClr>
                </a:solidFill>
                <a:latin typeface="+mj-lt"/>
              </a:rPr>
              <a:t> Farah, supra.  ¶42-43</a:t>
            </a:r>
          </a:p>
          <a:p>
            <a:r>
              <a:rPr lang="en-CA" sz="2000" dirty="0" smtClean="0">
                <a:solidFill>
                  <a:schemeClr val="tx2">
                    <a:lumMod val="75000"/>
                  </a:schemeClr>
                </a:solidFill>
                <a:latin typeface="+mj-lt"/>
              </a:rPr>
              <a:t>AA  s. 50(2) requires enforcement except in clear cases after expiry of the 30-day appeal period.  s.50(7) provides additional remedies.    s. 50(3) applies to awards from outside Ontario.  </a:t>
            </a:r>
          </a:p>
          <a:p>
            <a:r>
              <a:rPr lang="en-CA" sz="2000" dirty="0" smtClean="0">
                <a:solidFill>
                  <a:schemeClr val="tx2">
                    <a:lumMod val="75000"/>
                  </a:schemeClr>
                </a:solidFill>
                <a:latin typeface="+mj-lt"/>
              </a:rPr>
              <a:t>Court’s jurisdiction to set aside arbitration awards is in AA s. 46.  See other remedies in ss. 48-49</a:t>
            </a:r>
          </a:p>
          <a:p>
            <a:r>
              <a:rPr lang="en-CA" sz="2000" dirty="0" smtClean="0">
                <a:solidFill>
                  <a:schemeClr val="tx2">
                    <a:lumMod val="75000"/>
                  </a:schemeClr>
                </a:solidFill>
                <a:latin typeface="+mj-lt"/>
              </a:rPr>
              <a:t>Where ICAA applies,  s,10 establishes the Court’s jurisdiction to enforce like enforcement of a judgement.   </a:t>
            </a:r>
            <a:endParaRPr lang="en-CA" sz="2000" dirty="0">
              <a:solidFill>
                <a:schemeClr val="tx2">
                  <a:lumMod val="75000"/>
                </a:schemeClr>
              </a:solidFill>
              <a:latin typeface="+mj-lt"/>
            </a:endParaRPr>
          </a:p>
          <a:p>
            <a:r>
              <a:rPr lang="en-CA" sz="2000" dirty="0" smtClean="0">
                <a:solidFill>
                  <a:schemeClr val="tx2">
                    <a:lumMod val="75000"/>
                  </a:schemeClr>
                </a:solidFill>
                <a:latin typeface="+mj-lt"/>
              </a:rPr>
              <a:t>ICAA,  UNCITRAL Model Law, Art. 35-36 set out enforcement parameters.  Art. 34 sets how an award can be set aside. </a:t>
            </a:r>
          </a:p>
          <a:p>
            <a:endParaRPr lang="en-CA" sz="1800" i="1" dirty="0" smtClean="0">
              <a:solidFill>
                <a:schemeClr val="tx2">
                  <a:lumMod val="75000"/>
                </a:schemeClr>
              </a:solidFill>
              <a:latin typeface="+mj-lt"/>
            </a:endParaRPr>
          </a:p>
          <a:p>
            <a:endParaRPr lang="en-CA" sz="2000" dirty="0" smtClean="0">
              <a:solidFill>
                <a:srgbClr val="FF0000"/>
              </a:solidFill>
              <a:latin typeface="+mj-lt"/>
            </a:endParaRP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19</a:t>
            </a:fld>
            <a:endParaRPr lang="en-CA" dirty="0"/>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280"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409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50106"/>
          </a:xfrm>
        </p:spPr>
        <p:txBody>
          <a:bodyPr/>
          <a:lstStyle/>
          <a:p>
            <a:pPr algn="ctr"/>
            <a:r>
              <a:rPr lang="en-CA" sz="3600" dirty="0" smtClean="0">
                <a:solidFill>
                  <a:srgbClr val="D16349"/>
                </a:solidFill>
              </a:rPr>
              <a:t>Overview</a:t>
            </a:r>
            <a:endParaRPr lang="en-CA" sz="4000" dirty="0">
              <a:solidFill>
                <a:srgbClr val="D16349"/>
              </a:solidFill>
            </a:endParaRPr>
          </a:p>
        </p:txBody>
      </p:sp>
      <p:sp>
        <p:nvSpPr>
          <p:cNvPr id="3" name="Content Placeholder 2"/>
          <p:cNvSpPr>
            <a:spLocks noGrp="1"/>
          </p:cNvSpPr>
          <p:nvPr>
            <p:ph idx="1"/>
          </p:nvPr>
        </p:nvSpPr>
        <p:spPr>
          <a:xfrm>
            <a:off x="467544" y="1196752"/>
            <a:ext cx="7620000" cy="5041507"/>
          </a:xfrm>
        </p:spPr>
        <p:txBody>
          <a:bodyPr>
            <a:normAutofit fontScale="92500" lnSpcReduction="10000"/>
          </a:bodyPr>
          <a:lstStyle/>
          <a:p>
            <a:r>
              <a:rPr lang="en-CA" sz="1900" dirty="0" smtClean="0">
                <a:solidFill>
                  <a:schemeClr val="bg2">
                    <a:lumMod val="25000"/>
                  </a:schemeClr>
                </a:solidFill>
                <a:latin typeface="+mj-lt"/>
              </a:rPr>
              <a:t>We will identify the factors which  counsel should consider to determine whether to advance a shareholder oppression claim in the Commercial List of the Ontario Superior Court of Justice or by binding arbitration</a:t>
            </a:r>
            <a:r>
              <a:rPr lang="en-CA" sz="2000" dirty="0" smtClean="0">
                <a:solidFill>
                  <a:schemeClr val="bg2">
                    <a:lumMod val="25000"/>
                  </a:schemeClr>
                </a:solidFill>
                <a:latin typeface="+mj-lt"/>
              </a:rPr>
              <a:t>. </a:t>
            </a:r>
          </a:p>
          <a:p>
            <a:endParaRPr lang="en-CA" sz="1200" dirty="0">
              <a:solidFill>
                <a:schemeClr val="bg2">
                  <a:lumMod val="25000"/>
                </a:schemeClr>
              </a:solidFill>
              <a:latin typeface="+mj-lt"/>
            </a:endParaRPr>
          </a:p>
          <a:p>
            <a:r>
              <a:rPr lang="en-CA" sz="1900" dirty="0" smtClean="0">
                <a:solidFill>
                  <a:schemeClr val="bg2">
                    <a:lumMod val="25000"/>
                  </a:schemeClr>
                </a:solidFill>
                <a:latin typeface="+mj-lt"/>
              </a:rPr>
              <a:t>List of topics </a:t>
            </a:r>
          </a:p>
          <a:p>
            <a:endParaRPr lang="en-CA" sz="1900" dirty="0" smtClean="0">
              <a:solidFill>
                <a:schemeClr val="bg2">
                  <a:lumMod val="25000"/>
                </a:schemeClr>
              </a:solidFill>
              <a:latin typeface="+mj-lt"/>
            </a:endParaRPr>
          </a:p>
          <a:p>
            <a:pPr lvl="1">
              <a:spcBef>
                <a:spcPts val="0"/>
              </a:spcBef>
            </a:pPr>
            <a:r>
              <a:rPr lang="en-CA" sz="1700" dirty="0">
                <a:solidFill>
                  <a:srgbClr val="D16349"/>
                </a:solidFill>
                <a:latin typeface="+mj-lt"/>
              </a:rPr>
              <a:t>How shareholder oppression cases </a:t>
            </a:r>
            <a:r>
              <a:rPr lang="en-CA" sz="1700" dirty="0" smtClean="0">
                <a:solidFill>
                  <a:srgbClr val="D16349"/>
                </a:solidFill>
                <a:latin typeface="+mj-lt"/>
              </a:rPr>
              <a:t>arise</a:t>
            </a:r>
          </a:p>
          <a:p>
            <a:pPr lvl="1">
              <a:spcBef>
                <a:spcPts val="0"/>
              </a:spcBef>
            </a:pPr>
            <a:r>
              <a:rPr lang="en-CA" sz="1700" dirty="0" smtClean="0">
                <a:solidFill>
                  <a:srgbClr val="D16349"/>
                </a:solidFill>
                <a:latin typeface="+mj-lt"/>
              </a:rPr>
              <a:t>What </a:t>
            </a:r>
            <a:r>
              <a:rPr lang="en-CA" sz="1700" dirty="0">
                <a:solidFill>
                  <a:srgbClr val="D16349"/>
                </a:solidFill>
                <a:latin typeface="+mj-lt"/>
              </a:rPr>
              <a:t>does your client hope to achieve</a:t>
            </a:r>
            <a:r>
              <a:rPr lang="en-CA" sz="1700" dirty="0" smtClean="0">
                <a:solidFill>
                  <a:srgbClr val="D16349"/>
                </a:solidFill>
                <a:latin typeface="+mj-lt"/>
              </a:rPr>
              <a:t>?</a:t>
            </a:r>
          </a:p>
          <a:p>
            <a:pPr lvl="1">
              <a:spcBef>
                <a:spcPts val="0"/>
              </a:spcBef>
            </a:pPr>
            <a:r>
              <a:rPr lang="en-CA" sz="1700" dirty="0" smtClean="0">
                <a:solidFill>
                  <a:srgbClr val="D16349"/>
                </a:solidFill>
                <a:latin typeface="+mj-lt"/>
              </a:rPr>
              <a:t>Essence </a:t>
            </a:r>
            <a:r>
              <a:rPr lang="en-CA" sz="1700" dirty="0">
                <a:solidFill>
                  <a:srgbClr val="D16349"/>
                </a:solidFill>
                <a:latin typeface="+mj-lt"/>
              </a:rPr>
              <a:t>of the oppression </a:t>
            </a:r>
            <a:r>
              <a:rPr lang="en-CA" sz="1700" dirty="0" smtClean="0">
                <a:solidFill>
                  <a:srgbClr val="D16349"/>
                </a:solidFill>
                <a:latin typeface="+mj-lt"/>
              </a:rPr>
              <a:t>remedy</a:t>
            </a:r>
          </a:p>
          <a:p>
            <a:pPr lvl="1">
              <a:spcBef>
                <a:spcPts val="0"/>
              </a:spcBef>
            </a:pPr>
            <a:r>
              <a:rPr lang="en-CA" sz="1700" dirty="0">
                <a:solidFill>
                  <a:srgbClr val="D16349"/>
                </a:solidFill>
                <a:latin typeface="+mj-lt"/>
              </a:rPr>
              <a:t>R</a:t>
            </a:r>
            <a:r>
              <a:rPr lang="en-CA" sz="1700" dirty="0" smtClean="0">
                <a:solidFill>
                  <a:srgbClr val="D16349"/>
                </a:solidFill>
                <a:latin typeface="+mj-lt"/>
              </a:rPr>
              <a:t>emedies </a:t>
            </a:r>
            <a:r>
              <a:rPr lang="en-CA" sz="1700" dirty="0">
                <a:solidFill>
                  <a:srgbClr val="D16349"/>
                </a:solidFill>
                <a:latin typeface="+mj-lt"/>
              </a:rPr>
              <a:t>to </a:t>
            </a:r>
            <a:r>
              <a:rPr lang="en-CA" sz="1700" dirty="0" smtClean="0">
                <a:solidFill>
                  <a:srgbClr val="D16349"/>
                </a:solidFill>
                <a:latin typeface="+mj-lt"/>
              </a:rPr>
              <a:t>consider</a:t>
            </a:r>
          </a:p>
          <a:p>
            <a:pPr lvl="1">
              <a:spcBef>
                <a:spcPts val="0"/>
              </a:spcBef>
            </a:pPr>
            <a:r>
              <a:rPr lang="en-CA" sz="1700" dirty="0">
                <a:solidFill>
                  <a:srgbClr val="D16349"/>
                </a:solidFill>
                <a:latin typeface="+mj-lt"/>
              </a:rPr>
              <a:t>Other statutory remedies </a:t>
            </a:r>
            <a:endParaRPr lang="en-CA" sz="1700" dirty="0" smtClean="0">
              <a:solidFill>
                <a:srgbClr val="D16349"/>
              </a:solidFill>
              <a:latin typeface="+mj-lt"/>
            </a:endParaRPr>
          </a:p>
          <a:p>
            <a:pPr lvl="1">
              <a:spcBef>
                <a:spcPts val="0"/>
              </a:spcBef>
            </a:pPr>
            <a:r>
              <a:rPr lang="en-CA" sz="1700" dirty="0">
                <a:solidFill>
                  <a:srgbClr val="D16349"/>
                </a:solidFill>
                <a:latin typeface="+mj-lt"/>
              </a:rPr>
              <a:t>Facts Investigation </a:t>
            </a:r>
            <a:endParaRPr lang="en-CA" sz="1700" dirty="0" smtClean="0">
              <a:solidFill>
                <a:srgbClr val="D16349"/>
              </a:solidFill>
              <a:latin typeface="+mj-lt"/>
            </a:endParaRPr>
          </a:p>
          <a:p>
            <a:pPr lvl="1">
              <a:spcBef>
                <a:spcPts val="0"/>
              </a:spcBef>
            </a:pPr>
            <a:r>
              <a:rPr lang="en-CA" sz="1700" dirty="0" smtClean="0">
                <a:solidFill>
                  <a:srgbClr val="D16349"/>
                </a:solidFill>
                <a:latin typeface="+mj-lt"/>
              </a:rPr>
              <a:t>Arbitration </a:t>
            </a:r>
            <a:r>
              <a:rPr lang="en-CA" sz="1700" dirty="0">
                <a:solidFill>
                  <a:srgbClr val="D16349"/>
                </a:solidFill>
                <a:latin typeface="+mj-lt"/>
              </a:rPr>
              <a:t>c</a:t>
            </a:r>
            <a:r>
              <a:rPr lang="en-CA" sz="1700" dirty="0" smtClean="0">
                <a:solidFill>
                  <a:srgbClr val="D16349"/>
                </a:solidFill>
                <a:latin typeface="+mj-lt"/>
              </a:rPr>
              <a:t>lause </a:t>
            </a:r>
            <a:r>
              <a:rPr lang="en-CA" sz="1700" dirty="0">
                <a:solidFill>
                  <a:srgbClr val="D16349"/>
                </a:solidFill>
                <a:latin typeface="+mj-lt"/>
              </a:rPr>
              <a:t>in the </a:t>
            </a:r>
            <a:r>
              <a:rPr lang="en-CA" sz="1700" dirty="0" smtClean="0">
                <a:solidFill>
                  <a:srgbClr val="D16349"/>
                </a:solidFill>
                <a:latin typeface="+mj-lt"/>
              </a:rPr>
              <a:t>Unanimous Shareholder Agreement</a:t>
            </a:r>
          </a:p>
          <a:p>
            <a:pPr lvl="1">
              <a:spcBef>
                <a:spcPts val="0"/>
              </a:spcBef>
            </a:pPr>
            <a:r>
              <a:rPr lang="en-CA" sz="1700" dirty="0">
                <a:solidFill>
                  <a:srgbClr val="D16349"/>
                </a:solidFill>
                <a:latin typeface="+mj-lt"/>
              </a:rPr>
              <a:t>Differences between Court and arbitration  </a:t>
            </a:r>
            <a:endParaRPr lang="en-CA" sz="1700" dirty="0" smtClean="0">
              <a:solidFill>
                <a:srgbClr val="D16349"/>
              </a:solidFill>
              <a:latin typeface="+mj-lt"/>
            </a:endParaRPr>
          </a:p>
          <a:p>
            <a:pPr lvl="1">
              <a:spcBef>
                <a:spcPts val="0"/>
              </a:spcBef>
            </a:pPr>
            <a:r>
              <a:rPr lang="en-CA" sz="1700" dirty="0" smtClean="0">
                <a:solidFill>
                  <a:srgbClr val="D16349"/>
                </a:solidFill>
                <a:latin typeface="+mj-lt"/>
              </a:rPr>
              <a:t>Inherent </a:t>
            </a:r>
            <a:r>
              <a:rPr lang="en-CA" sz="1700" dirty="0">
                <a:solidFill>
                  <a:srgbClr val="D16349"/>
                </a:solidFill>
                <a:latin typeface="+mj-lt"/>
              </a:rPr>
              <a:t>jurisdiction v. Consensual process  </a:t>
            </a:r>
            <a:endParaRPr lang="en-CA" sz="1700" dirty="0" smtClean="0">
              <a:solidFill>
                <a:srgbClr val="D16349"/>
              </a:solidFill>
              <a:latin typeface="+mj-lt"/>
            </a:endParaRPr>
          </a:p>
          <a:p>
            <a:pPr lvl="1">
              <a:spcBef>
                <a:spcPts val="0"/>
              </a:spcBef>
            </a:pPr>
            <a:r>
              <a:rPr lang="en-CA" sz="1700" dirty="0" smtClean="0">
                <a:solidFill>
                  <a:srgbClr val="D16349"/>
                </a:solidFill>
                <a:latin typeface="+mj-lt"/>
              </a:rPr>
              <a:t>Statutory </a:t>
            </a:r>
            <a:r>
              <a:rPr lang="en-CA" sz="1700" dirty="0">
                <a:solidFill>
                  <a:srgbClr val="D16349"/>
                </a:solidFill>
                <a:latin typeface="+mj-lt"/>
              </a:rPr>
              <a:t>rights and arbitration clauses </a:t>
            </a:r>
            <a:endParaRPr lang="en-CA" sz="1700" dirty="0" smtClean="0">
              <a:solidFill>
                <a:srgbClr val="D16349"/>
              </a:solidFill>
              <a:latin typeface="+mj-lt"/>
            </a:endParaRPr>
          </a:p>
          <a:p>
            <a:pPr lvl="1">
              <a:spcBef>
                <a:spcPts val="0"/>
              </a:spcBef>
            </a:pPr>
            <a:r>
              <a:rPr lang="en-CA" sz="1700" dirty="0" smtClean="0">
                <a:solidFill>
                  <a:srgbClr val="D16349"/>
                </a:solidFill>
                <a:latin typeface="+mj-lt"/>
              </a:rPr>
              <a:t>Court </a:t>
            </a:r>
            <a:r>
              <a:rPr lang="en-CA" sz="1700" dirty="0">
                <a:solidFill>
                  <a:srgbClr val="D16349"/>
                </a:solidFill>
                <a:latin typeface="+mj-lt"/>
              </a:rPr>
              <a:t>deference to arbitration agreement </a:t>
            </a:r>
            <a:endParaRPr lang="en-CA" sz="1700" dirty="0" smtClean="0">
              <a:solidFill>
                <a:srgbClr val="D16349"/>
              </a:solidFill>
              <a:latin typeface="+mj-lt"/>
            </a:endParaRPr>
          </a:p>
          <a:p>
            <a:pPr lvl="1">
              <a:spcBef>
                <a:spcPts val="0"/>
              </a:spcBef>
            </a:pPr>
            <a:r>
              <a:rPr lang="en-CA" sz="1700" dirty="0" smtClean="0">
                <a:solidFill>
                  <a:srgbClr val="D16349"/>
                </a:solidFill>
                <a:latin typeface="+mj-lt"/>
              </a:rPr>
              <a:t>Start </a:t>
            </a:r>
            <a:r>
              <a:rPr lang="en-CA" sz="1700" dirty="0">
                <a:solidFill>
                  <a:srgbClr val="D16349"/>
                </a:solidFill>
                <a:latin typeface="+mj-lt"/>
              </a:rPr>
              <a:t>in Court…finish at </a:t>
            </a:r>
            <a:r>
              <a:rPr lang="en-CA" sz="1700" dirty="0" smtClean="0">
                <a:solidFill>
                  <a:srgbClr val="D16349"/>
                </a:solidFill>
                <a:latin typeface="+mj-lt"/>
              </a:rPr>
              <a:t>arbitration.. . and end up back in Court</a:t>
            </a:r>
          </a:p>
          <a:p>
            <a:pPr lvl="1">
              <a:spcBef>
                <a:spcPts val="0"/>
              </a:spcBef>
            </a:pPr>
            <a:r>
              <a:rPr lang="en-CA" sz="1700" dirty="0">
                <a:solidFill>
                  <a:srgbClr val="D16349"/>
                </a:solidFill>
                <a:latin typeface="+mj-lt"/>
              </a:rPr>
              <a:t>Arbitral award requires </a:t>
            </a:r>
            <a:r>
              <a:rPr lang="en-CA" sz="1700" dirty="0" smtClean="0">
                <a:solidFill>
                  <a:srgbClr val="D16349"/>
                </a:solidFill>
                <a:latin typeface="+mj-lt"/>
              </a:rPr>
              <a:t>enforcement</a:t>
            </a:r>
          </a:p>
          <a:p>
            <a:pPr lvl="1">
              <a:spcBef>
                <a:spcPts val="0"/>
              </a:spcBef>
            </a:pPr>
            <a:r>
              <a:rPr lang="en-CA" sz="1700" dirty="0" smtClean="0">
                <a:solidFill>
                  <a:srgbClr val="D16349"/>
                </a:solidFill>
                <a:latin typeface="+mj-lt"/>
              </a:rPr>
              <a:t>Intangible </a:t>
            </a:r>
            <a:r>
              <a:rPr lang="en-CA" sz="1700" dirty="0">
                <a:solidFill>
                  <a:srgbClr val="D16349"/>
                </a:solidFill>
                <a:latin typeface="+mj-lt"/>
              </a:rPr>
              <a:t>considerations</a:t>
            </a:r>
            <a:endParaRPr lang="en-CA" sz="1700" dirty="0" smtClean="0">
              <a:solidFill>
                <a:srgbClr val="D16349"/>
              </a:solidFill>
              <a:latin typeface="+mj-lt"/>
            </a:endParaRPr>
          </a:p>
          <a:p>
            <a:pPr lvl="1">
              <a:spcBef>
                <a:spcPts val="0"/>
              </a:spcBef>
            </a:pPr>
            <a:r>
              <a:rPr lang="en-CA" sz="1700" dirty="0">
                <a:solidFill>
                  <a:srgbClr val="D16349"/>
                </a:solidFill>
                <a:latin typeface="+mj-lt"/>
              </a:rPr>
              <a:t>Now that  you know, will you choose wisely?</a:t>
            </a:r>
            <a:endParaRPr lang="en-CA" sz="1700" dirty="0" smtClean="0">
              <a:solidFill>
                <a:srgbClr val="D16349"/>
              </a:solidFill>
              <a:latin typeface="+mj-lt"/>
            </a:endParaRPr>
          </a:p>
        </p:txBody>
      </p:sp>
      <p:sp>
        <p:nvSpPr>
          <p:cNvPr id="4" name="Footer Placeholder 3"/>
          <p:cNvSpPr>
            <a:spLocks noGrp="1"/>
          </p:cNvSpPr>
          <p:nvPr>
            <p:ph type="ftr" sz="quarter" idx="11"/>
          </p:nvPr>
        </p:nvSpPr>
        <p:spPr/>
        <p:txBody>
          <a:bodyPr/>
          <a:lstStyle/>
          <a:p>
            <a:r>
              <a:rPr lang="es-ES" sz="1400" b="1" dirty="0" smtClean="0"/>
              <a:t>www.ellynlaw.com</a:t>
            </a:r>
            <a:endParaRPr lang="en-CA" sz="1400" b="1" dirty="0"/>
          </a:p>
        </p:txBody>
      </p:sp>
      <p:sp>
        <p:nvSpPr>
          <p:cNvPr id="5" name="Slide Number Placeholder 4"/>
          <p:cNvSpPr>
            <a:spLocks noGrp="1"/>
          </p:cNvSpPr>
          <p:nvPr>
            <p:ph type="sldNum" sz="quarter" idx="12"/>
          </p:nvPr>
        </p:nvSpPr>
        <p:spPr>
          <a:solidFill>
            <a:schemeClr val="accent1"/>
          </a:solidFill>
        </p:spPr>
        <p:txBody>
          <a:bodyPr/>
          <a:lstStyle/>
          <a:p>
            <a:fld id="{0CBA90C3-8697-4982-A4FE-6C9F37DF3AE2}" type="slidenum">
              <a:rPr lang="en-CA" smtClean="0"/>
              <a:t>2</a:t>
            </a:fld>
            <a:endParaRPr lang="en-CA"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12707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50106"/>
          </a:xfrm>
        </p:spPr>
        <p:txBody>
          <a:bodyPr/>
          <a:lstStyle/>
          <a:p>
            <a:pPr algn="ctr"/>
            <a:r>
              <a:rPr lang="en-CA" sz="3200" dirty="0" smtClean="0">
                <a:solidFill>
                  <a:srgbClr val="D16349"/>
                </a:solidFill>
              </a:rPr>
              <a:t>Intangible considerations</a:t>
            </a:r>
            <a:endParaRPr lang="en-CA" sz="3200" dirty="0">
              <a:solidFill>
                <a:srgbClr val="D16349"/>
              </a:solidFill>
            </a:endParaRPr>
          </a:p>
        </p:txBody>
      </p:sp>
      <p:sp>
        <p:nvSpPr>
          <p:cNvPr id="3" name="Content Placeholder 2"/>
          <p:cNvSpPr>
            <a:spLocks noGrp="1"/>
          </p:cNvSpPr>
          <p:nvPr>
            <p:ph idx="1"/>
          </p:nvPr>
        </p:nvSpPr>
        <p:spPr>
          <a:xfrm>
            <a:off x="467544" y="1556791"/>
            <a:ext cx="7620000" cy="4680521"/>
          </a:xfrm>
        </p:spPr>
        <p:txBody>
          <a:bodyPr>
            <a:normAutofit lnSpcReduction="10000"/>
          </a:bodyPr>
          <a:lstStyle/>
          <a:p>
            <a:r>
              <a:rPr lang="en-CA" sz="2000" dirty="0" smtClean="0">
                <a:solidFill>
                  <a:schemeClr val="tx2">
                    <a:lumMod val="75000"/>
                  </a:schemeClr>
                </a:solidFill>
                <a:latin typeface="+mj-lt"/>
              </a:rPr>
              <a:t>Intangible factors may affect decision whether litigation or arbitration:</a:t>
            </a:r>
          </a:p>
          <a:p>
            <a:pPr lvl="1"/>
            <a:r>
              <a:rPr lang="en-CA" sz="1800" dirty="0" smtClean="0">
                <a:solidFill>
                  <a:schemeClr val="tx2">
                    <a:lumMod val="75000"/>
                  </a:schemeClr>
                </a:solidFill>
                <a:latin typeface="+mj-lt"/>
              </a:rPr>
              <a:t>Some counsel may not be experienced in arbitration</a:t>
            </a:r>
          </a:p>
          <a:p>
            <a:pPr lvl="1"/>
            <a:r>
              <a:rPr lang="en-CA" sz="1800" dirty="0" smtClean="0">
                <a:solidFill>
                  <a:schemeClr val="tx2">
                    <a:lumMod val="75000"/>
                  </a:schemeClr>
                </a:solidFill>
                <a:latin typeface="+mj-lt"/>
              </a:rPr>
              <a:t>Inexperience often results in fear of different rules or trial processes</a:t>
            </a:r>
          </a:p>
          <a:p>
            <a:pPr lvl="1"/>
            <a:r>
              <a:rPr lang="en-CA" sz="1800" dirty="0" smtClean="0">
                <a:solidFill>
                  <a:schemeClr val="tx2">
                    <a:lumMod val="75000"/>
                  </a:schemeClr>
                </a:solidFill>
                <a:latin typeface="+mj-lt"/>
              </a:rPr>
              <a:t>Are the parties afraid of arbitration: cost, procedure, arbitrator’s fee?</a:t>
            </a:r>
          </a:p>
          <a:p>
            <a:pPr lvl="1"/>
            <a:r>
              <a:rPr lang="en-CA" sz="1800" dirty="0" smtClean="0">
                <a:solidFill>
                  <a:schemeClr val="tx2">
                    <a:lumMod val="75000"/>
                  </a:schemeClr>
                </a:solidFill>
                <a:latin typeface="+mj-lt"/>
              </a:rPr>
              <a:t>Some counsel refuse waive oral discovery even when unnecessary</a:t>
            </a:r>
          </a:p>
          <a:p>
            <a:pPr lvl="1"/>
            <a:r>
              <a:rPr lang="en-CA" sz="1800" dirty="0" smtClean="0">
                <a:solidFill>
                  <a:schemeClr val="tx2">
                    <a:lumMod val="75000"/>
                  </a:schemeClr>
                </a:solidFill>
                <a:latin typeface="+mj-lt"/>
              </a:rPr>
              <a:t>Selecting the arbitrator could delay the process or require a motion</a:t>
            </a:r>
          </a:p>
          <a:p>
            <a:pPr lvl="1"/>
            <a:r>
              <a:rPr lang="en-CA" sz="1800" dirty="0" smtClean="0">
                <a:solidFill>
                  <a:schemeClr val="tx2">
                    <a:lumMod val="75000"/>
                  </a:schemeClr>
                </a:solidFill>
                <a:latin typeface="+mj-lt"/>
              </a:rPr>
              <a:t>Three arbitrator panels are very expensive – use only in large cases</a:t>
            </a:r>
          </a:p>
          <a:p>
            <a:pPr lvl="1"/>
            <a:r>
              <a:rPr lang="en-CA" sz="1800" dirty="0" smtClean="0">
                <a:solidFill>
                  <a:schemeClr val="tx2">
                    <a:lumMod val="75000"/>
                  </a:schemeClr>
                </a:solidFill>
                <a:latin typeface="+mj-lt"/>
              </a:rPr>
              <a:t>Some litigants will be more respectful of court and judge</a:t>
            </a:r>
          </a:p>
          <a:p>
            <a:pPr lvl="1"/>
            <a:r>
              <a:rPr lang="en-CA" sz="1800" dirty="0" smtClean="0">
                <a:solidFill>
                  <a:schemeClr val="tx2">
                    <a:lumMod val="75000"/>
                  </a:schemeClr>
                </a:solidFill>
                <a:latin typeface="+mj-lt"/>
              </a:rPr>
              <a:t>If equitable remedies or punitive damages will be required, ensure that arbitrator has the power to grant these</a:t>
            </a:r>
          </a:p>
          <a:p>
            <a:pPr lvl="1"/>
            <a:r>
              <a:rPr lang="en-CA" sz="1800" dirty="0" smtClean="0">
                <a:solidFill>
                  <a:schemeClr val="tx2">
                    <a:lumMod val="75000"/>
                  </a:schemeClr>
                </a:solidFill>
                <a:latin typeface="+mj-lt"/>
              </a:rPr>
              <a:t>The cost of the dispute may drive the choice:</a:t>
            </a:r>
          </a:p>
          <a:p>
            <a:pPr lvl="2"/>
            <a:r>
              <a:rPr lang="en-CA" sz="1600" dirty="0" smtClean="0">
                <a:solidFill>
                  <a:schemeClr val="tx2">
                    <a:lumMod val="75000"/>
                  </a:schemeClr>
                </a:solidFill>
                <a:latin typeface="+mj-lt"/>
              </a:rPr>
              <a:t>There is no point in arguing a motion to determine scope of arbitration clause if unwarranted by the value of the case.   Costs may be devastating</a:t>
            </a:r>
          </a:p>
          <a:p>
            <a:pPr lvl="2"/>
            <a:r>
              <a:rPr lang="en-CA" sz="1600" dirty="0" smtClean="0">
                <a:solidFill>
                  <a:schemeClr val="tx2">
                    <a:lumMod val="75000"/>
                  </a:schemeClr>
                </a:solidFill>
                <a:latin typeface="+mj-lt"/>
              </a:rPr>
              <a:t>Arbitration for a small case may be prohibitive unless arbitrator’s fee  is fixed in advance </a:t>
            </a:r>
          </a:p>
          <a:p>
            <a:pPr lvl="1"/>
            <a:endParaRPr lang="en-CA" sz="1800" dirty="0" smtClean="0">
              <a:solidFill>
                <a:schemeClr val="tx2">
                  <a:lumMod val="75000"/>
                </a:schemeClr>
              </a:solidFill>
              <a:latin typeface="+mj-lt"/>
            </a:endParaRP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20</a:t>
            </a:fld>
            <a:endParaRPr lang="en-CA" dirty="0"/>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280"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479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74638"/>
            <a:ext cx="7344816" cy="562074"/>
          </a:xfrm>
        </p:spPr>
        <p:txBody>
          <a:bodyPr/>
          <a:lstStyle/>
          <a:p>
            <a:pPr algn="ctr"/>
            <a:r>
              <a:rPr lang="en-CA" sz="2800" dirty="0" smtClean="0">
                <a:solidFill>
                  <a:srgbClr val="D16349"/>
                </a:solidFill>
              </a:rPr>
              <a:t>List of cases referred to in these slides</a:t>
            </a:r>
            <a:endParaRPr lang="en-CA" sz="2800" dirty="0">
              <a:solidFill>
                <a:srgbClr val="D16349"/>
              </a:solidFill>
            </a:endParaRPr>
          </a:p>
        </p:txBody>
      </p:sp>
      <p:sp>
        <p:nvSpPr>
          <p:cNvPr id="3" name="Content Placeholder 2"/>
          <p:cNvSpPr>
            <a:spLocks noGrp="1"/>
          </p:cNvSpPr>
          <p:nvPr>
            <p:ph idx="1"/>
          </p:nvPr>
        </p:nvSpPr>
        <p:spPr>
          <a:xfrm>
            <a:off x="467544" y="908719"/>
            <a:ext cx="7620000" cy="5560367"/>
          </a:xfrm>
        </p:spPr>
        <p:txBody>
          <a:bodyPr>
            <a:noAutofit/>
          </a:bodyPr>
          <a:lstStyle/>
          <a:p>
            <a:pPr marL="457200" indent="-342900">
              <a:spcBef>
                <a:spcPts val="0"/>
              </a:spcBef>
              <a:buFont typeface="+mj-lt"/>
              <a:buAutoNum type="arabicPeriod"/>
            </a:pPr>
            <a:r>
              <a:rPr lang="en-CA" sz="1400" i="1" dirty="0">
                <a:solidFill>
                  <a:schemeClr val="tx2">
                    <a:lumMod val="75000"/>
                  </a:schemeClr>
                </a:solidFill>
                <a:latin typeface="+mj-lt"/>
              </a:rPr>
              <a:t>820099 Ontario Inc. v. Harold E. Ballard Ltd.,[1991) 3 BLR (2d) 113 (OGD)</a:t>
            </a:r>
          </a:p>
          <a:p>
            <a:pPr marL="457200" indent="-342900">
              <a:spcBef>
                <a:spcPts val="0"/>
              </a:spcBef>
              <a:buFont typeface="+mj-lt"/>
              <a:buAutoNum type="arabicPeriod"/>
            </a:pPr>
            <a:r>
              <a:rPr lang="en-CA" sz="1400" i="1" dirty="0">
                <a:solidFill>
                  <a:schemeClr val="tx2">
                    <a:lumMod val="75000"/>
                  </a:schemeClr>
                </a:solidFill>
                <a:latin typeface="+mj-lt"/>
              </a:rPr>
              <a:t>Aldo Group Inc. v. Moneris Solutions Corporation, 2013 ONCA 725 ¶44</a:t>
            </a:r>
          </a:p>
          <a:p>
            <a:pPr marL="457200" indent="-342900">
              <a:spcBef>
                <a:spcPts val="0"/>
              </a:spcBef>
              <a:buFont typeface="+mj-lt"/>
              <a:buAutoNum type="arabicPeriod"/>
            </a:pPr>
            <a:r>
              <a:rPr lang="en-CA" sz="1400" i="1" dirty="0">
                <a:solidFill>
                  <a:schemeClr val="tx2">
                    <a:lumMod val="75000"/>
                  </a:schemeClr>
                </a:solidFill>
                <a:latin typeface="+mj-lt"/>
              </a:rPr>
              <a:t>Armstrong v. Northern Eyes Inc. 2000 CanLII 29047 (ON SC) ¶</a:t>
            </a:r>
            <a:r>
              <a:rPr lang="en-CA" sz="1400" i="1" dirty="0" smtClean="0">
                <a:solidFill>
                  <a:schemeClr val="tx2">
                    <a:lumMod val="75000"/>
                  </a:schemeClr>
                </a:solidFill>
                <a:latin typeface="+mj-lt"/>
              </a:rPr>
              <a:t>25</a:t>
            </a:r>
          </a:p>
          <a:p>
            <a:pPr marL="457200" indent="-342900">
              <a:spcBef>
                <a:spcPts val="0"/>
              </a:spcBef>
              <a:buFont typeface="+mj-lt"/>
              <a:buAutoNum type="arabicPeriod"/>
            </a:pPr>
            <a:r>
              <a:rPr lang="en-CA" sz="1400" i="1" dirty="0">
                <a:solidFill>
                  <a:schemeClr val="tx2">
                    <a:lumMod val="75000"/>
                  </a:schemeClr>
                </a:solidFill>
                <a:latin typeface="+mj-lt"/>
              </a:rPr>
              <a:t>Accentuate Ltd v Asigra </a:t>
            </a:r>
            <a:r>
              <a:rPr lang="en-CA" sz="1400" i="1" dirty="0" smtClean="0">
                <a:solidFill>
                  <a:schemeClr val="tx2">
                    <a:lumMod val="75000"/>
                  </a:schemeClr>
                </a:solidFill>
                <a:latin typeface="+mj-lt"/>
              </a:rPr>
              <a:t>Inc. </a:t>
            </a:r>
            <a:r>
              <a:rPr lang="en-CA" sz="1400" i="1" dirty="0">
                <a:solidFill>
                  <a:schemeClr val="tx2">
                    <a:lumMod val="75000"/>
                  </a:schemeClr>
                </a:solidFill>
                <a:latin typeface="+mj-lt"/>
              </a:rPr>
              <a:t>[2009] EWHC 2655 (QB) ¶</a:t>
            </a:r>
            <a:r>
              <a:rPr lang="en-CA" sz="1400" i="1" dirty="0" smtClean="0">
                <a:solidFill>
                  <a:schemeClr val="tx2">
                    <a:lumMod val="75000"/>
                  </a:schemeClr>
                </a:solidFill>
                <a:latin typeface="+mj-lt"/>
              </a:rPr>
              <a:t>96</a:t>
            </a:r>
          </a:p>
          <a:p>
            <a:pPr marL="457200" indent="-342900">
              <a:spcBef>
                <a:spcPts val="0"/>
              </a:spcBef>
              <a:buFont typeface="+mj-lt"/>
              <a:buAutoNum type="arabicPeriod"/>
            </a:pPr>
            <a:r>
              <a:rPr lang="en-CA" sz="1400" i="1" dirty="0" smtClean="0">
                <a:solidFill>
                  <a:schemeClr val="tx2">
                    <a:lumMod val="75000"/>
                  </a:schemeClr>
                </a:solidFill>
                <a:latin typeface="+mj-lt"/>
              </a:rPr>
              <a:t>Automatic </a:t>
            </a:r>
            <a:r>
              <a:rPr lang="en-CA" sz="1400" i="1" dirty="0">
                <a:solidFill>
                  <a:schemeClr val="tx2">
                    <a:lumMod val="75000"/>
                  </a:schemeClr>
                </a:solidFill>
                <a:latin typeface="+mj-lt"/>
              </a:rPr>
              <a:t>Systems Inc. v. Bracknell Corp. 1994 CanLII 1871 (ON CA) </a:t>
            </a:r>
          </a:p>
          <a:p>
            <a:pPr marL="457200" indent="-342900">
              <a:spcBef>
                <a:spcPts val="0"/>
              </a:spcBef>
              <a:buFont typeface="+mj-lt"/>
              <a:buAutoNum type="arabicPeriod"/>
            </a:pPr>
            <a:r>
              <a:rPr lang="en-CA" sz="1400" i="1" dirty="0">
                <a:solidFill>
                  <a:schemeClr val="tx2">
                    <a:lumMod val="75000"/>
                  </a:schemeClr>
                </a:solidFill>
                <a:latin typeface="+mj-lt"/>
              </a:rPr>
              <a:t>Dalimpex Ltd. v. Janicki 2003 CanLII 34234 (ON CA), ¶21</a:t>
            </a:r>
          </a:p>
          <a:p>
            <a:pPr marL="457200" indent="-342900">
              <a:spcBef>
                <a:spcPts val="0"/>
              </a:spcBef>
              <a:buFont typeface="+mj-lt"/>
              <a:buAutoNum type="arabicPeriod"/>
            </a:pPr>
            <a:r>
              <a:rPr lang="en-CA" sz="1400" i="1" dirty="0">
                <a:solidFill>
                  <a:schemeClr val="tx2">
                    <a:lumMod val="75000"/>
                  </a:schemeClr>
                </a:solidFill>
                <a:latin typeface="+mj-lt"/>
              </a:rPr>
              <a:t>Dancap Productions Inc. v. Key Brand </a:t>
            </a:r>
            <a:r>
              <a:rPr lang="en-CA" sz="1400" i="1" dirty="0" smtClean="0">
                <a:solidFill>
                  <a:schemeClr val="tx2">
                    <a:lumMod val="75000"/>
                  </a:schemeClr>
                </a:solidFill>
                <a:latin typeface="+mj-lt"/>
              </a:rPr>
              <a:t>Entertainment </a:t>
            </a:r>
            <a:r>
              <a:rPr lang="en-CA" sz="1400" i="1" dirty="0">
                <a:solidFill>
                  <a:schemeClr val="tx2">
                    <a:lumMod val="75000"/>
                  </a:schemeClr>
                </a:solidFill>
                <a:latin typeface="+mj-lt"/>
              </a:rPr>
              <a:t>Inc. 2009 ONCA 135 ¶ 32-33</a:t>
            </a:r>
          </a:p>
          <a:p>
            <a:pPr marL="457200" indent="-342900">
              <a:spcBef>
                <a:spcPts val="0"/>
              </a:spcBef>
              <a:buFont typeface="+mj-lt"/>
              <a:buAutoNum type="arabicPeriod"/>
            </a:pPr>
            <a:r>
              <a:rPr lang="en-CA" sz="1400" i="1" dirty="0">
                <a:solidFill>
                  <a:schemeClr val="tx2">
                    <a:lumMod val="75000"/>
                  </a:schemeClr>
                </a:solidFill>
                <a:latin typeface="+mj-lt"/>
              </a:rPr>
              <a:t>Deluce Holdings Inc. v. Air Canada, 1992 CanLII 7654 (ON SC)</a:t>
            </a:r>
          </a:p>
          <a:p>
            <a:pPr marL="457200" indent="-342900">
              <a:spcBef>
                <a:spcPts val="0"/>
              </a:spcBef>
              <a:buFont typeface="+mj-lt"/>
              <a:buAutoNum type="arabicPeriod"/>
            </a:pPr>
            <a:r>
              <a:rPr lang="en-CA" sz="1400" i="1" dirty="0">
                <a:solidFill>
                  <a:schemeClr val="tx2">
                    <a:lumMod val="75000"/>
                  </a:schemeClr>
                </a:solidFill>
                <a:latin typeface="+mj-lt"/>
              </a:rPr>
              <a:t>Farah v. Sauvageau Holdings Inc., 2011 ONSC 1819, ¶67-70</a:t>
            </a:r>
          </a:p>
          <a:p>
            <a:pPr marL="457200" indent="-342900">
              <a:spcBef>
                <a:spcPts val="0"/>
              </a:spcBef>
              <a:buFont typeface="+mj-lt"/>
              <a:buAutoNum type="arabicPeriod"/>
            </a:pPr>
            <a:r>
              <a:rPr lang="en-CA" sz="1400" i="1" dirty="0">
                <a:solidFill>
                  <a:schemeClr val="tx2">
                    <a:lumMod val="75000"/>
                  </a:schemeClr>
                </a:solidFill>
                <a:latin typeface="+mj-lt"/>
              </a:rPr>
              <a:t>GreCon Dimter inc. v. J. R. Normand inc., 2005 SCC 46 (CanLII), ¶22</a:t>
            </a:r>
          </a:p>
          <a:p>
            <a:pPr marL="457200" indent="-342900">
              <a:spcBef>
                <a:spcPts val="0"/>
              </a:spcBef>
              <a:buFont typeface="+mj-lt"/>
              <a:buAutoNum type="arabicPeriod"/>
            </a:pPr>
            <a:r>
              <a:rPr lang="en-CA" sz="1400" i="1" dirty="0">
                <a:solidFill>
                  <a:schemeClr val="tx2">
                    <a:lumMod val="75000"/>
                  </a:schemeClr>
                </a:solidFill>
                <a:latin typeface="+mj-lt"/>
              </a:rPr>
              <a:t>Hames v. Greenberg 2014 CarswellOnt 664 </a:t>
            </a:r>
          </a:p>
          <a:p>
            <a:pPr marL="457200" indent="-342900">
              <a:spcBef>
                <a:spcPts val="0"/>
              </a:spcBef>
              <a:buFont typeface="+mj-lt"/>
              <a:buAutoNum type="arabicPeriod"/>
            </a:pPr>
            <a:r>
              <a:rPr lang="en-CA" sz="1400" i="1" dirty="0">
                <a:solidFill>
                  <a:schemeClr val="tx2">
                    <a:lumMod val="75000"/>
                  </a:schemeClr>
                </a:solidFill>
                <a:latin typeface="+mj-lt"/>
              </a:rPr>
              <a:t>Hercules </a:t>
            </a:r>
            <a:r>
              <a:rPr lang="en-CA" sz="1400" i="1" dirty="0" err="1">
                <a:solidFill>
                  <a:schemeClr val="tx2">
                    <a:lumMod val="75000"/>
                  </a:schemeClr>
                </a:solidFill>
                <a:latin typeface="+mj-lt"/>
              </a:rPr>
              <a:t>Mgmnt</a:t>
            </a:r>
            <a:r>
              <a:rPr lang="en-CA" sz="1400" i="1" dirty="0">
                <a:solidFill>
                  <a:schemeClr val="tx2">
                    <a:lumMod val="75000"/>
                  </a:schemeClr>
                </a:solidFill>
                <a:latin typeface="+mj-lt"/>
              </a:rPr>
              <a:t> Ltd. v. Ernst &amp; Young, 1997 </a:t>
            </a:r>
            <a:r>
              <a:rPr lang="en-CA" sz="1400" i="1" dirty="0" err="1">
                <a:solidFill>
                  <a:schemeClr val="tx2">
                    <a:lumMod val="75000"/>
                  </a:schemeClr>
                </a:solidFill>
                <a:latin typeface="+mj-lt"/>
              </a:rPr>
              <a:t>CanLII</a:t>
            </a:r>
            <a:r>
              <a:rPr lang="en-CA" sz="1400" i="1" dirty="0">
                <a:solidFill>
                  <a:schemeClr val="tx2">
                    <a:lumMod val="75000"/>
                  </a:schemeClr>
                </a:solidFill>
                <a:latin typeface="+mj-lt"/>
              </a:rPr>
              <a:t> 345 (SCC) ¶62</a:t>
            </a:r>
          </a:p>
          <a:p>
            <a:pPr marL="457200" indent="-342900">
              <a:spcBef>
                <a:spcPts val="0"/>
              </a:spcBef>
              <a:buFont typeface="+mj-lt"/>
              <a:buAutoNum type="arabicPeriod"/>
            </a:pPr>
            <a:r>
              <a:rPr lang="en-CA" sz="1400" i="1" dirty="0" smtClean="0">
                <a:solidFill>
                  <a:schemeClr val="tx2">
                    <a:lumMod val="75000"/>
                  </a:schemeClr>
                </a:solidFill>
                <a:latin typeface="+mj-lt"/>
              </a:rPr>
              <a:t>Le </a:t>
            </a:r>
            <a:r>
              <a:rPr lang="en-CA" sz="1400" i="1" dirty="0">
                <a:solidFill>
                  <a:schemeClr val="tx2">
                    <a:lumMod val="75000"/>
                  </a:schemeClr>
                </a:solidFill>
                <a:latin typeface="+mj-lt"/>
              </a:rPr>
              <a:t>Maitre Limited v. Segeren, 2007 CanLII 18735 (ON SC) ¶28-30</a:t>
            </a:r>
          </a:p>
          <a:p>
            <a:pPr marL="457200" indent="-342900">
              <a:spcBef>
                <a:spcPts val="0"/>
              </a:spcBef>
              <a:buFont typeface="+mj-lt"/>
              <a:buAutoNum type="arabicPeriod"/>
            </a:pPr>
            <a:r>
              <a:rPr lang="en-CA" sz="1400" i="1" dirty="0">
                <a:solidFill>
                  <a:schemeClr val="tx2">
                    <a:lumMod val="75000"/>
                  </a:schemeClr>
                </a:solidFill>
                <a:latin typeface="+mj-lt"/>
              </a:rPr>
              <a:t>Malata Group (HK) Limited v. Jung, 2008 ONCA 111 (CanLII), ¶15, 25</a:t>
            </a:r>
          </a:p>
          <a:p>
            <a:pPr marL="457200" indent="-342900">
              <a:spcBef>
                <a:spcPts val="0"/>
              </a:spcBef>
              <a:buFont typeface="+mj-lt"/>
              <a:buAutoNum type="arabicPeriod"/>
            </a:pPr>
            <a:r>
              <a:rPr lang="en-CA" sz="1400" i="1" dirty="0">
                <a:solidFill>
                  <a:schemeClr val="tx2">
                    <a:lumMod val="75000"/>
                  </a:schemeClr>
                </a:solidFill>
                <a:latin typeface="+mj-lt"/>
              </a:rPr>
              <a:t>Maple Leaf Foods Inc. v. Schneider Corp., 1998 CanLII 5121 (ON CA), </a:t>
            </a:r>
          </a:p>
          <a:p>
            <a:pPr marL="457200" indent="-342900">
              <a:spcBef>
                <a:spcPts val="0"/>
              </a:spcBef>
              <a:buFont typeface="+mj-lt"/>
              <a:buAutoNum type="arabicPeriod"/>
            </a:pPr>
            <a:r>
              <a:rPr lang="en-CA" sz="1400" i="1" dirty="0" err="1" smtClean="0">
                <a:solidFill>
                  <a:schemeClr val="tx2">
                    <a:lumMod val="75000"/>
                  </a:schemeClr>
                </a:solidFill>
                <a:latin typeface="+mj-lt"/>
              </a:rPr>
              <a:t>Meditrust</a:t>
            </a:r>
            <a:r>
              <a:rPr lang="en-CA" sz="1400" i="1" dirty="0" smtClean="0">
                <a:solidFill>
                  <a:schemeClr val="tx2">
                    <a:lumMod val="75000"/>
                  </a:schemeClr>
                </a:solidFill>
                <a:latin typeface="+mj-lt"/>
              </a:rPr>
              <a:t> </a:t>
            </a:r>
            <a:r>
              <a:rPr lang="en-CA" sz="1400" i="1" dirty="0">
                <a:solidFill>
                  <a:schemeClr val="tx2">
                    <a:lumMod val="75000"/>
                  </a:schemeClr>
                </a:solidFill>
                <a:latin typeface="+mj-lt"/>
              </a:rPr>
              <a:t>Healthcare Inc. v. Shoppers Drug Mart 2002 </a:t>
            </a:r>
            <a:r>
              <a:rPr lang="en-CA" sz="1400" i="1" dirty="0" err="1">
                <a:solidFill>
                  <a:schemeClr val="tx2">
                    <a:lumMod val="75000"/>
                  </a:schemeClr>
                </a:solidFill>
                <a:latin typeface="+mj-lt"/>
              </a:rPr>
              <a:t>CanLII</a:t>
            </a:r>
            <a:r>
              <a:rPr lang="en-CA" sz="1400" i="1" dirty="0">
                <a:solidFill>
                  <a:schemeClr val="tx2">
                    <a:lumMod val="75000"/>
                  </a:schemeClr>
                </a:solidFill>
                <a:latin typeface="+mj-lt"/>
              </a:rPr>
              <a:t> 41710 (ON CA), ¶12</a:t>
            </a:r>
          </a:p>
          <a:p>
            <a:pPr marL="457200" indent="-342900">
              <a:spcBef>
                <a:spcPts val="0"/>
              </a:spcBef>
              <a:buFont typeface="+mj-lt"/>
              <a:buAutoNum type="arabicPeriod"/>
            </a:pPr>
            <a:r>
              <a:rPr lang="en-CA" sz="1400" i="1" dirty="0" err="1" smtClean="0">
                <a:solidFill>
                  <a:schemeClr val="tx2">
                    <a:lumMod val="75000"/>
                  </a:schemeClr>
                </a:solidFill>
                <a:latin typeface="+mj-lt"/>
              </a:rPr>
              <a:t>Molinaro</a:t>
            </a:r>
            <a:r>
              <a:rPr lang="en-CA" sz="1400" i="1" dirty="0" smtClean="0">
                <a:solidFill>
                  <a:schemeClr val="tx2">
                    <a:lumMod val="75000"/>
                  </a:schemeClr>
                </a:solidFill>
                <a:latin typeface="+mj-lt"/>
              </a:rPr>
              <a:t> </a:t>
            </a:r>
            <a:r>
              <a:rPr lang="en-CA" sz="1400" i="1" dirty="0">
                <a:solidFill>
                  <a:schemeClr val="tx2">
                    <a:lumMod val="75000"/>
                  </a:schemeClr>
                </a:solidFill>
                <a:latin typeface="+mj-lt"/>
              </a:rPr>
              <a:t>v. U-Buy Discount Foods Ltd. 2000 CarswellOnt 4656</a:t>
            </a:r>
          </a:p>
          <a:p>
            <a:pPr marL="457200" indent="-342900">
              <a:spcBef>
                <a:spcPts val="0"/>
              </a:spcBef>
              <a:buFont typeface="+mj-lt"/>
              <a:buAutoNum type="arabicPeriod"/>
            </a:pPr>
            <a:r>
              <a:rPr lang="en-CA" sz="1400" i="1" dirty="0">
                <a:solidFill>
                  <a:schemeClr val="tx2">
                    <a:lumMod val="75000"/>
                  </a:schemeClr>
                </a:solidFill>
                <a:latin typeface="+mj-lt"/>
              </a:rPr>
              <a:t>Momentous.ca Corp. v. </a:t>
            </a:r>
            <a:r>
              <a:rPr lang="en-CA" sz="1400" i="1" dirty="0" smtClean="0">
                <a:solidFill>
                  <a:schemeClr val="tx2">
                    <a:lumMod val="75000"/>
                  </a:schemeClr>
                </a:solidFill>
                <a:latin typeface="+mj-lt"/>
              </a:rPr>
              <a:t>Cdn-Amer. Ass. Pro </a:t>
            </a:r>
            <a:r>
              <a:rPr lang="en-CA" sz="1400" i="1" dirty="0">
                <a:solidFill>
                  <a:schemeClr val="tx2">
                    <a:lumMod val="75000"/>
                  </a:schemeClr>
                </a:solidFill>
                <a:latin typeface="+mj-lt"/>
              </a:rPr>
              <a:t>Baseball Ltd., 2010 ONCA 722 </a:t>
            </a:r>
            <a:r>
              <a:rPr lang="en-CA" sz="1400" i="1" dirty="0" smtClean="0">
                <a:solidFill>
                  <a:schemeClr val="tx2">
                    <a:lumMod val="75000"/>
                  </a:schemeClr>
                </a:solidFill>
                <a:latin typeface="+mj-lt"/>
              </a:rPr>
              <a:t>¶</a:t>
            </a:r>
            <a:r>
              <a:rPr lang="en-CA" sz="1400" i="1" dirty="0">
                <a:solidFill>
                  <a:schemeClr val="tx2">
                    <a:lumMod val="75000"/>
                  </a:schemeClr>
                </a:solidFill>
                <a:latin typeface="+mj-lt"/>
              </a:rPr>
              <a:t>46 aff’d 2012 SCC 9</a:t>
            </a:r>
          </a:p>
          <a:p>
            <a:pPr marL="457200" indent="-342900">
              <a:spcBef>
                <a:spcPts val="0"/>
              </a:spcBef>
              <a:buFont typeface="+mj-lt"/>
              <a:buAutoNum type="arabicPeriod"/>
            </a:pPr>
            <a:r>
              <a:rPr lang="en-CA" sz="1400" i="1" dirty="0">
                <a:solidFill>
                  <a:schemeClr val="tx2">
                    <a:lumMod val="75000"/>
                  </a:schemeClr>
                </a:solidFill>
                <a:latin typeface="+mj-lt"/>
              </a:rPr>
              <a:t>Naneff v. Con-Crete Holdings Ltd., 1995 CanLII 959 (ON CA)</a:t>
            </a:r>
          </a:p>
          <a:p>
            <a:pPr marL="457200" indent="-342900">
              <a:spcBef>
                <a:spcPts val="0"/>
              </a:spcBef>
              <a:buFont typeface="+mj-lt"/>
              <a:buAutoNum type="arabicPeriod"/>
            </a:pPr>
            <a:r>
              <a:rPr lang="en-CA" sz="1400" i="1" dirty="0" smtClean="0">
                <a:solidFill>
                  <a:schemeClr val="tx2">
                    <a:lumMod val="75000"/>
                  </a:schemeClr>
                </a:solidFill>
                <a:latin typeface="+mj-lt"/>
              </a:rPr>
              <a:t>Onex </a:t>
            </a:r>
            <a:r>
              <a:rPr lang="en-CA" sz="1400" i="1" dirty="0">
                <a:solidFill>
                  <a:schemeClr val="tx2">
                    <a:lumMod val="75000"/>
                  </a:schemeClr>
                </a:solidFill>
                <a:latin typeface="+mj-lt"/>
              </a:rPr>
              <a:t>Corp. v. Ball Corp., 1994 CanLII 7537 (ON SC), </a:t>
            </a:r>
          </a:p>
          <a:p>
            <a:pPr marL="457200" indent="-342900">
              <a:spcBef>
                <a:spcPts val="0"/>
              </a:spcBef>
              <a:buFont typeface="+mj-lt"/>
              <a:buAutoNum type="arabicPeriod"/>
            </a:pPr>
            <a:r>
              <a:rPr lang="en-CA" sz="1400" i="1" dirty="0">
                <a:solidFill>
                  <a:schemeClr val="tx2">
                    <a:lumMod val="75000"/>
                  </a:schemeClr>
                </a:solidFill>
                <a:latin typeface="+mj-lt"/>
              </a:rPr>
              <a:t>Pandora Select Partners, LP v. Strategy R.E. Inv. Ltd., 2007 CanLII 8026 (ON SC), ¶16</a:t>
            </a:r>
          </a:p>
          <a:p>
            <a:pPr marL="457200" indent="-342900">
              <a:spcBef>
                <a:spcPts val="0"/>
              </a:spcBef>
              <a:buFont typeface="+mj-lt"/>
              <a:buAutoNum type="arabicPeriod"/>
            </a:pPr>
            <a:r>
              <a:rPr lang="en-CA" sz="1400" i="1" dirty="0" smtClean="0">
                <a:solidFill>
                  <a:schemeClr val="tx2">
                    <a:lumMod val="75000"/>
                  </a:schemeClr>
                </a:solidFill>
                <a:latin typeface="+mj-lt"/>
              </a:rPr>
              <a:t>Patel </a:t>
            </a:r>
            <a:r>
              <a:rPr lang="en-CA" sz="1400" i="1" dirty="0">
                <a:solidFill>
                  <a:schemeClr val="tx2">
                    <a:lumMod val="75000"/>
                  </a:schemeClr>
                </a:solidFill>
                <a:latin typeface="+mj-lt"/>
              </a:rPr>
              <a:t>v. Kanbay International Inc., 2008 ONCA 867 (CanLII)</a:t>
            </a:r>
          </a:p>
          <a:p>
            <a:pPr marL="457200" indent="-342900">
              <a:spcBef>
                <a:spcPts val="0"/>
              </a:spcBef>
              <a:buFont typeface="+mj-lt"/>
              <a:buAutoNum type="arabicPeriod"/>
            </a:pPr>
            <a:r>
              <a:rPr lang="en-CA" sz="1400" i="1" dirty="0">
                <a:solidFill>
                  <a:schemeClr val="tx2">
                    <a:lumMod val="75000"/>
                  </a:schemeClr>
                </a:solidFill>
                <a:latin typeface="+mj-lt"/>
              </a:rPr>
              <a:t>Shaw Satellite G.P. v. Pieckenhagen, 2012 ONCA 192 (CanLII), ¶15</a:t>
            </a:r>
          </a:p>
          <a:p>
            <a:pPr marL="457200" indent="-342900">
              <a:spcBef>
                <a:spcPts val="0"/>
              </a:spcBef>
              <a:buFont typeface="+mj-lt"/>
              <a:buAutoNum type="arabicPeriod"/>
            </a:pPr>
            <a:r>
              <a:rPr lang="en-CA" sz="1400" i="1" dirty="0">
                <a:solidFill>
                  <a:schemeClr val="tx2">
                    <a:lumMod val="75000"/>
                  </a:schemeClr>
                </a:solidFill>
                <a:latin typeface="+mj-lt"/>
              </a:rPr>
              <a:t>Woolcock v. Bushert, 2003 CanLII 31815 (ON SC), ¶9</a:t>
            </a:r>
          </a:p>
          <a:p>
            <a:pPr marL="457200" indent="-342900">
              <a:spcBef>
                <a:spcPts val="0"/>
              </a:spcBef>
              <a:buFont typeface="+mj-lt"/>
              <a:buAutoNum type="arabicPeriod"/>
            </a:pPr>
            <a:r>
              <a:rPr lang="en-CA" sz="1400" i="1" dirty="0">
                <a:solidFill>
                  <a:schemeClr val="tx2">
                    <a:lumMod val="75000"/>
                  </a:schemeClr>
                </a:solidFill>
                <a:latin typeface="+mj-lt"/>
              </a:rPr>
              <a:t>Worldwide Recovery Inc. v. A.W. Anderson Management Inc., 2012 ONSC 3657</a:t>
            </a:r>
          </a:p>
          <a:p>
            <a:pPr marL="457200" indent="-342900">
              <a:spcBef>
                <a:spcPts val="0"/>
              </a:spcBef>
              <a:buFont typeface="+mj-lt"/>
              <a:buAutoNum type="arabicPeriod"/>
            </a:pPr>
            <a:r>
              <a:rPr lang="en-CA" sz="1400" i="1" dirty="0">
                <a:solidFill>
                  <a:schemeClr val="tx2">
                    <a:lumMod val="75000"/>
                  </a:schemeClr>
                </a:solidFill>
                <a:latin typeface="+mj-lt"/>
              </a:rPr>
              <a:t>Z.I. Pompey Industrie v. ECU-Line N.V., 2003 SCC 27 (CanLII) </a:t>
            </a: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21</a:t>
            </a:fld>
            <a:endParaRPr lang="en-CA"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0272"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05170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634082"/>
          </a:xfrm>
        </p:spPr>
        <p:txBody>
          <a:bodyPr/>
          <a:lstStyle/>
          <a:p>
            <a:pPr algn="ctr"/>
            <a:r>
              <a:rPr lang="en-CA" sz="3000" dirty="0" smtClean="0">
                <a:solidFill>
                  <a:srgbClr val="D16349"/>
                </a:solidFill>
              </a:rPr>
              <a:t>Useful references and articles</a:t>
            </a:r>
            <a:endParaRPr lang="en-CA" sz="3000" dirty="0">
              <a:solidFill>
                <a:srgbClr val="D16349"/>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94334897"/>
              </p:ext>
            </p:extLst>
          </p:nvPr>
        </p:nvGraphicFramePr>
        <p:xfrm>
          <a:off x="467544" y="1268761"/>
          <a:ext cx="7620000" cy="4968551"/>
        </p:xfrm>
        <a:graphic>
          <a:graphicData uri="http://schemas.openxmlformats.org/drawingml/2006/table">
            <a:tbl>
              <a:tblPr firstRow="1" bandRow="1">
                <a:tableStyleId>{5C22544A-7EE6-4342-B048-85BDC9FD1C3A}</a:tableStyleId>
              </a:tblPr>
              <a:tblGrid>
                <a:gridCol w="5832648"/>
                <a:gridCol w="1787352"/>
              </a:tblGrid>
              <a:tr h="408509">
                <a:tc>
                  <a:txBody>
                    <a:bodyPr/>
                    <a:lstStyle/>
                    <a:p>
                      <a:pPr algn="ctr"/>
                      <a:r>
                        <a:rPr lang="en-CA" sz="1500" dirty="0" smtClean="0">
                          <a:latin typeface="+mj-lt"/>
                        </a:rPr>
                        <a:t>References </a:t>
                      </a:r>
                      <a:endParaRPr lang="en-CA" sz="1500" dirty="0">
                        <a:latin typeface="+mj-lt"/>
                      </a:endParaRPr>
                    </a:p>
                  </a:txBody>
                  <a:tcPr/>
                </a:tc>
                <a:tc>
                  <a:txBody>
                    <a:bodyPr/>
                    <a:lstStyle/>
                    <a:p>
                      <a:pPr algn="ctr"/>
                      <a:r>
                        <a:rPr lang="en-CA" sz="1500" dirty="0" smtClean="0">
                          <a:latin typeface="+mj-lt"/>
                        </a:rPr>
                        <a:t>Online</a:t>
                      </a:r>
                      <a:r>
                        <a:rPr lang="en-CA" sz="1500" baseline="0" dirty="0" smtClean="0">
                          <a:latin typeface="+mj-lt"/>
                        </a:rPr>
                        <a:t> location</a:t>
                      </a:r>
                      <a:endParaRPr lang="en-CA" sz="1500" dirty="0">
                        <a:latin typeface="+mj-lt"/>
                      </a:endParaRPr>
                    </a:p>
                  </a:txBody>
                  <a:tcPr/>
                </a:tc>
              </a:tr>
              <a:tr h="515062">
                <a:tc>
                  <a:txBody>
                    <a:bodyPr/>
                    <a:lstStyle/>
                    <a:p>
                      <a:pPr>
                        <a:spcBef>
                          <a:spcPts val="0"/>
                        </a:spcBef>
                      </a:pPr>
                      <a:r>
                        <a:rPr lang="en-CA" sz="1700" i="1" kern="1200" dirty="0" smtClean="0">
                          <a:solidFill>
                            <a:schemeClr val="tx2">
                              <a:lumMod val="75000"/>
                            </a:schemeClr>
                          </a:solidFill>
                          <a:latin typeface="+mn-lt"/>
                          <a:ea typeface="+mn-ea"/>
                          <a:cs typeface="+mn-cs"/>
                        </a:rPr>
                        <a:t>Business Corporations Act, RSO 1990, c B.16</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400" i="1" kern="1200" dirty="0" smtClean="0">
                          <a:solidFill>
                            <a:schemeClr val="tx2">
                              <a:lumMod val="75000"/>
                            </a:schemeClr>
                          </a:solidFill>
                          <a:latin typeface="+mn-lt"/>
                          <a:ea typeface="+mn-ea"/>
                          <a:cs typeface="+mn-cs"/>
                        </a:rPr>
                        <a:t>http://canlii.ca/t/ldxj</a:t>
                      </a:r>
                    </a:p>
                    <a:p>
                      <a:pPr>
                        <a:spcBef>
                          <a:spcPts val="0"/>
                        </a:spcBef>
                      </a:pPr>
                      <a:endParaRPr lang="en-CA" sz="1400" dirty="0">
                        <a:latin typeface="+mj-lt"/>
                      </a:endParaRPr>
                    </a:p>
                  </a:txBody>
                  <a:tcPr/>
                </a:tc>
              </a:tr>
              <a:tr h="4414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700" i="1" kern="1200" dirty="0" smtClean="0">
                          <a:solidFill>
                            <a:schemeClr val="tx2">
                              <a:lumMod val="75000"/>
                            </a:schemeClr>
                          </a:solidFill>
                          <a:latin typeface="+mn-lt"/>
                          <a:ea typeface="+mn-ea"/>
                          <a:cs typeface="+mn-cs"/>
                        </a:rPr>
                        <a:t>Canada Business Corporations Act, RSC 1985, c C-44 </a:t>
                      </a:r>
                      <a:endParaRPr lang="en-CA" sz="1700" dirty="0">
                        <a:latin typeface="+mj-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400" i="1" kern="1200" dirty="0" smtClean="0">
                          <a:solidFill>
                            <a:schemeClr val="tx2">
                              <a:lumMod val="75000"/>
                            </a:schemeClr>
                          </a:solidFill>
                          <a:latin typeface="+mn-lt"/>
                          <a:ea typeface="+mn-ea"/>
                          <a:cs typeface="+mn-cs"/>
                        </a:rPr>
                        <a:t>http://canlii.ca/t/ldsd</a:t>
                      </a:r>
                    </a:p>
                    <a:p>
                      <a:pPr>
                        <a:spcBef>
                          <a:spcPts val="0"/>
                        </a:spcBef>
                      </a:pPr>
                      <a:endParaRPr lang="en-CA" sz="1400" dirty="0">
                        <a:latin typeface="+mj-lt"/>
                      </a:endParaRPr>
                    </a:p>
                  </a:txBody>
                  <a:tcPr/>
                </a:tc>
              </a:tr>
              <a:tr h="5875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700" b="1" i="1" kern="1200" dirty="0" smtClean="0">
                          <a:solidFill>
                            <a:schemeClr val="tx2">
                              <a:lumMod val="75000"/>
                            </a:schemeClr>
                          </a:solidFill>
                          <a:latin typeface="+mn-lt"/>
                          <a:ea typeface="+mn-ea"/>
                          <a:cs typeface="+mn-cs"/>
                        </a:rPr>
                        <a:t>I. Ellyn, QC, The Role of Arbitration in International Business</a:t>
                      </a:r>
                    </a:p>
                  </a:txBody>
                  <a:tcPr/>
                </a:tc>
                <a:tc>
                  <a:txBody>
                    <a:bodyPr/>
                    <a:lstStyle/>
                    <a:p>
                      <a:pPr>
                        <a:spcBef>
                          <a:spcPts val="0"/>
                        </a:spcBef>
                      </a:pPr>
                      <a:r>
                        <a:rPr lang="en-CA" sz="1400" i="1" kern="1200" dirty="0" smtClean="0">
                          <a:solidFill>
                            <a:schemeClr val="tx2">
                              <a:lumMod val="75000"/>
                            </a:schemeClr>
                          </a:solidFill>
                          <a:latin typeface="+mn-lt"/>
                          <a:ea typeface="+mn-ea"/>
                          <a:cs typeface="+mn-cs"/>
                        </a:rPr>
                        <a:t>http://goo.gl/k4R0T</a:t>
                      </a:r>
                      <a:endParaRPr lang="en-CA" sz="1400" dirty="0">
                        <a:latin typeface="+mj-lt"/>
                      </a:endParaRPr>
                    </a:p>
                  </a:txBody>
                  <a:tcPr/>
                </a:tc>
              </a:tr>
              <a:tr h="5150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700" b="1" i="1" kern="1200" dirty="0" smtClean="0">
                          <a:solidFill>
                            <a:schemeClr val="tx2">
                              <a:lumMod val="75000"/>
                            </a:schemeClr>
                          </a:solidFill>
                          <a:latin typeface="+mn-lt"/>
                          <a:ea typeface="+mn-ea"/>
                          <a:cs typeface="+mn-cs"/>
                        </a:rPr>
                        <a:t>Lawyers of Ellyn Law LLP, Liability of Directors in Canada</a:t>
                      </a:r>
                      <a:endParaRPr lang="en-CA" sz="1700" b="1" dirty="0">
                        <a:latin typeface="+mj-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400" i="1" kern="1200" dirty="0" smtClean="0">
                          <a:solidFill>
                            <a:schemeClr val="tx2">
                              <a:lumMod val="75000"/>
                            </a:schemeClr>
                          </a:solidFill>
                          <a:latin typeface="+mn-lt"/>
                          <a:ea typeface="+mn-ea"/>
                          <a:cs typeface="+mn-cs"/>
                        </a:rPr>
                        <a:t>http://goo.gl/jLp1E</a:t>
                      </a:r>
                    </a:p>
                    <a:p>
                      <a:pPr>
                        <a:spcBef>
                          <a:spcPts val="0"/>
                        </a:spcBef>
                      </a:pPr>
                      <a:endParaRPr lang="en-CA" sz="1400" dirty="0">
                        <a:latin typeface="+mj-lt"/>
                      </a:endParaRPr>
                    </a:p>
                  </a:txBody>
                  <a:tcPr/>
                </a:tc>
              </a:tr>
              <a:tr h="60595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700" b="1" i="1" kern="1200" dirty="0" smtClean="0">
                          <a:solidFill>
                            <a:schemeClr val="tx2">
                              <a:lumMod val="75000"/>
                            </a:schemeClr>
                          </a:solidFill>
                          <a:latin typeface="+mn-lt"/>
                          <a:ea typeface="+mn-ea"/>
                          <a:cs typeface="+mn-cs"/>
                        </a:rPr>
                        <a:t>O. Niedzviecki and E. Perez, Orders and Awards in Arbitration Proceedings</a:t>
                      </a:r>
                      <a:endParaRPr lang="en-CA" sz="1700" b="1" dirty="0">
                        <a:latin typeface="+mj-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400" i="1" kern="1200" dirty="0" smtClean="0">
                          <a:solidFill>
                            <a:schemeClr val="tx2">
                              <a:lumMod val="75000"/>
                            </a:schemeClr>
                          </a:solidFill>
                          <a:latin typeface="+mn-lt"/>
                          <a:ea typeface="+mn-ea"/>
                          <a:cs typeface="+mn-cs"/>
                        </a:rPr>
                        <a:t>http://goo.gl/ffq6kA</a:t>
                      </a:r>
                    </a:p>
                    <a:p>
                      <a:pPr>
                        <a:spcBef>
                          <a:spcPts val="0"/>
                        </a:spcBef>
                      </a:pPr>
                      <a:endParaRPr lang="en-CA" sz="1400" dirty="0">
                        <a:latin typeface="+mj-lt"/>
                      </a:endParaRPr>
                    </a:p>
                  </a:txBody>
                  <a:tcPr/>
                </a:tc>
              </a:tr>
              <a:tr h="5150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700" b="1" i="1" kern="1200" dirty="0" smtClean="0">
                          <a:solidFill>
                            <a:schemeClr val="tx2">
                              <a:lumMod val="75000"/>
                            </a:schemeClr>
                          </a:solidFill>
                          <a:latin typeface="+mn-lt"/>
                          <a:ea typeface="+mn-ea"/>
                          <a:cs typeface="+mn-cs"/>
                        </a:rPr>
                        <a:t>I. Ellyn, QC et al., Shareholders Remedies in Canada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400" i="1" kern="1200" dirty="0" smtClean="0">
                          <a:solidFill>
                            <a:schemeClr val="tx2">
                              <a:lumMod val="75000"/>
                            </a:schemeClr>
                          </a:solidFill>
                          <a:latin typeface="+mn-lt"/>
                          <a:ea typeface="+mn-ea"/>
                          <a:cs typeface="+mn-cs"/>
                        </a:rPr>
                        <a:t>http://goo.gl/BWbuJ</a:t>
                      </a:r>
                    </a:p>
                    <a:p>
                      <a:pPr>
                        <a:spcBef>
                          <a:spcPts val="0"/>
                        </a:spcBef>
                      </a:pPr>
                      <a:endParaRPr lang="en-CA" sz="1400" dirty="0">
                        <a:latin typeface="+mj-lt"/>
                      </a:endParaRPr>
                    </a:p>
                  </a:txBody>
                  <a:tcPr/>
                </a:tc>
              </a:tr>
              <a:tr h="72714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700" b="1" i="1" kern="1200" dirty="0" smtClean="0">
                          <a:solidFill>
                            <a:schemeClr val="tx2">
                              <a:lumMod val="75000"/>
                            </a:schemeClr>
                          </a:solidFill>
                          <a:latin typeface="+mn-lt"/>
                          <a:ea typeface="+mn-ea"/>
                          <a:cs typeface="+mn-cs"/>
                        </a:rPr>
                        <a:t>I. Ellyn, QC and E. Perez, Corporate Law and Family Law at the Crossroads: Spouses as Shareholders</a:t>
                      </a:r>
                      <a:endParaRPr lang="en-CA" sz="1700" b="1" dirty="0">
                        <a:latin typeface="+mj-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400" i="1" kern="1200" dirty="0" smtClean="0">
                          <a:solidFill>
                            <a:schemeClr val="tx2">
                              <a:lumMod val="75000"/>
                            </a:schemeClr>
                          </a:solidFill>
                          <a:latin typeface="+mn-lt"/>
                          <a:ea typeface="+mn-ea"/>
                          <a:cs typeface="+mn-cs"/>
                        </a:rPr>
                        <a:t>http://goo.gl/WyrBVa</a:t>
                      </a:r>
                    </a:p>
                    <a:p>
                      <a:pPr>
                        <a:spcBef>
                          <a:spcPts val="0"/>
                        </a:spcBef>
                      </a:pPr>
                      <a:endParaRPr lang="en-CA" sz="1400" dirty="0">
                        <a:latin typeface="+mj-lt"/>
                      </a:endParaRPr>
                    </a:p>
                  </a:txBody>
                  <a:tcPr/>
                </a:tc>
              </a:tr>
              <a:tr h="5631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700" b="1" i="1" kern="1200" dirty="0" smtClean="0">
                          <a:solidFill>
                            <a:schemeClr val="tx2">
                              <a:lumMod val="75000"/>
                            </a:schemeClr>
                          </a:solidFill>
                          <a:latin typeface="+mn-lt"/>
                          <a:ea typeface="+mn-ea"/>
                          <a:cs typeface="+mn-cs"/>
                        </a:rPr>
                        <a:t>I. Ellyn, QC, Effective Advocacy in Commercial Arbitration </a:t>
                      </a:r>
                      <a:endParaRPr lang="en-CA" sz="1700" b="1" dirty="0">
                        <a:latin typeface="+mj-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400" i="1" kern="1200" dirty="0" smtClean="0">
                          <a:solidFill>
                            <a:schemeClr val="tx2">
                              <a:lumMod val="75000"/>
                            </a:schemeClr>
                          </a:solidFill>
                          <a:latin typeface="+mn-lt"/>
                          <a:ea typeface="+mn-ea"/>
                          <a:cs typeface="+mn-cs"/>
                        </a:rPr>
                        <a:t>http://goo.gl/4CEBNT</a:t>
                      </a:r>
                    </a:p>
                    <a:p>
                      <a:pPr>
                        <a:spcBef>
                          <a:spcPts val="0"/>
                        </a:spcBef>
                      </a:pPr>
                      <a:endParaRPr lang="en-CA" sz="1400" dirty="0">
                        <a:latin typeface="+mj-lt"/>
                      </a:endParaRPr>
                    </a:p>
                  </a:txBody>
                  <a:tcPr/>
                </a:tc>
              </a:tr>
            </a:tbl>
          </a:graphicData>
        </a:graphic>
      </p:graphicFrame>
      <p:sp>
        <p:nvSpPr>
          <p:cNvPr id="4" name="Footer Placeholder 3"/>
          <p:cNvSpPr>
            <a:spLocks noGrp="1"/>
          </p:cNvSpPr>
          <p:nvPr>
            <p:ph type="ftr" sz="quarter" idx="11"/>
          </p:nvPr>
        </p:nvSpPr>
        <p:spPr/>
        <p:txBody>
          <a:bodyPr/>
          <a:lstStyle/>
          <a:p>
            <a:r>
              <a:rPr lang="es-ES"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22</a:t>
            </a:fld>
            <a:endParaRPr lang="en-CA"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75382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78098"/>
          </a:xfrm>
        </p:spPr>
        <p:txBody>
          <a:bodyPr/>
          <a:lstStyle/>
          <a:p>
            <a:pPr algn="ctr"/>
            <a:r>
              <a:rPr lang="en-CA" sz="3200" dirty="0" smtClean="0">
                <a:solidFill>
                  <a:srgbClr val="D16349"/>
                </a:solidFill>
              </a:rPr>
              <a:t>Now that  you know, will you choose wisely?</a:t>
            </a:r>
            <a:endParaRPr lang="en-CA" sz="3200" dirty="0">
              <a:solidFill>
                <a:srgbClr val="D16349"/>
              </a:solidFill>
            </a:endParaRPr>
          </a:p>
        </p:txBody>
      </p:sp>
      <p:sp>
        <p:nvSpPr>
          <p:cNvPr id="3" name="Content Placeholder 2"/>
          <p:cNvSpPr>
            <a:spLocks noGrp="1"/>
          </p:cNvSpPr>
          <p:nvPr>
            <p:ph idx="1"/>
          </p:nvPr>
        </p:nvSpPr>
        <p:spPr>
          <a:xfrm>
            <a:off x="467544" y="1124744"/>
            <a:ext cx="7620000" cy="5344343"/>
          </a:xfrm>
        </p:spPr>
        <p:txBody>
          <a:bodyPr>
            <a:normAutofit fontScale="85000" lnSpcReduction="20000"/>
          </a:bodyPr>
          <a:lstStyle/>
          <a:p>
            <a:r>
              <a:rPr lang="en-CA" dirty="0" smtClean="0">
                <a:solidFill>
                  <a:schemeClr val="tx2">
                    <a:lumMod val="75000"/>
                  </a:schemeClr>
                </a:solidFill>
                <a:latin typeface="+mj-lt"/>
              </a:rPr>
              <a:t>As judges often say, “Each case turns on its particular facts.. </a:t>
            </a:r>
          </a:p>
          <a:p>
            <a:r>
              <a:rPr lang="en-CA" dirty="0" smtClean="0">
                <a:solidFill>
                  <a:schemeClr val="tx2">
                    <a:lumMod val="75000"/>
                  </a:schemeClr>
                </a:solidFill>
                <a:latin typeface="+mj-lt"/>
              </a:rPr>
              <a:t>Where the arbitration clause favours the other party on choice of forum and law, limits on remedies or arbitral seat,  counsel should try to level the playing field</a:t>
            </a:r>
            <a:r>
              <a:rPr lang="en-CA" dirty="0">
                <a:solidFill>
                  <a:schemeClr val="tx2">
                    <a:lumMod val="75000"/>
                  </a:schemeClr>
                </a:solidFill>
                <a:latin typeface="+mj-lt"/>
              </a:rPr>
              <a:t> </a:t>
            </a:r>
            <a:r>
              <a:rPr lang="en-CA" dirty="0" smtClean="0">
                <a:solidFill>
                  <a:schemeClr val="tx2">
                    <a:lumMod val="75000"/>
                  </a:schemeClr>
                </a:solidFill>
                <a:latin typeface="+mj-lt"/>
              </a:rPr>
              <a:t>by getting to Court, if possible. </a:t>
            </a:r>
          </a:p>
          <a:p>
            <a:r>
              <a:rPr lang="en-CA" dirty="0" smtClean="0">
                <a:solidFill>
                  <a:schemeClr val="tx2">
                    <a:lumMod val="75000"/>
                  </a:schemeClr>
                </a:solidFill>
                <a:latin typeface="+mj-lt"/>
              </a:rPr>
              <a:t>These pointers are focussed on obtaining procedural advantages for your client without affecting the integrity of the litigation or arbitration process. </a:t>
            </a:r>
          </a:p>
          <a:p>
            <a:r>
              <a:rPr lang="en-CA" dirty="0" smtClean="0">
                <a:solidFill>
                  <a:schemeClr val="tx2">
                    <a:lumMod val="75000"/>
                  </a:schemeClr>
                </a:solidFill>
                <a:latin typeface="+mj-lt"/>
              </a:rPr>
              <a:t>Knowledge of these strategic alternatives will enhance your thorough facts investigation and skillful case analysis. </a:t>
            </a:r>
          </a:p>
          <a:p>
            <a:r>
              <a:rPr lang="en-CA" dirty="0" smtClean="0">
                <a:solidFill>
                  <a:schemeClr val="tx2">
                    <a:lumMod val="75000"/>
                  </a:schemeClr>
                </a:solidFill>
                <a:latin typeface="+mj-lt"/>
              </a:rPr>
              <a:t>These are stepping stones to producing a good result for your clients, whether the case goes to a trial or hearing or settles.</a:t>
            </a:r>
          </a:p>
          <a:p>
            <a:endParaRPr lang="en-CA" sz="1800" i="1" dirty="0" smtClean="0">
              <a:solidFill>
                <a:schemeClr val="tx2">
                  <a:lumMod val="75000"/>
                </a:schemeClr>
              </a:solidFill>
              <a:latin typeface="+mj-lt"/>
            </a:endParaRPr>
          </a:p>
          <a:p>
            <a:r>
              <a:rPr lang="en-CA" sz="1800" i="1" dirty="0" smtClean="0">
                <a:solidFill>
                  <a:schemeClr val="tx2">
                    <a:lumMod val="75000"/>
                  </a:schemeClr>
                </a:solidFill>
                <a:latin typeface="+mj-lt"/>
              </a:rPr>
              <a:t>Thank you for your attention to this presentation.  Thank you to my colleagues, Orie Niedzviecki and Evelyn Perez Youssoufian, for proofreading these slides. </a:t>
            </a:r>
          </a:p>
          <a:p>
            <a:endParaRPr lang="en-CA" sz="1800" b="1" i="1" dirty="0" smtClean="0">
              <a:solidFill>
                <a:srgbClr val="C00000"/>
              </a:solidFill>
              <a:latin typeface="+mj-lt"/>
            </a:endParaRPr>
          </a:p>
          <a:p>
            <a:r>
              <a:rPr lang="en-CA" sz="1800" b="1" i="1" dirty="0" smtClean="0">
                <a:solidFill>
                  <a:srgbClr val="D16349"/>
                </a:solidFill>
                <a:latin typeface="+mj-lt"/>
              </a:rPr>
              <a:t>And of course, a big thank you to Joanie </a:t>
            </a:r>
            <a:r>
              <a:rPr lang="en-CA" sz="1800" b="1" i="1" dirty="0" err="1" smtClean="0">
                <a:solidFill>
                  <a:srgbClr val="D16349"/>
                </a:solidFill>
                <a:latin typeface="+mj-lt"/>
              </a:rPr>
              <a:t>Gigante</a:t>
            </a:r>
            <a:r>
              <a:rPr lang="en-CA" sz="1800" b="1" i="1" dirty="0" smtClean="0">
                <a:solidFill>
                  <a:srgbClr val="D16349"/>
                </a:solidFill>
                <a:latin typeface="+mj-lt"/>
              </a:rPr>
              <a:t> and the staff of Victory Verbatim for inviting me to give this presentation.    </a:t>
            </a:r>
          </a:p>
          <a:p>
            <a:r>
              <a:rPr lang="en-CA" sz="1800" b="1" i="1" dirty="0" smtClean="0">
                <a:solidFill>
                  <a:srgbClr val="D16349"/>
                </a:solidFill>
                <a:latin typeface="+mj-lt"/>
              </a:rPr>
              <a:t> </a:t>
            </a:r>
          </a:p>
          <a:p>
            <a:r>
              <a:rPr lang="en-CA" sz="1800" i="1" dirty="0" smtClean="0">
                <a:solidFill>
                  <a:schemeClr val="tx2">
                    <a:lumMod val="75000"/>
                  </a:schemeClr>
                </a:solidFill>
                <a:latin typeface="+mj-lt"/>
              </a:rPr>
              <a:t>The title of this closing slide refers not only the choice of forum for your shareholder dispute but also to the important choice of where to conduct your next arbitration and discovery.  </a:t>
            </a:r>
            <a:r>
              <a:rPr lang="en-CA" sz="1800" i="1" dirty="0">
                <a:solidFill>
                  <a:schemeClr val="tx2">
                    <a:lumMod val="75000"/>
                  </a:schemeClr>
                </a:solidFill>
                <a:latin typeface="+mj-lt"/>
              </a:rPr>
              <a:t>T</a:t>
            </a:r>
            <a:r>
              <a:rPr lang="en-CA" sz="1800" i="1" dirty="0" smtClean="0">
                <a:solidFill>
                  <a:schemeClr val="tx2">
                    <a:lumMod val="75000"/>
                  </a:schemeClr>
                </a:solidFill>
                <a:latin typeface="+mj-lt"/>
              </a:rPr>
              <a:t>he wise choice is right here at Victory. </a:t>
            </a:r>
          </a:p>
          <a:p>
            <a:pPr marL="2103120" lvl="8" indent="0">
              <a:buNone/>
            </a:pPr>
            <a:r>
              <a:rPr lang="en-CA" sz="2000" b="1" dirty="0" smtClean="0">
                <a:solidFill>
                  <a:srgbClr val="C00000"/>
                </a:solidFill>
                <a:latin typeface="Freestyle Script" panose="030804020302050B0404" pitchFamily="66" charset="0"/>
              </a:rPr>
              <a:t>			</a:t>
            </a:r>
            <a:r>
              <a:rPr lang="en-CA" sz="2800" dirty="0" smtClean="0">
                <a:solidFill>
                  <a:srgbClr val="D16349"/>
                </a:solidFill>
                <a:latin typeface="Freestyle Script" panose="030804020302050B0404" pitchFamily="66" charset="0"/>
              </a:rPr>
              <a:t>Igor Ellyn </a:t>
            </a:r>
          </a:p>
          <a:p>
            <a:pPr marL="114300" indent="0">
              <a:buNone/>
            </a:pPr>
            <a:endParaRPr lang="en-CA" sz="2400" dirty="0" smtClean="0">
              <a:solidFill>
                <a:schemeClr val="tx2">
                  <a:lumMod val="75000"/>
                </a:schemeClr>
              </a:solidFill>
              <a:latin typeface="+mj-lt"/>
            </a:endParaRPr>
          </a:p>
          <a:p>
            <a:pPr lvl="1"/>
            <a:endParaRPr lang="en-CA" sz="2200" dirty="0" smtClean="0">
              <a:solidFill>
                <a:schemeClr val="tx2">
                  <a:lumMod val="75000"/>
                </a:schemeClr>
              </a:solidFill>
              <a:latin typeface="+mj-lt"/>
            </a:endParaRP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23</a:t>
            </a:fld>
            <a:endParaRPr lang="en-CA" dirty="0"/>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280"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68732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3400" dirty="0" smtClean="0">
                <a:solidFill>
                  <a:srgbClr val="D16349"/>
                </a:solidFill>
              </a:rPr>
              <a:t>How shareholder oppression cases arise</a:t>
            </a:r>
            <a:endParaRPr lang="en-CA" sz="3400" dirty="0">
              <a:solidFill>
                <a:srgbClr val="D16349"/>
              </a:solidFill>
            </a:endParaRPr>
          </a:p>
        </p:txBody>
      </p:sp>
      <p:sp>
        <p:nvSpPr>
          <p:cNvPr id="3" name="Content Placeholder 2"/>
          <p:cNvSpPr>
            <a:spLocks noGrp="1"/>
          </p:cNvSpPr>
          <p:nvPr>
            <p:ph idx="1"/>
          </p:nvPr>
        </p:nvSpPr>
        <p:spPr>
          <a:xfrm>
            <a:off x="467544" y="1557739"/>
            <a:ext cx="7620000" cy="4680520"/>
          </a:xfrm>
        </p:spPr>
        <p:txBody>
          <a:bodyPr>
            <a:normAutofit fontScale="92500" lnSpcReduction="10000"/>
          </a:bodyPr>
          <a:lstStyle/>
          <a:p>
            <a:r>
              <a:rPr lang="en-CA" sz="2100" dirty="0" smtClean="0">
                <a:solidFill>
                  <a:schemeClr val="tx2">
                    <a:lumMod val="75000"/>
                  </a:schemeClr>
                </a:solidFill>
                <a:latin typeface="+mj-lt"/>
              </a:rPr>
              <a:t>Closely-held corporation: 10 or fewer shareholders, often just two.</a:t>
            </a:r>
          </a:p>
          <a:p>
            <a:r>
              <a:rPr lang="en-CA" dirty="0" smtClean="0">
                <a:solidFill>
                  <a:schemeClr val="tx2">
                    <a:lumMod val="75000"/>
                  </a:schemeClr>
                </a:solidFill>
                <a:latin typeface="+mj-lt"/>
              </a:rPr>
              <a:t>Often family members –sometimes spouses or siblings</a:t>
            </a:r>
          </a:p>
          <a:p>
            <a:r>
              <a:rPr lang="en-CA" dirty="0" smtClean="0">
                <a:solidFill>
                  <a:schemeClr val="tx2">
                    <a:lumMod val="75000"/>
                  </a:schemeClr>
                </a:solidFill>
                <a:latin typeface="+mj-lt"/>
              </a:rPr>
              <a:t>Random, non-exhaustive list of causes of disputes</a:t>
            </a:r>
          </a:p>
          <a:p>
            <a:pPr lvl="1"/>
            <a:r>
              <a:rPr lang="en-CA" sz="1900" dirty="0" smtClean="0">
                <a:solidFill>
                  <a:schemeClr val="tx2">
                    <a:lumMod val="75000"/>
                  </a:schemeClr>
                </a:solidFill>
                <a:latin typeface="+mj-lt"/>
              </a:rPr>
              <a:t>Dishonesty, theft, fraud, greed</a:t>
            </a:r>
          </a:p>
          <a:p>
            <a:pPr lvl="1"/>
            <a:r>
              <a:rPr lang="en-CA" sz="1900" dirty="0" smtClean="0">
                <a:solidFill>
                  <a:schemeClr val="tx2">
                    <a:lumMod val="75000"/>
                  </a:schemeClr>
                </a:solidFill>
                <a:latin typeface="+mj-lt"/>
              </a:rPr>
              <a:t>Self-dealing or breach </a:t>
            </a:r>
            <a:r>
              <a:rPr lang="en-CA" sz="1900" dirty="0">
                <a:solidFill>
                  <a:schemeClr val="tx2">
                    <a:lumMod val="75000"/>
                  </a:schemeClr>
                </a:solidFill>
                <a:latin typeface="+mj-lt"/>
              </a:rPr>
              <a:t>of </a:t>
            </a:r>
            <a:r>
              <a:rPr lang="en-CA" sz="1900" dirty="0" smtClean="0">
                <a:solidFill>
                  <a:schemeClr val="tx2">
                    <a:lumMod val="75000"/>
                  </a:schemeClr>
                </a:solidFill>
                <a:latin typeface="+mj-lt"/>
              </a:rPr>
              <a:t>fiduciary </a:t>
            </a:r>
            <a:r>
              <a:rPr lang="en-CA" sz="1900" dirty="0">
                <a:solidFill>
                  <a:schemeClr val="tx2">
                    <a:lumMod val="75000"/>
                  </a:schemeClr>
                </a:solidFill>
                <a:latin typeface="+mj-lt"/>
              </a:rPr>
              <a:t>d</a:t>
            </a:r>
            <a:r>
              <a:rPr lang="en-CA" sz="1900" dirty="0" smtClean="0">
                <a:solidFill>
                  <a:schemeClr val="tx2">
                    <a:lumMod val="75000"/>
                  </a:schemeClr>
                </a:solidFill>
                <a:latin typeface="+mj-lt"/>
              </a:rPr>
              <a:t>uty</a:t>
            </a:r>
            <a:endParaRPr lang="en-CA" sz="1900" dirty="0">
              <a:solidFill>
                <a:schemeClr val="tx2">
                  <a:lumMod val="75000"/>
                </a:schemeClr>
              </a:solidFill>
              <a:latin typeface="+mj-lt"/>
            </a:endParaRPr>
          </a:p>
          <a:p>
            <a:pPr lvl="1"/>
            <a:r>
              <a:rPr lang="en-CA" sz="1900" dirty="0" smtClean="0">
                <a:solidFill>
                  <a:schemeClr val="tx2">
                    <a:lumMod val="75000"/>
                  </a:schemeClr>
                </a:solidFill>
                <a:latin typeface="+mj-lt"/>
              </a:rPr>
              <a:t>Need </a:t>
            </a:r>
            <a:r>
              <a:rPr lang="en-CA" sz="1900" dirty="0">
                <a:solidFill>
                  <a:schemeClr val="tx2">
                    <a:lumMod val="75000"/>
                  </a:schemeClr>
                </a:solidFill>
                <a:latin typeface="+mj-lt"/>
              </a:rPr>
              <a:t>for corporate control by one party</a:t>
            </a:r>
          </a:p>
          <a:p>
            <a:pPr lvl="1"/>
            <a:r>
              <a:rPr lang="en-CA" sz="1900" dirty="0" smtClean="0">
                <a:solidFill>
                  <a:schemeClr val="tx2">
                    <a:lumMod val="75000"/>
                  </a:schemeClr>
                </a:solidFill>
                <a:latin typeface="+mj-lt"/>
              </a:rPr>
              <a:t>Difference of vision for future of the business</a:t>
            </a:r>
          </a:p>
          <a:p>
            <a:pPr lvl="1"/>
            <a:r>
              <a:rPr lang="en-CA" sz="1900" dirty="0" smtClean="0">
                <a:solidFill>
                  <a:schemeClr val="tx2">
                    <a:lumMod val="75000"/>
                  </a:schemeClr>
                </a:solidFill>
                <a:latin typeface="+mj-lt"/>
              </a:rPr>
              <a:t>Incompetence or mismanagement by some shareholders</a:t>
            </a:r>
          </a:p>
          <a:p>
            <a:pPr lvl="1"/>
            <a:r>
              <a:rPr lang="en-CA" sz="1900" dirty="0">
                <a:solidFill>
                  <a:schemeClr val="tx2">
                    <a:lumMod val="75000"/>
                  </a:schemeClr>
                </a:solidFill>
                <a:latin typeface="+mj-lt"/>
              </a:rPr>
              <a:t>Impact of spouse of other shareholder; new romantic relationship </a:t>
            </a:r>
          </a:p>
          <a:p>
            <a:pPr lvl="1"/>
            <a:r>
              <a:rPr lang="en-CA" sz="1900" dirty="0" smtClean="0">
                <a:solidFill>
                  <a:schemeClr val="tx2">
                    <a:lumMod val="75000"/>
                  </a:schemeClr>
                </a:solidFill>
                <a:latin typeface="+mj-lt"/>
              </a:rPr>
              <a:t>Generational</a:t>
            </a:r>
            <a:r>
              <a:rPr lang="en-CA" sz="1900" dirty="0">
                <a:solidFill>
                  <a:schemeClr val="tx2">
                    <a:lumMod val="75000"/>
                  </a:schemeClr>
                </a:solidFill>
                <a:latin typeface="+mj-lt"/>
              </a:rPr>
              <a:t>: </a:t>
            </a:r>
            <a:r>
              <a:rPr lang="en-CA" sz="1900" dirty="0" smtClean="0">
                <a:solidFill>
                  <a:schemeClr val="tx2">
                    <a:lumMod val="75000"/>
                  </a:schemeClr>
                </a:solidFill>
                <a:latin typeface="+mj-lt"/>
              </a:rPr>
              <a:t>father-son/siblings; one party’s child </a:t>
            </a:r>
            <a:r>
              <a:rPr lang="en-CA" sz="1900" dirty="0">
                <a:solidFill>
                  <a:schemeClr val="tx2">
                    <a:lumMod val="75000"/>
                  </a:schemeClr>
                </a:solidFill>
                <a:latin typeface="+mj-lt"/>
              </a:rPr>
              <a:t>entering business</a:t>
            </a:r>
          </a:p>
          <a:p>
            <a:pPr lvl="1"/>
            <a:r>
              <a:rPr lang="en-CA" sz="1900" dirty="0" smtClean="0">
                <a:solidFill>
                  <a:schemeClr val="tx2">
                    <a:lumMod val="75000"/>
                  </a:schemeClr>
                </a:solidFill>
                <a:latin typeface="+mj-lt"/>
              </a:rPr>
              <a:t>Interpersonal animosity, </a:t>
            </a:r>
            <a:r>
              <a:rPr lang="en-CA" sz="1900" dirty="0">
                <a:solidFill>
                  <a:schemeClr val="tx2">
                    <a:lumMod val="75000"/>
                  </a:schemeClr>
                </a:solidFill>
                <a:latin typeface="+mj-lt"/>
              </a:rPr>
              <a:t>m</a:t>
            </a:r>
            <a:r>
              <a:rPr lang="en-CA" sz="1900" dirty="0" smtClean="0">
                <a:solidFill>
                  <a:schemeClr val="tx2">
                    <a:lumMod val="75000"/>
                  </a:schemeClr>
                </a:solidFill>
                <a:latin typeface="+mj-lt"/>
              </a:rPr>
              <a:t>ean-spiritedness, retribution </a:t>
            </a:r>
          </a:p>
          <a:p>
            <a:pPr lvl="1"/>
            <a:r>
              <a:rPr lang="en-CA" sz="1900" dirty="0" smtClean="0">
                <a:solidFill>
                  <a:schemeClr val="tx2">
                    <a:lumMod val="75000"/>
                  </a:schemeClr>
                </a:solidFill>
                <a:latin typeface="+mj-lt"/>
              </a:rPr>
              <a:t>Physical or mental </a:t>
            </a:r>
            <a:r>
              <a:rPr lang="en-CA" sz="1900" dirty="0">
                <a:solidFill>
                  <a:schemeClr val="tx2">
                    <a:lumMod val="75000"/>
                  </a:schemeClr>
                </a:solidFill>
                <a:latin typeface="+mj-lt"/>
              </a:rPr>
              <a:t>i</a:t>
            </a:r>
            <a:r>
              <a:rPr lang="en-CA" sz="1900" dirty="0" smtClean="0">
                <a:solidFill>
                  <a:schemeClr val="tx2">
                    <a:lumMod val="75000"/>
                  </a:schemeClr>
                </a:solidFill>
                <a:latin typeface="+mj-lt"/>
              </a:rPr>
              <a:t>llness of a managing shareholder</a:t>
            </a:r>
          </a:p>
          <a:p>
            <a:pPr lvl="1"/>
            <a:r>
              <a:rPr lang="en-CA" sz="1900" dirty="0">
                <a:solidFill>
                  <a:schemeClr val="tx2">
                    <a:lumMod val="75000"/>
                  </a:schemeClr>
                </a:solidFill>
                <a:latin typeface="+mj-lt"/>
              </a:rPr>
              <a:t>Development of cliques or camps of shareholders</a:t>
            </a:r>
          </a:p>
          <a:p>
            <a:pPr lvl="1"/>
            <a:r>
              <a:rPr lang="en-CA" sz="1900" dirty="0">
                <a:solidFill>
                  <a:schemeClr val="tx2">
                    <a:lumMod val="75000"/>
                  </a:schemeClr>
                </a:solidFill>
                <a:latin typeface="+mj-lt"/>
              </a:rPr>
              <a:t>Disagreement over financial problems </a:t>
            </a:r>
          </a:p>
          <a:p>
            <a:pPr lvl="1"/>
            <a:r>
              <a:rPr lang="en-CA" sz="1900" dirty="0" smtClean="0">
                <a:solidFill>
                  <a:schemeClr val="tx2">
                    <a:lumMod val="75000"/>
                  </a:schemeClr>
                </a:solidFill>
                <a:latin typeface="+mj-lt"/>
              </a:rPr>
              <a:t>Lack of clear shareholder agreements</a:t>
            </a:r>
          </a:p>
          <a:p>
            <a:pPr lvl="1"/>
            <a:endParaRPr lang="en-CA" dirty="0" smtClean="0">
              <a:latin typeface="+mj-lt"/>
            </a:endParaRPr>
          </a:p>
          <a:p>
            <a:pPr lvl="1"/>
            <a:endParaRPr lang="en-CA" dirty="0">
              <a:latin typeface="+mj-lt"/>
            </a:endParaRP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3</a:t>
            </a:fld>
            <a:endParaRPr lang="en-CA"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140929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smtClean="0">
                <a:solidFill>
                  <a:srgbClr val="C00000"/>
                </a:solidFill>
              </a:rPr>
              <a:t>What does your client hope to achieve?</a:t>
            </a:r>
            <a:endParaRPr lang="en-CA" sz="3600" dirty="0">
              <a:solidFill>
                <a:srgbClr val="C00000"/>
              </a:solidFill>
            </a:endParaRPr>
          </a:p>
        </p:txBody>
      </p:sp>
      <p:sp>
        <p:nvSpPr>
          <p:cNvPr id="3" name="Content Placeholder 2"/>
          <p:cNvSpPr>
            <a:spLocks noGrp="1"/>
          </p:cNvSpPr>
          <p:nvPr>
            <p:ph idx="1"/>
          </p:nvPr>
        </p:nvSpPr>
        <p:spPr>
          <a:xfrm>
            <a:off x="457200" y="1556792"/>
            <a:ext cx="7620000" cy="4844008"/>
          </a:xfrm>
        </p:spPr>
        <p:txBody>
          <a:bodyPr>
            <a:normAutofit fontScale="92500" lnSpcReduction="10000"/>
          </a:bodyPr>
          <a:lstStyle/>
          <a:p>
            <a:r>
              <a:rPr lang="en-CA" dirty="0">
                <a:solidFill>
                  <a:schemeClr val="tx2">
                    <a:lumMod val="75000"/>
                  </a:schemeClr>
                </a:solidFill>
                <a:latin typeface="+mj-lt"/>
              </a:rPr>
              <a:t>Audit and fraud investigation</a:t>
            </a:r>
          </a:p>
          <a:p>
            <a:r>
              <a:rPr lang="en-CA" dirty="0" smtClean="0">
                <a:solidFill>
                  <a:schemeClr val="tx2">
                    <a:lumMod val="75000"/>
                  </a:schemeClr>
                </a:solidFill>
                <a:latin typeface="+mj-lt"/>
              </a:rPr>
              <a:t>Buy-sell offer or auction for shares</a:t>
            </a:r>
          </a:p>
          <a:p>
            <a:r>
              <a:rPr lang="en-CA" dirty="0" smtClean="0">
                <a:solidFill>
                  <a:schemeClr val="tx2">
                    <a:lumMod val="75000"/>
                  </a:schemeClr>
                </a:solidFill>
                <a:latin typeface="+mj-lt"/>
              </a:rPr>
              <a:t>Court-ordered buy-sell or sale procedure</a:t>
            </a:r>
          </a:p>
          <a:p>
            <a:r>
              <a:rPr lang="en-CA" dirty="0">
                <a:solidFill>
                  <a:schemeClr val="tx2">
                    <a:lumMod val="75000"/>
                  </a:schemeClr>
                </a:solidFill>
                <a:latin typeface="+mj-lt"/>
              </a:rPr>
              <a:t>Obtain withheld business or financial information</a:t>
            </a:r>
          </a:p>
          <a:p>
            <a:r>
              <a:rPr lang="en-CA" dirty="0" smtClean="0">
                <a:solidFill>
                  <a:schemeClr val="tx2">
                    <a:lumMod val="75000"/>
                  </a:schemeClr>
                </a:solidFill>
                <a:latin typeface="+mj-lt"/>
              </a:rPr>
              <a:t>Buy-out </a:t>
            </a:r>
            <a:r>
              <a:rPr lang="en-CA" dirty="0">
                <a:solidFill>
                  <a:schemeClr val="tx2">
                    <a:lumMod val="75000"/>
                  </a:schemeClr>
                </a:solidFill>
                <a:latin typeface="+mj-lt"/>
              </a:rPr>
              <a:t>of shares in business by other shareholder</a:t>
            </a:r>
          </a:p>
          <a:p>
            <a:r>
              <a:rPr lang="en-CA" dirty="0">
                <a:solidFill>
                  <a:schemeClr val="tx2">
                    <a:lumMod val="75000"/>
                  </a:schemeClr>
                </a:solidFill>
                <a:latin typeface="+mj-lt"/>
              </a:rPr>
              <a:t>Obtain dividends or other payments from the corporation</a:t>
            </a:r>
          </a:p>
          <a:p>
            <a:r>
              <a:rPr lang="en-CA" dirty="0" smtClean="0">
                <a:solidFill>
                  <a:schemeClr val="tx2">
                    <a:lumMod val="75000"/>
                  </a:schemeClr>
                </a:solidFill>
                <a:latin typeface="+mj-lt"/>
              </a:rPr>
              <a:t>Start own business and take some clients and assets</a:t>
            </a:r>
          </a:p>
          <a:p>
            <a:r>
              <a:rPr lang="en-CA" dirty="0" smtClean="0">
                <a:solidFill>
                  <a:schemeClr val="tx2">
                    <a:lumMod val="75000"/>
                  </a:schemeClr>
                </a:solidFill>
                <a:latin typeface="+mj-lt"/>
              </a:rPr>
              <a:t>Winding-up </a:t>
            </a:r>
            <a:r>
              <a:rPr lang="en-CA" dirty="0">
                <a:solidFill>
                  <a:schemeClr val="tx2">
                    <a:lumMod val="75000"/>
                  </a:schemeClr>
                </a:solidFill>
                <a:latin typeface="+mj-lt"/>
              </a:rPr>
              <a:t>of the business and division of assets</a:t>
            </a:r>
          </a:p>
          <a:p>
            <a:r>
              <a:rPr lang="en-CA" dirty="0" smtClean="0">
                <a:solidFill>
                  <a:schemeClr val="tx2">
                    <a:lumMod val="75000"/>
                  </a:schemeClr>
                </a:solidFill>
                <a:latin typeface="+mj-lt"/>
              </a:rPr>
              <a:t>Derivative action against other shareholders for</a:t>
            </a:r>
          </a:p>
          <a:p>
            <a:pPr lvl="1"/>
            <a:r>
              <a:rPr lang="en-CA" sz="1800" dirty="0" smtClean="0">
                <a:solidFill>
                  <a:schemeClr val="tx2">
                    <a:lumMod val="75000"/>
                  </a:schemeClr>
                </a:solidFill>
                <a:latin typeface="+mj-lt"/>
              </a:rPr>
              <a:t>Fraud or self-dealing </a:t>
            </a:r>
          </a:p>
          <a:p>
            <a:pPr lvl="1"/>
            <a:r>
              <a:rPr lang="en-CA" sz="1800" dirty="0" smtClean="0">
                <a:solidFill>
                  <a:schemeClr val="tx2">
                    <a:lumMod val="75000"/>
                  </a:schemeClr>
                </a:solidFill>
                <a:latin typeface="+mj-lt"/>
              </a:rPr>
              <a:t>Breach of fiduciary duty</a:t>
            </a:r>
          </a:p>
          <a:p>
            <a:pPr lvl="1"/>
            <a:r>
              <a:rPr lang="en-CA" sz="1800" dirty="0" smtClean="0">
                <a:solidFill>
                  <a:schemeClr val="tx2">
                    <a:lumMod val="75000"/>
                  </a:schemeClr>
                </a:solidFill>
                <a:latin typeface="+mj-lt"/>
              </a:rPr>
              <a:t>Theft of corporate opportunity</a:t>
            </a:r>
          </a:p>
          <a:p>
            <a:r>
              <a:rPr lang="en-CA" dirty="0" smtClean="0">
                <a:solidFill>
                  <a:schemeClr val="tx2">
                    <a:lumMod val="75000"/>
                  </a:schemeClr>
                </a:solidFill>
                <a:latin typeface="+mj-lt"/>
              </a:rPr>
              <a:t>Relief from non-competition clause</a:t>
            </a:r>
          </a:p>
          <a:p>
            <a:r>
              <a:rPr lang="en-CA" dirty="0" smtClean="0">
                <a:solidFill>
                  <a:schemeClr val="tx2">
                    <a:lumMod val="75000"/>
                  </a:schemeClr>
                </a:solidFill>
                <a:latin typeface="+mj-lt"/>
              </a:rPr>
              <a:t>Wrongful dismissal damages</a:t>
            </a:r>
          </a:p>
          <a:p>
            <a:endParaRPr lang="en-CA" dirty="0">
              <a:latin typeface="+mj-lt"/>
            </a:endParaRP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4</a:t>
            </a:fld>
            <a:endParaRPr lang="en-CA"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501010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3600" dirty="0" smtClean="0">
                <a:solidFill>
                  <a:srgbClr val="C00000"/>
                </a:solidFill>
              </a:rPr>
              <a:t>Remedies to consider</a:t>
            </a:r>
            <a:endParaRPr lang="en-CA" sz="3600" dirty="0">
              <a:solidFill>
                <a:srgbClr val="C00000"/>
              </a:solidFill>
            </a:endParaRPr>
          </a:p>
        </p:txBody>
      </p:sp>
      <p:sp>
        <p:nvSpPr>
          <p:cNvPr id="3" name="Content Placeholder 2"/>
          <p:cNvSpPr>
            <a:spLocks noGrp="1"/>
          </p:cNvSpPr>
          <p:nvPr>
            <p:ph idx="1"/>
          </p:nvPr>
        </p:nvSpPr>
        <p:spPr>
          <a:xfrm>
            <a:off x="395536" y="1484784"/>
            <a:ext cx="7620000" cy="4871855"/>
          </a:xfrm>
        </p:spPr>
        <p:txBody>
          <a:bodyPr>
            <a:normAutofit fontScale="70000" lnSpcReduction="20000"/>
          </a:bodyPr>
          <a:lstStyle/>
          <a:p>
            <a:r>
              <a:rPr lang="en-CA" sz="2300" dirty="0" smtClean="0">
                <a:solidFill>
                  <a:schemeClr val="tx2">
                    <a:lumMod val="75000"/>
                  </a:schemeClr>
                </a:solidFill>
                <a:latin typeface="+mj-lt"/>
              </a:rPr>
              <a:t>Action/Application</a:t>
            </a:r>
            <a:r>
              <a:rPr lang="en-CA" dirty="0" smtClean="0">
                <a:solidFill>
                  <a:schemeClr val="tx2">
                    <a:lumMod val="75000"/>
                  </a:schemeClr>
                </a:solidFill>
                <a:latin typeface="+mj-lt"/>
              </a:rPr>
              <a:t> in Superior Court – Commercial List:</a:t>
            </a:r>
          </a:p>
          <a:p>
            <a:pPr lvl="1"/>
            <a:r>
              <a:rPr lang="en-CA" sz="2200" dirty="0" smtClean="0">
                <a:solidFill>
                  <a:schemeClr val="tx2">
                    <a:lumMod val="75000"/>
                  </a:schemeClr>
                </a:solidFill>
                <a:latin typeface="+mj-lt"/>
              </a:rPr>
              <a:t>Relief from oppression  - OBCA s. 248/CBCA s.241</a:t>
            </a:r>
          </a:p>
          <a:p>
            <a:pPr lvl="1"/>
            <a:r>
              <a:rPr lang="en-CA" sz="2200" dirty="0" smtClean="0">
                <a:solidFill>
                  <a:schemeClr val="tx2">
                    <a:lumMod val="75000"/>
                  </a:schemeClr>
                </a:solidFill>
                <a:latin typeface="+mj-lt"/>
              </a:rPr>
              <a:t>Derivative Action – OBCA s. 246 / CBCA s.239</a:t>
            </a:r>
          </a:p>
          <a:p>
            <a:pPr lvl="1"/>
            <a:r>
              <a:rPr lang="en-CA" sz="2200" dirty="0" smtClean="0">
                <a:solidFill>
                  <a:schemeClr val="tx2">
                    <a:lumMod val="75000"/>
                  </a:schemeClr>
                </a:solidFill>
                <a:latin typeface="+mj-lt"/>
              </a:rPr>
              <a:t>Winding up – OBCA s. 207 </a:t>
            </a:r>
          </a:p>
          <a:p>
            <a:pPr lvl="1"/>
            <a:r>
              <a:rPr lang="en-CA" sz="2200" dirty="0" smtClean="0">
                <a:solidFill>
                  <a:schemeClr val="tx2">
                    <a:lumMod val="75000"/>
                  </a:schemeClr>
                </a:solidFill>
                <a:latin typeface="+mj-lt"/>
              </a:rPr>
              <a:t>Require Audit  OBCA s. 148 / CBCA s.163</a:t>
            </a:r>
          </a:p>
          <a:p>
            <a:pPr lvl="1"/>
            <a:r>
              <a:rPr lang="en-CA" sz="2200" dirty="0" smtClean="0">
                <a:solidFill>
                  <a:schemeClr val="tx2">
                    <a:lumMod val="75000"/>
                  </a:schemeClr>
                </a:solidFill>
                <a:latin typeface="+mj-lt"/>
              </a:rPr>
              <a:t>Breach of fiduciary duty  damages – OBCA s.134 / CBCA s.122</a:t>
            </a:r>
          </a:p>
          <a:p>
            <a:r>
              <a:rPr lang="en-CA" sz="2300" dirty="0" smtClean="0">
                <a:solidFill>
                  <a:schemeClr val="tx2">
                    <a:lumMod val="75000"/>
                  </a:schemeClr>
                </a:solidFill>
                <a:latin typeface="+mj-lt"/>
              </a:rPr>
              <a:t>Applicability:  OBCA s. 2/ CBCA s. 3</a:t>
            </a:r>
          </a:p>
          <a:p>
            <a:r>
              <a:rPr lang="en-CA" sz="2300" dirty="0" smtClean="0">
                <a:solidFill>
                  <a:schemeClr val="tx2">
                    <a:lumMod val="75000"/>
                  </a:schemeClr>
                </a:solidFill>
                <a:latin typeface="+mj-lt"/>
              </a:rPr>
              <a:t>Request for arbitration under a USA</a:t>
            </a:r>
          </a:p>
          <a:p>
            <a:r>
              <a:rPr lang="en-CA" sz="2300" dirty="0" smtClean="0">
                <a:solidFill>
                  <a:schemeClr val="tx2">
                    <a:lumMod val="75000"/>
                  </a:schemeClr>
                </a:solidFill>
                <a:latin typeface="+mj-lt"/>
              </a:rPr>
              <a:t>Shotgun Buy-Sell Provision – making an offer</a:t>
            </a:r>
          </a:p>
          <a:p>
            <a:r>
              <a:rPr lang="en-CA" sz="2300" dirty="0" smtClean="0">
                <a:solidFill>
                  <a:schemeClr val="tx2">
                    <a:lumMod val="75000"/>
                  </a:schemeClr>
                </a:solidFill>
                <a:latin typeface="+mj-lt"/>
              </a:rPr>
              <a:t>Action for wrongful dismissal</a:t>
            </a:r>
          </a:p>
          <a:p>
            <a:r>
              <a:rPr lang="en-CA" sz="2300" dirty="0" smtClean="0">
                <a:solidFill>
                  <a:schemeClr val="tx2">
                    <a:lumMod val="75000"/>
                  </a:schemeClr>
                </a:solidFill>
                <a:latin typeface="+mj-lt"/>
              </a:rPr>
              <a:t>Fraud or self-dealing investigation</a:t>
            </a:r>
          </a:p>
          <a:p>
            <a:r>
              <a:rPr lang="en-CA" sz="2300" dirty="0" smtClean="0">
                <a:solidFill>
                  <a:schemeClr val="tx2">
                    <a:lumMod val="75000"/>
                  </a:schemeClr>
                </a:solidFill>
                <a:latin typeface="+mj-lt"/>
              </a:rPr>
              <a:t>Is interlocutory relief required? </a:t>
            </a:r>
          </a:p>
          <a:p>
            <a:pPr lvl="1"/>
            <a:r>
              <a:rPr lang="en-CA" sz="2200" dirty="0" smtClean="0">
                <a:solidFill>
                  <a:schemeClr val="tx2">
                    <a:lumMod val="75000"/>
                  </a:schemeClr>
                </a:solidFill>
                <a:latin typeface="+mj-lt"/>
              </a:rPr>
              <a:t>Interim order for payment of costs by the corporation  OBCA s. 249(4)</a:t>
            </a:r>
          </a:p>
          <a:p>
            <a:pPr lvl="1"/>
            <a:r>
              <a:rPr lang="en-CA" sz="2200" dirty="0" smtClean="0">
                <a:solidFill>
                  <a:schemeClr val="tx2">
                    <a:lumMod val="75000"/>
                  </a:schemeClr>
                </a:solidFill>
                <a:latin typeface="+mj-lt"/>
              </a:rPr>
              <a:t>Anton Piller order; Interlocutory injunction  CJA s. 101</a:t>
            </a:r>
          </a:p>
          <a:p>
            <a:pPr lvl="1"/>
            <a:r>
              <a:rPr lang="en-CA" sz="2200" dirty="0" smtClean="0">
                <a:solidFill>
                  <a:schemeClr val="tx2">
                    <a:lumMod val="75000"/>
                  </a:schemeClr>
                </a:solidFill>
                <a:latin typeface="+mj-lt"/>
              </a:rPr>
              <a:t>Mareva Injunction, Certificate of Pending Litigation,  CJA ss.101, 103</a:t>
            </a:r>
          </a:p>
          <a:p>
            <a:pPr lvl="1"/>
            <a:r>
              <a:rPr lang="en-CA" sz="2200" dirty="0" smtClean="0">
                <a:solidFill>
                  <a:schemeClr val="tx2">
                    <a:lumMod val="75000"/>
                  </a:schemeClr>
                </a:solidFill>
                <a:latin typeface="+mj-lt"/>
              </a:rPr>
              <a:t>Security for costs,  Rules of Civ. Pro. 56.01</a:t>
            </a:r>
          </a:p>
          <a:p>
            <a:pPr lvl="1"/>
            <a:r>
              <a:rPr lang="en-CA" sz="2200" dirty="0" smtClean="0">
                <a:solidFill>
                  <a:schemeClr val="tx2">
                    <a:lumMod val="75000"/>
                  </a:schemeClr>
                </a:solidFill>
                <a:latin typeface="+mj-lt"/>
              </a:rPr>
              <a:t>Interim order for payment based on </a:t>
            </a:r>
            <a:r>
              <a:rPr lang="en-CA" sz="2200" i="1" dirty="0" smtClean="0">
                <a:solidFill>
                  <a:schemeClr val="tx2">
                    <a:lumMod val="75000"/>
                  </a:schemeClr>
                </a:solidFill>
                <a:latin typeface="+mj-lt"/>
              </a:rPr>
              <a:t>prima facie case </a:t>
            </a:r>
            <a:r>
              <a:rPr lang="en-CA" sz="2200" dirty="0" smtClean="0">
                <a:solidFill>
                  <a:schemeClr val="tx2">
                    <a:lumMod val="75000"/>
                  </a:schemeClr>
                </a:solidFill>
                <a:latin typeface="+mj-lt"/>
              </a:rPr>
              <a:t>of oppression OBCA, s.253</a:t>
            </a:r>
          </a:p>
          <a:p>
            <a:pPr lvl="2"/>
            <a:r>
              <a:rPr lang="fr-FR" sz="1900" i="1" dirty="0" smtClean="0">
                <a:solidFill>
                  <a:schemeClr val="tx2">
                    <a:lumMod val="75000"/>
                  </a:schemeClr>
                </a:solidFill>
                <a:latin typeface="+mj-lt"/>
              </a:rPr>
              <a:t>Le </a:t>
            </a:r>
            <a:r>
              <a:rPr lang="fr-FR" sz="1900" i="1" dirty="0">
                <a:solidFill>
                  <a:schemeClr val="tx2">
                    <a:lumMod val="75000"/>
                  </a:schemeClr>
                </a:solidFill>
                <a:latin typeface="+mj-lt"/>
              </a:rPr>
              <a:t>Maitre Limited v. Segeren, </a:t>
            </a:r>
            <a:r>
              <a:rPr lang="fr-FR" sz="1900" i="1" dirty="0" smtClean="0">
                <a:solidFill>
                  <a:schemeClr val="tx2">
                    <a:lumMod val="75000"/>
                  </a:schemeClr>
                </a:solidFill>
                <a:latin typeface="+mj-lt"/>
              </a:rPr>
              <a:t>2007 </a:t>
            </a:r>
            <a:r>
              <a:rPr lang="fr-FR" sz="1900" i="1" dirty="0">
                <a:solidFill>
                  <a:schemeClr val="tx2">
                    <a:lumMod val="75000"/>
                  </a:schemeClr>
                </a:solidFill>
                <a:latin typeface="+mj-lt"/>
              </a:rPr>
              <a:t>CanLII 18735 (ON SC</a:t>
            </a:r>
            <a:r>
              <a:rPr lang="fr-FR" sz="1900" i="1" dirty="0" smtClean="0">
                <a:solidFill>
                  <a:schemeClr val="tx2">
                    <a:lumMod val="75000"/>
                  </a:schemeClr>
                </a:solidFill>
                <a:latin typeface="+mj-lt"/>
              </a:rPr>
              <a:t>) ¶28-30</a:t>
            </a:r>
            <a:endParaRPr lang="en-CA" sz="1900" i="1" dirty="0">
              <a:solidFill>
                <a:schemeClr val="tx2">
                  <a:lumMod val="75000"/>
                </a:schemeClr>
              </a:solidFill>
              <a:latin typeface="+mj-lt"/>
            </a:endParaRP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5</a:t>
            </a:fld>
            <a:endParaRPr lang="en-CA"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6124864"/>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95917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922114"/>
          </a:xfrm>
        </p:spPr>
        <p:txBody>
          <a:bodyPr/>
          <a:lstStyle/>
          <a:p>
            <a:pPr algn="ctr"/>
            <a:r>
              <a:rPr lang="en-CA" sz="3200" dirty="0" smtClean="0">
                <a:solidFill>
                  <a:srgbClr val="D16349"/>
                </a:solidFill>
              </a:rPr>
              <a:t>The essence of the oppression remedy</a:t>
            </a:r>
            <a:endParaRPr lang="en-CA" sz="3200" dirty="0">
              <a:solidFill>
                <a:srgbClr val="D16349"/>
              </a:solidFill>
            </a:endParaRPr>
          </a:p>
        </p:txBody>
      </p:sp>
      <p:sp>
        <p:nvSpPr>
          <p:cNvPr id="3" name="Content Placeholder 2"/>
          <p:cNvSpPr>
            <a:spLocks noGrp="1"/>
          </p:cNvSpPr>
          <p:nvPr>
            <p:ph idx="1"/>
          </p:nvPr>
        </p:nvSpPr>
        <p:spPr>
          <a:xfrm>
            <a:off x="467544" y="1292695"/>
            <a:ext cx="7620000" cy="5176391"/>
          </a:xfrm>
        </p:spPr>
        <p:txBody>
          <a:bodyPr>
            <a:noAutofit/>
          </a:bodyPr>
          <a:lstStyle/>
          <a:p>
            <a:r>
              <a:rPr lang="en-CA" sz="1700" dirty="0" smtClean="0">
                <a:solidFill>
                  <a:schemeClr val="tx2">
                    <a:lumMod val="75000"/>
                  </a:schemeClr>
                </a:solidFill>
                <a:latin typeface="+mj-lt"/>
              </a:rPr>
              <a:t>“</a:t>
            </a:r>
            <a:r>
              <a:rPr lang="en-CA" sz="1700" dirty="0">
                <a:solidFill>
                  <a:schemeClr val="tx2">
                    <a:lumMod val="75000"/>
                  </a:schemeClr>
                </a:solidFill>
                <a:latin typeface="+mj-lt"/>
              </a:rPr>
              <a:t>Thwarted shareholder expectation is what the oppression remedy is all about.  Each shareholder buys his shares with certain expectations.  Some of these are outlandish.  But some of them, particularly in a small corporation with few shareholders, are quite reasonable expectations in the circumstances …” </a:t>
            </a:r>
            <a:endParaRPr lang="en-CA" sz="1700" dirty="0" smtClean="0">
              <a:solidFill>
                <a:schemeClr val="tx2">
                  <a:lumMod val="75000"/>
                </a:schemeClr>
              </a:solidFill>
              <a:latin typeface="+mj-lt"/>
            </a:endParaRPr>
          </a:p>
          <a:p>
            <a:pPr lvl="1"/>
            <a:r>
              <a:rPr lang="en-CA" sz="1600" i="1" dirty="0" smtClean="0">
                <a:solidFill>
                  <a:schemeClr val="tx2">
                    <a:lumMod val="75000"/>
                  </a:schemeClr>
                </a:solidFill>
                <a:latin typeface="+mj-lt"/>
              </a:rPr>
              <a:t>820099 </a:t>
            </a:r>
            <a:r>
              <a:rPr lang="en-CA" sz="1600" i="1" dirty="0">
                <a:solidFill>
                  <a:schemeClr val="tx2">
                    <a:lumMod val="75000"/>
                  </a:schemeClr>
                </a:solidFill>
                <a:latin typeface="+mj-lt"/>
              </a:rPr>
              <a:t>Ontario Inc. v. Harold E. Ballard Ltd</a:t>
            </a:r>
            <a:r>
              <a:rPr lang="en-CA" sz="1600" i="1" dirty="0" smtClean="0">
                <a:solidFill>
                  <a:schemeClr val="tx2">
                    <a:lumMod val="75000"/>
                  </a:schemeClr>
                </a:solidFill>
                <a:latin typeface="+mj-lt"/>
              </a:rPr>
              <a:t>.,[1991) </a:t>
            </a:r>
            <a:r>
              <a:rPr lang="en-CA" sz="1600" i="1" dirty="0">
                <a:solidFill>
                  <a:schemeClr val="tx2">
                    <a:lumMod val="75000"/>
                  </a:schemeClr>
                </a:solidFill>
                <a:latin typeface="+mj-lt"/>
              </a:rPr>
              <a:t>3 </a:t>
            </a:r>
            <a:r>
              <a:rPr lang="en-CA" sz="1600" i="1" dirty="0" smtClean="0">
                <a:solidFill>
                  <a:schemeClr val="tx2">
                    <a:lumMod val="75000"/>
                  </a:schemeClr>
                </a:solidFill>
                <a:latin typeface="+mj-lt"/>
              </a:rPr>
              <a:t>BLR </a:t>
            </a:r>
            <a:r>
              <a:rPr lang="en-CA" sz="1600" i="1" dirty="0">
                <a:solidFill>
                  <a:schemeClr val="tx2">
                    <a:lumMod val="75000"/>
                  </a:schemeClr>
                </a:solidFill>
                <a:latin typeface="+mj-lt"/>
              </a:rPr>
              <a:t>(2d) 113 (</a:t>
            </a:r>
            <a:r>
              <a:rPr lang="en-CA" sz="1600" i="1" dirty="0" smtClean="0">
                <a:solidFill>
                  <a:schemeClr val="tx2">
                    <a:lumMod val="75000"/>
                  </a:schemeClr>
                </a:solidFill>
                <a:latin typeface="+mj-lt"/>
              </a:rPr>
              <a:t>OGD)</a:t>
            </a:r>
          </a:p>
          <a:p>
            <a:r>
              <a:rPr lang="en-CA" sz="1700" dirty="0" smtClean="0">
                <a:solidFill>
                  <a:schemeClr val="tx2">
                    <a:lumMod val="75000"/>
                  </a:schemeClr>
                </a:solidFill>
                <a:latin typeface="+mj-lt"/>
              </a:rPr>
              <a:t>The </a:t>
            </a:r>
            <a:r>
              <a:rPr lang="en-CA" sz="1700" dirty="0">
                <a:solidFill>
                  <a:schemeClr val="tx2">
                    <a:lumMod val="75000"/>
                  </a:schemeClr>
                </a:solidFill>
                <a:latin typeface="+mj-lt"/>
              </a:rPr>
              <a:t>discretionary powers </a:t>
            </a:r>
            <a:r>
              <a:rPr lang="en-CA" sz="1700" dirty="0" smtClean="0">
                <a:solidFill>
                  <a:schemeClr val="tx2">
                    <a:lumMod val="75000"/>
                  </a:schemeClr>
                </a:solidFill>
                <a:latin typeface="+mj-lt"/>
              </a:rPr>
              <a:t>in OBCA </a:t>
            </a:r>
            <a:r>
              <a:rPr lang="en-CA" sz="1700" dirty="0">
                <a:solidFill>
                  <a:schemeClr val="tx2">
                    <a:lumMod val="75000"/>
                  </a:schemeClr>
                </a:solidFill>
                <a:latin typeface="+mj-lt"/>
              </a:rPr>
              <a:t>s. </a:t>
            </a:r>
            <a:r>
              <a:rPr lang="en-CA" sz="1700" dirty="0" smtClean="0">
                <a:solidFill>
                  <a:schemeClr val="tx2">
                    <a:lumMod val="75000"/>
                  </a:schemeClr>
                </a:solidFill>
                <a:latin typeface="+mj-lt"/>
              </a:rPr>
              <a:t>248(3) </a:t>
            </a:r>
            <a:r>
              <a:rPr lang="en-CA" sz="1700" dirty="0">
                <a:solidFill>
                  <a:schemeClr val="tx2">
                    <a:lumMod val="75000"/>
                  </a:schemeClr>
                </a:solidFill>
                <a:latin typeface="+mj-lt"/>
              </a:rPr>
              <a:t>must </a:t>
            </a:r>
            <a:r>
              <a:rPr lang="en-CA" sz="1700" dirty="0" smtClean="0">
                <a:solidFill>
                  <a:schemeClr val="tx2">
                    <a:lumMod val="75000"/>
                  </a:schemeClr>
                </a:solidFill>
                <a:latin typeface="+mj-lt"/>
              </a:rPr>
              <a:t>be </a:t>
            </a:r>
            <a:r>
              <a:rPr lang="en-CA" sz="1700" dirty="0">
                <a:solidFill>
                  <a:schemeClr val="tx2">
                    <a:lumMod val="75000"/>
                  </a:schemeClr>
                </a:solidFill>
                <a:latin typeface="+mj-lt"/>
              </a:rPr>
              <a:t>exercised within two </a:t>
            </a:r>
            <a:r>
              <a:rPr lang="en-CA" sz="1700" dirty="0" smtClean="0">
                <a:solidFill>
                  <a:schemeClr val="tx2">
                    <a:lumMod val="75000"/>
                  </a:schemeClr>
                </a:solidFill>
                <a:latin typeface="+mj-lt"/>
              </a:rPr>
              <a:t> </a:t>
            </a:r>
            <a:r>
              <a:rPr lang="en-CA" sz="1700" dirty="0">
                <a:solidFill>
                  <a:schemeClr val="tx2">
                    <a:lumMod val="75000"/>
                  </a:schemeClr>
                </a:solidFill>
                <a:latin typeface="+mj-lt"/>
              </a:rPr>
              <a:t>limitations: they must only rectify oppressive </a:t>
            </a:r>
            <a:r>
              <a:rPr lang="en-CA" sz="1700" dirty="0" smtClean="0">
                <a:solidFill>
                  <a:schemeClr val="tx2">
                    <a:lumMod val="75000"/>
                  </a:schemeClr>
                </a:solidFill>
                <a:latin typeface="+mj-lt"/>
              </a:rPr>
              <a:t>conduct </a:t>
            </a:r>
            <a:r>
              <a:rPr lang="en-CA" sz="1700" dirty="0">
                <a:solidFill>
                  <a:schemeClr val="tx2">
                    <a:lumMod val="75000"/>
                  </a:schemeClr>
                </a:solidFill>
                <a:latin typeface="+mj-lt"/>
              </a:rPr>
              <a:t>and they may protect only the person's interest as a shareholder, director or officer </a:t>
            </a:r>
            <a:r>
              <a:rPr lang="en-CA" sz="1700" dirty="0" smtClean="0">
                <a:solidFill>
                  <a:schemeClr val="tx2">
                    <a:lumMod val="75000"/>
                  </a:schemeClr>
                </a:solidFill>
                <a:latin typeface="+mj-lt"/>
              </a:rPr>
              <a:t>. They cannot be </a:t>
            </a:r>
            <a:r>
              <a:rPr lang="en-CA" sz="1700" dirty="0">
                <a:solidFill>
                  <a:schemeClr val="tx2">
                    <a:lumMod val="75000"/>
                  </a:schemeClr>
                </a:solidFill>
                <a:latin typeface="+mj-lt"/>
              </a:rPr>
              <a:t>used to protect or to advance the personal interests of shareholders, officers, or directors</a:t>
            </a:r>
            <a:r>
              <a:rPr lang="en-CA" sz="1600" dirty="0">
                <a:solidFill>
                  <a:schemeClr val="tx2">
                    <a:lumMod val="75000"/>
                  </a:schemeClr>
                </a:solidFill>
                <a:latin typeface="+mj-lt"/>
              </a:rPr>
              <a:t>. </a:t>
            </a:r>
            <a:endParaRPr lang="en-CA" sz="1600" dirty="0" smtClean="0">
              <a:solidFill>
                <a:schemeClr val="tx2">
                  <a:lumMod val="75000"/>
                </a:schemeClr>
              </a:solidFill>
              <a:latin typeface="+mj-lt"/>
            </a:endParaRPr>
          </a:p>
          <a:p>
            <a:pPr lvl="1"/>
            <a:r>
              <a:rPr lang="en-CA" sz="1600" i="1" dirty="0">
                <a:solidFill>
                  <a:schemeClr val="tx2">
                    <a:lumMod val="75000"/>
                  </a:schemeClr>
                </a:solidFill>
                <a:latin typeface="+mj-lt"/>
              </a:rPr>
              <a:t>Naneff v. Con-Crete Holdings Ltd., 1995 CanLII 959 (ON CA)</a:t>
            </a:r>
          </a:p>
          <a:p>
            <a:r>
              <a:rPr lang="en-CA" sz="1700" dirty="0">
                <a:solidFill>
                  <a:schemeClr val="tx2">
                    <a:lumMod val="75000"/>
                  </a:schemeClr>
                </a:solidFill>
                <a:latin typeface="+mj-lt"/>
              </a:rPr>
              <a:t>Conduct which disregards the interests of </a:t>
            </a:r>
            <a:r>
              <a:rPr lang="en-CA" sz="1700" dirty="0" smtClean="0">
                <a:solidFill>
                  <a:schemeClr val="tx2">
                    <a:lumMod val="75000"/>
                  </a:schemeClr>
                </a:solidFill>
                <a:latin typeface="+mj-lt"/>
              </a:rPr>
              <a:t>a shareholder, not just a </a:t>
            </a:r>
            <a:r>
              <a:rPr lang="en-CA" sz="1700" dirty="0">
                <a:solidFill>
                  <a:schemeClr val="tx2">
                    <a:lumMod val="75000"/>
                  </a:schemeClr>
                </a:solidFill>
                <a:latin typeface="+mj-lt"/>
              </a:rPr>
              <a:t>shareholder's legal rights will infringe </a:t>
            </a:r>
            <a:r>
              <a:rPr lang="en-CA" sz="1700" dirty="0" smtClean="0">
                <a:solidFill>
                  <a:schemeClr val="tx2">
                    <a:lumMod val="75000"/>
                  </a:schemeClr>
                </a:solidFill>
                <a:latin typeface="+mj-lt"/>
              </a:rPr>
              <a:t>OBCA s</a:t>
            </a:r>
            <a:r>
              <a:rPr lang="en-CA" sz="1700" dirty="0">
                <a:solidFill>
                  <a:schemeClr val="tx2">
                    <a:lumMod val="75000"/>
                  </a:schemeClr>
                </a:solidFill>
                <a:latin typeface="+mj-lt"/>
              </a:rPr>
              <a:t>. </a:t>
            </a:r>
            <a:r>
              <a:rPr lang="en-CA" sz="1700" dirty="0" smtClean="0">
                <a:solidFill>
                  <a:schemeClr val="tx2">
                    <a:lumMod val="75000"/>
                  </a:schemeClr>
                </a:solidFill>
                <a:latin typeface="+mj-lt"/>
              </a:rPr>
              <a:t>248.  The </a:t>
            </a:r>
            <a:r>
              <a:rPr lang="en-CA" sz="1700" dirty="0">
                <a:solidFill>
                  <a:schemeClr val="tx2">
                    <a:lumMod val="75000"/>
                  </a:schemeClr>
                </a:solidFill>
                <a:latin typeface="+mj-lt"/>
              </a:rPr>
              <a:t>oppression remedy is </a:t>
            </a:r>
            <a:r>
              <a:rPr lang="en-CA" sz="1700" dirty="0" smtClean="0">
                <a:solidFill>
                  <a:schemeClr val="tx2">
                    <a:lumMod val="75000"/>
                  </a:schemeClr>
                </a:solidFill>
                <a:latin typeface="+mj-lt"/>
              </a:rPr>
              <a:t>an </a:t>
            </a:r>
            <a:r>
              <a:rPr lang="en-CA" sz="1700" dirty="0">
                <a:solidFill>
                  <a:schemeClr val="tx2">
                    <a:lumMod val="75000"/>
                  </a:schemeClr>
                </a:solidFill>
                <a:latin typeface="+mj-lt"/>
              </a:rPr>
              <a:t>equitable </a:t>
            </a:r>
            <a:r>
              <a:rPr lang="en-CA" sz="1700" dirty="0" smtClean="0">
                <a:solidFill>
                  <a:schemeClr val="tx2">
                    <a:lumMod val="75000"/>
                  </a:schemeClr>
                </a:solidFill>
                <a:latin typeface="+mj-lt"/>
              </a:rPr>
              <a:t>remedy.  </a:t>
            </a:r>
            <a:r>
              <a:rPr lang="en-CA" sz="1700" dirty="0">
                <a:solidFill>
                  <a:schemeClr val="tx2">
                    <a:lumMod val="75000"/>
                  </a:schemeClr>
                </a:solidFill>
                <a:latin typeface="+mj-lt"/>
              </a:rPr>
              <a:t> </a:t>
            </a:r>
            <a:r>
              <a:rPr lang="en-CA" sz="1700" dirty="0" smtClean="0">
                <a:solidFill>
                  <a:schemeClr val="tx2">
                    <a:lumMod val="75000"/>
                  </a:schemeClr>
                </a:solidFill>
                <a:latin typeface="+mj-lt"/>
              </a:rPr>
              <a:t>The </a:t>
            </a:r>
            <a:r>
              <a:rPr lang="en-CA" sz="1700" dirty="0">
                <a:solidFill>
                  <a:schemeClr val="tx2">
                    <a:lumMod val="75000"/>
                  </a:schemeClr>
                </a:solidFill>
                <a:latin typeface="+mj-lt"/>
              </a:rPr>
              <a:t>court has jurisdiction to find an action is oppressive, unfairly prejudicial, or unfairly taken in disregard of the interests of a security holder if it is wrongful, even if it is not actually </a:t>
            </a:r>
            <a:r>
              <a:rPr lang="en-CA" sz="1700" dirty="0" smtClean="0">
                <a:solidFill>
                  <a:schemeClr val="tx2">
                    <a:lumMod val="75000"/>
                  </a:schemeClr>
                </a:solidFill>
                <a:latin typeface="+mj-lt"/>
              </a:rPr>
              <a:t>unlawful.</a:t>
            </a:r>
          </a:p>
          <a:p>
            <a:pPr lvl="1"/>
            <a:r>
              <a:rPr lang="en-CA" sz="1600" i="1" dirty="0">
                <a:solidFill>
                  <a:schemeClr val="tx2">
                    <a:lumMod val="75000"/>
                  </a:schemeClr>
                </a:solidFill>
                <a:latin typeface="+mj-lt"/>
              </a:rPr>
              <a:t>Maple Leaf Foods Inc. v. Schneider Corp., 1998 CanLII 5121 (ON CA</a:t>
            </a:r>
            <a:r>
              <a:rPr lang="en-CA" sz="1600" i="1" dirty="0" smtClean="0">
                <a:solidFill>
                  <a:schemeClr val="tx2">
                    <a:lumMod val="75000"/>
                  </a:schemeClr>
                </a:solidFill>
                <a:latin typeface="+mj-lt"/>
              </a:rPr>
              <a:t>)</a:t>
            </a: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6</a:t>
            </a:fld>
            <a:endParaRPr lang="en-CA" dirty="0"/>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280"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67945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3600" dirty="0" smtClean="0">
                <a:solidFill>
                  <a:srgbClr val="D16349"/>
                </a:solidFill>
              </a:rPr>
              <a:t>Other statutory remedies #1</a:t>
            </a:r>
            <a:endParaRPr lang="en-CA" sz="3600" dirty="0">
              <a:solidFill>
                <a:srgbClr val="D16349"/>
              </a:solidFill>
            </a:endParaRPr>
          </a:p>
        </p:txBody>
      </p:sp>
      <p:sp>
        <p:nvSpPr>
          <p:cNvPr id="3" name="Content Placeholder 2"/>
          <p:cNvSpPr>
            <a:spLocks noGrp="1"/>
          </p:cNvSpPr>
          <p:nvPr>
            <p:ph idx="1"/>
          </p:nvPr>
        </p:nvSpPr>
        <p:spPr>
          <a:xfrm>
            <a:off x="467544" y="1628800"/>
            <a:ext cx="7620000" cy="4464496"/>
          </a:xfrm>
        </p:spPr>
        <p:txBody>
          <a:bodyPr>
            <a:normAutofit fontScale="92500" lnSpcReduction="10000"/>
          </a:bodyPr>
          <a:lstStyle/>
          <a:p>
            <a:r>
              <a:rPr lang="en-CA" dirty="0" smtClean="0">
                <a:solidFill>
                  <a:schemeClr val="tx2">
                    <a:lumMod val="75000"/>
                  </a:schemeClr>
                </a:solidFill>
                <a:latin typeface="+mj-lt"/>
              </a:rPr>
              <a:t>The rule in </a:t>
            </a:r>
            <a:r>
              <a:rPr lang="en-CA" i="1" dirty="0" smtClean="0">
                <a:solidFill>
                  <a:schemeClr val="tx2">
                    <a:lumMod val="75000"/>
                  </a:schemeClr>
                </a:solidFill>
                <a:latin typeface="+mj-lt"/>
              </a:rPr>
              <a:t>Foss v. </a:t>
            </a:r>
            <a:r>
              <a:rPr lang="en-CA" i="1" dirty="0" err="1" smtClean="0">
                <a:solidFill>
                  <a:schemeClr val="tx2">
                    <a:lumMod val="75000"/>
                  </a:schemeClr>
                </a:solidFill>
                <a:latin typeface="+mj-lt"/>
              </a:rPr>
              <a:t>Harbottle</a:t>
            </a:r>
            <a:r>
              <a:rPr lang="en-CA" i="1" dirty="0">
                <a:solidFill>
                  <a:schemeClr val="tx2">
                    <a:lumMod val="75000"/>
                  </a:schemeClr>
                </a:solidFill>
                <a:latin typeface="+mj-lt"/>
              </a:rPr>
              <a:t> (</a:t>
            </a:r>
            <a:r>
              <a:rPr lang="en-CA" i="1" dirty="0" smtClean="0">
                <a:solidFill>
                  <a:schemeClr val="tx2">
                    <a:lumMod val="75000"/>
                  </a:schemeClr>
                </a:solidFill>
                <a:latin typeface="+mj-lt"/>
              </a:rPr>
              <a:t>1843) 67 </a:t>
            </a:r>
            <a:r>
              <a:rPr lang="en-CA" i="1" dirty="0">
                <a:solidFill>
                  <a:schemeClr val="tx2">
                    <a:lumMod val="75000"/>
                  </a:schemeClr>
                </a:solidFill>
                <a:latin typeface="+mj-lt"/>
              </a:rPr>
              <a:t>E.R. 189, 2 </a:t>
            </a:r>
            <a:r>
              <a:rPr lang="en-CA" dirty="0" smtClean="0">
                <a:solidFill>
                  <a:schemeClr val="tx2">
                    <a:lumMod val="75000"/>
                  </a:schemeClr>
                </a:solidFill>
                <a:latin typeface="+mj-lt"/>
              </a:rPr>
              <a:t>that a shareholder has no personal cause of action for a wrong to the company has been diluted.   </a:t>
            </a:r>
          </a:p>
          <a:p>
            <a:r>
              <a:rPr lang="en-CA" dirty="0" smtClean="0">
                <a:solidFill>
                  <a:schemeClr val="tx2">
                    <a:lumMod val="75000"/>
                  </a:schemeClr>
                </a:solidFill>
                <a:latin typeface="+mj-lt"/>
              </a:rPr>
              <a:t>There is not “a bright-line distinction” between oppression remedy and derivative action.  </a:t>
            </a:r>
          </a:p>
          <a:p>
            <a:r>
              <a:rPr lang="en-CA" dirty="0" smtClean="0">
                <a:solidFill>
                  <a:schemeClr val="tx2">
                    <a:lumMod val="75000"/>
                  </a:schemeClr>
                </a:solidFill>
                <a:latin typeface="+mj-lt"/>
              </a:rPr>
              <a:t>Conduct </a:t>
            </a:r>
            <a:r>
              <a:rPr lang="en-CA" dirty="0">
                <a:solidFill>
                  <a:schemeClr val="tx2">
                    <a:lumMod val="75000"/>
                  </a:schemeClr>
                </a:solidFill>
                <a:latin typeface="+mj-lt"/>
              </a:rPr>
              <a:t>which may result in harm to a company and </a:t>
            </a:r>
            <a:r>
              <a:rPr lang="en-CA" dirty="0" smtClean="0">
                <a:solidFill>
                  <a:schemeClr val="tx2">
                    <a:lumMod val="75000"/>
                  </a:schemeClr>
                </a:solidFill>
                <a:latin typeface="+mj-lt"/>
              </a:rPr>
              <a:t>be </a:t>
            </a:r>
            <a:r>
              <a:rPr lang="en-CA" dirty="0">
                <a:solidFill>
                  <a:schemeClr val="tx2">
                    <a:lumMod val="75000"/>
                  </a:schemeClr>
                </a:solidFill>
                <a:latin typeface="+mj-lt"/>
              </a:rPr>
              <a:t>the subject of a derivative claim may also result in oppression to minority shareholders. </a:t>
            </a:r>
            <a:endParaRPr lang="en-CA" dirty="0" smtClean="0">
              <a:solidFill>
                <a:schemeClr val="tx2">
                  <a:lumMod val="75000"/>
                </a:schemeClr>
              </a:solidFill>
              <a:latin typeface="+mj-lt"/>
            </a:endParaRPr>
          </a:p>
          <a:p>
            <a:r>
              <a:rPr lang="en-CA" dirty="0" smtClean="0">
                <a:solidFill>
                  <a:schemeClr val="tx2">
                    <a:lumMod val="75000"/>
                  </a:schemeClr>
                </a:solidFill>
                <a:latin typeface="+mj-lt"/>
              </a:rPr>
              <a:t>A </a:t>
            </a:r>
            <a:r>
              <a:rPr lang="en-CA" dirty="0">
                <a:solidFill>
                  <a:schemeClr val="tx2">
                    <a:lumMod val="75000"/>
                  </a:schemeClr>
                </a:solidFill>
                <a:latin typeface="+mj-lt"/>
              </a:rPr>
              <a:t>derivative action remedy does not preclude minority shareholders from pursuing their personal </a:t>
            </a:r>
            <a:r>
              <a:rPr lang="en-CA" dirty="0" smtClean="0">
                <a:solidFill>
                  <a:schemeClr val="tx2">
                    <a:lumMod val="75000"/>
                  </a:schemeClr>
                </a:solidFill>
                <a:latin typeface="+mj-lt"/>
              </a:rPr>
              <a:t>remedy:</a:t>
            </a:r>
          </a:p>
          <a:p>
            <a:pPr lvl="1"/>
            <a:r>
              <a:rPr lang="en-CA" sz="1900" i="1" dirty="0">
                <a:solidFill>
                  <a:schemeClr val="tx2">
                    <a:lumMod val="75000"/>
                  </a:schemeClr>
                </a:solidFill>
                <a:latin typeface="+mj-lt"/>
              </a:rPr>
              <a:t>Malata Group (HK) </a:t>
            </a:r>
            <a:r>
              <a:rPr lang="en-CA" sz="1900" i="1" dirty="0" smtClean="0">
                <a:solidFill>
                  <a:schemeClr val="tx2">
                    <a:lumMod val="75000"/>
                  </a:schemeClr>
                </a:solidFill>
                <a:latin typeface="+mj-lt"/>
              </a:rPr>
              <a:t>Ltd. v. </a:t>
            </a:r>
            <a:r>
              <a:rPr lang="en-CA" sz="1900" i="1" dirty="0">
                <a:solidFill>
                  <a:schemeClr val="tx2">
                    <a:lumMod val="75000"/>
                  </a:schemeClr>
                </a:solidFill>
                <a:latin typeface="+mj-lt"/>
              </a:rPr>
              <a:t>Jung</a:t>
            </a:r>
            <a:r>
              <a:rPr lang="en-CA" sz="1900" dirty="0">
                <a:solidFill>
                  <a:schemeClr val="tx2">
                    <a:lumMod val="75000"/>
                  </a:schemeClr>
                </a:solidFill>
                <a:latin typeface="+mj-lt"/>
              </a:rPr>
              <a:t>, 2008 ONCA 111 (CanLII), </a:t>
            </a:r>
            <a:r>
              <a:rPr lang="en-CA" sz="1900" dirty="0" smtClean="0">
                <a:solidFill>
                  <a:schemeClr val="tx2">
                    <a:lumMod val="75000"/>
                  </a:schemeClr>
                </a:solidFill>
                <a:latin typeface="+mj-lt"/>
              </a:rPr>
              <a:t>¶15, 25</a:t>
            </a:r>
          </a:p>
          <a:p>
            <a:pPr lvl="1"/>
            <a:r>
              <a:rPr lang="en-CA" sz="1900" i="1" dirty="0">
                <a:solidFill>
                  <a:schemeClr val="tx2">
                    <a:lumMod val="75000"/>
                  </a:schemeClr>
                </a:solidFill>
                <a:latin typeface="+mj-lt"/>
              </a:rPr>
              <a:t>Hercules </a:t>
            </a:r>
            <a:r>
              <a:rPr lang="en-CA" sz="1900" i="1" dirty="0" err="1" smtClean="0">
                <a:solidFill>
                  <a:schemeClr val="tx2">
                    <a:lumMod val="75000"/>
                  </a:schemeClr>
                </a:solidFill>
                <a:latin typeface="+mj-lt"/>
              </a:rPr>
              <a:t>Mgmnt</a:t>
            </a:r>
            <a:r>
              <a:rPr lang="en-CA" sz="1900" i="1" dirty="0" smtClean="0">
                <a:solidFill>
                  <a:schemeClr val="tx2">
                    <a:lumMod val="75000"/>
                  </a:schemeClr>
                </a:solidFill>
                <a:latin typeface="+mj-lt"/>
              </a:rPr>
              <a:t> </a:t>
            </a:r>
            <a:r>
              <a:rPr lang="en-CA" sz="1900" i="1" dirty="0">
                <a:solidFill>
                  <a:schemeClr val="tx2">
                    <a:lumMod val="75000"/>
                  </a:schemeClr>
                </a:solidFill>
                <a:latin typeface="+mj-lt"/>
              </a:rPr>
              <a:t>Ltd. v. Ernst &amp; Young, 1997 </a:t>
            </a:r>
            <a:r>
              <a:rPr lang="en-CA" sz="1900" i="1" dirty="0" err="1">
                <a:solidFill>
                  <a:schemeClr val="tx2">
                    <a:lumMod val="75000"/>
                  </a:schemeClr>
                </a:solidFill>
                <a:latin typeface="+mj-lt"/>
              </a:rPr>
              <a:t>CanLII</a:t>
            </a:r>
            <a:r>
              <a:rPr lang="en-CA" sz="1900" i="1" dirty="0">
                <a:solidFill>
                  <a:schemeClr val="tx2">
                    <a:lumMod val="75000"/>
                  </a:schemeClr>
                </a:solidFill>
                <a:latin typeface="+mj-lt"/>
              </a:rPr>
              <a:t> 345 (SCC) </a:t>
            </a:r>
            <a:r>
              <a:rPr lang="en-CA" sz="1900" i="1" dirty="0" smtClean="0">
                <a:solidFill>
                  <a:schemeClr val="tx2">
                    <a:lumMod val="75000"/>
                  </a:schemeClr>
                </a:solidFill>
                <a:latin typeface="+mj-lt"/>
              </a:rPr>
              <a:t>¶62</a:t>
            </a:r>
          </a:p>
          <a:p>
            <a:pPr lvl="1"/>
            <a:r>
              <a:rPr lang="en-CA" sz="1900" i="1" dirty="0" err="1" smtClean="0">
                <a:solidFill>
                  <a:schemeClr val="tx2">
                    <a:lumMod val="75000"/>
                  </a:schemeClr>
                </a:solidFill>
                <a:latin typeface="+mj-lt"/>
              </a:rPr>
              <a:t>Meditrust</a:t>
            </a:r>
            <a:r>
              <a:rPr lang="en-CA" sz="1900" i="1" dirty="0" smtClean="0">
                <a:solidFill>
                  <a:schemeClr val="tx2">
                    <a:lumMod val="75000"/>
                  </a:schemeClr>
                </a:solidFill>
                <a:latin typeface="+mj-lt"/>
              </a:rPr>
              <a:t> </a:t>
            </a:r>
            <a:r>
              <a:rPr lang="en-CA" sz="1900" i="1" dirty="0">
                <a:solidFill>
                  <a:schemeClr val="tx2">
                    <a:lumMod val="75000"/>
                  </a:schemeClr>
                </a:solidFill>
                <a:latin typeface="+mj-lt"/>
              </a:rPr>
              <a:t>Healthcare Inc. v. Shoppers Drug Mart 2002 </a:t>
            </a:r>
            <a:r>
              <a:rPr lang="en-CA" sz="1900" i="1" dirty="0" err="1">
                <a:solidFill>
                  <a:schemeClr val="tx2">
                    <a:lumMod val="75000"/>
                  </a:schemeClr>
                </a:solidFill>
                <a:latin typeface="+mj-lt"/>
              </a:rPr>
              <a:t>CanLII</a:t>
            </a:r>
            <a:r>
              <a:rPr lang="en-CA" sz="1900" i="1" dirty="0">
                <a:solidFill>
                  <a:schemeClr val="tx2">
                    <a:lumMod val="75000"/>
                  </a:schemeClr>
                </a:solidFill>
                <a:latin typeface="+mj-lt"/>
              </a:rPr>
              <a:t> 41710 (ON CA), </a:t>
            </a:r>
            <a:r>
              <a:rPr lang="en-CA" sz="1900" i="1" dirty="0" smtClean="0">
                <a:solidFill>
                  <a:schemeClr val="tx2">
                    <a:lumMod val="75000"/>
                  </a:schemeClr>
                </a:solidFill>
                <a:latin typeface="+mj-lt"/>
              </a:rPr>
              <a:t>¶12</a:t>
            </a: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7</a:t>
            </a:fld>
            <a:endParaRPr lang="en-CA" dirty="0"/>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280"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86827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3600" dirty="0" smtClean="0">
                <a:solidFill>
                  <a:srgbClr val="D16349"/>
                </a:solidFill>
              </a:rPr>
              <a:t>Other statutory remedies #2</a:t>
            </a:r>
            <a:endParaRPr lang="en-CA" sz="3600" dirty="0">
              <a:solidFill>
                <a:srgbClr val="D16349"/>
              </a:solidFill>
            </a:endParaRPr>
          </a:p>
        </p:txBody>
      </p:sp>
      <p:sp>
        <p:nvSpPr>
          <p:cNvPr id="3" name="Content Placeholder 2"/>
          <p:cNvSpPr>
            <a:spLocks noGrp="1"/>
          </p:cNvSpPr>
          <p:nvPr>
            <p:ph idx="1"/>
          </p:nvPr>
        </p:nvSpPr>
        <p:spPr>
          <a:xfrm>
            <a:off x="467544" y="1292695"/>
            <a:ext cx="7620000" cy="5176391"/>
          </a:xfrm>
        </p:spPr>
        <p:txBody>
          <a:bodyPr>
            <a:normAutofit lnSpcReduction="10000"/>
          </a:bodyPr>
          <a:lstStyle/>
          <a:p>
            <a:r>
              <a:rPr lang="en-CA" sz="2000" dirty="0" smtClean="0">
                <a:solidFill>
                  <a:schemeClr val="tx2">
                    <a:lumMod val="75000"/>
                  </a:schemeClr>
                </a:solidFill>
                <a:latin typeface="+mj-lt"/>
              </a:rPr>
              <a:t>Non-offering corporations must have an </a:t>
            </a:r>
            <a:r>
              <a:rPr lang="en-CA" sz="2000" i="1" dirty="0" smtClean="0">
                <a:solidFill>
                  <a:schemeClr val="tx2">
                    <a:lumMod val="75000"/>
                  </a:schemeClr>
                </a:solidFill>
                <a:latin typeface="+mj-lt"/>
              </a:rPr>
              <a:t>annual audit </a:t>
            </a:r>
            <a:r>
              <a:rPr lang="en-CA" sz="2000" dirty="0" smtClean="0">
                <a:solidFill>
                  <a:schemeClr val="tx2">
                    <a:lumMod val="75000"/>
                  </a:schemeClr>
                </a:solidFill>
                <a:latin typeface="+mj-lt"/>
              </a:rPr>
              <a:t>unless all shareholders waive an audit.  OBCA s. 148(b).  </a:t>
            </a:r>
          </a:p>
          <a:p>
            <a:r>
              <a:rPr lang="en-CA" sz="2000" dirty="0" smtClean="0">
                <a:solidFill>
                  <a:schemeClr val="tx2">
                    <a:lumMod val="75000"/>
                  </a:schemeClr>
                </a:solidFill>
                <a:latin typeface="+mj-lt"/>
              </a:rPr>
              <a:t>Failure to audit may be oppressive but often, the remedy is only to order than an audit be made. </a:t>
            </a:r>
          </a:p>
          <a:p>
            <a:r>
              <a:rPr lang="en-CA" sz="2000" dirty="0" smtClean="0">
                <a:solidFill>
                  <a:schemeClr val="tx2">
                    <a:lumMod val="75000"/>
                  </a:schemeClr>
                </a:solidFill>
                <a:latin typeface="+mj-lt"/>
              </a:rPr>
              <a:t>A shareholder seeking oppression can move to</a:t>
            </a:r>
            <a:r>
              <a:rPr lang="en-CA" sz="2000" i="1" dirty="0" smtClean="0">
                <a:solidFill>
                  <a:schemeClr val="tx2">
                    <a:lumMod val="75000"/>
                  </a:schemeClr>
                </a:solidFill>
                <a:latin typeface="+mj-lt"/>
              </a:rPr>
              <a:t> require the corporation to pay his reasonable legal fees</a:t>
            </a:r>
            <a:r>
              <a:rPr lang="en-CA" sz="2000" dirty="0" smtClean="0">
                <a:solidFill>
                  <a:schemeClr val="tx2">
                    <a:lumMod val="75000"/>
                  </a:schemeClr>
                </a:solidFill>
                <a:latin typeface="+mj-lt"/>
              </a:rPr>
              <a:t>: OBCA s.247(d). </a:t>
            </a:r>
          </a:p>
          <a:p>
            <a:r>
              <a:rPr lang="en-CA" sz="2000" dirty="0" smtClean="0">
                <a:solidFill>
                  <a:schemeClr val="tx2">
                    <a:lumMod val="75000"/>
                  </a:schemeClr>
                </a:solidFill>
                <a:latin typeface="+mj-lt"/>
              </a:rPr>
              <a:t>The  test is onerous: genuine financial difficulty arising from the alleged oppression; a strong prima facie case; case cannot be pursued without an order:</a:t>
            </a:r>
          </a:p>
          <a:p>
            <a:pPr lvl="1"/>
            <a:r>
              <a:rPr lang="en-CA" sz="1800" i="1" dirty="0" smtClean="0">
                <a:solidFill>
                  <a:schemeClr val="tx2">
                    <a:lumMod val="75000"/>
                  </a:schemeClr>
                </a:solidFill>
                <a:latin typeface="+mj-lt"/>
              </a:rPr>
              <a:t>Molinaro </a:t>
            </a:r>
            <a:r>
              <a:rPr lang="en-CA" sz="1800" i="1" dirty="0">
                <a:solidFill>
                  <a:schemeClr val="tx2">
                    <a:lumMod val="75000"/>
                  </a:schemeClr>
                </a:solidFill>
                <a:latin typeface="+mj-lt"/>
              </a:rPr>
              <a:t>v. U-Buy Discount Foods Ltd</a:t>
            </a:r>
            <a:r>
              <a:rPr lang="en-CA" sz="1800" i="1" dirty="0" smtClean="0">
                <a:solidFill>
                  <a:schemeClr val="tx2">
                    <a:lumMod val="75000"/>
                  </a:schemeClr>
                </a:solidFill>
                <a:latin typeface="+mj-lt"/>
              </a:rPr>
              <a:t>. 2000 </a:t>
            </a:r>
            <a:r>
              <a:rPr lang="en-CA" sz="1800" i="1" dirty="0">
                <a:solidFill>
                  <a:schemeClr val="tx2">
                    <a:lumMod val="75000"/>
                  </a:schemeClr>
                </a:solidFill>
                <a:latin typeface="+mj-lt"/>
              </a:rPr>
              <a:t>CarswellOnt </a:t>
            </a:r>
            <a:r>
              <a:rPr lang="en-CA" sz="1800" i="1" dirty="0" smtClean="0">
                <a:solidFill>
                  <a:schemeClr val="tx2">
                    <a:lumMod val="75000"/>
                  </a:schemeClr>
                </a:solidFill>
                <a:latin typeface="+mj-lt"/>
              </a:rPr>
              <a:t>4656</a:t>
            </a:r>
          </a:p>
          <a:p>
            <a:pPr lvl="1"/>
            <a:r>
              <a:rPr lang="en-CA" sz="1800" i="1" dirty="0">
                <a:solidFill>
                  <a:schemeClr val="tx2">
                    <a:lumMod val="75000"/>
                  </a:schemeClr>
                </a:solidFill>
                <a:latin typeface="+mj-lt"/>
              </a:rPr>
              <a:t>Hames v. </a:t>
            </a:r>
            <a:r>
              <a:rPr lang="en-CA" sz="1800" i="1" dirty="0" smtClean="0">
                <a:solidFill>
                  <a:schemeClr val="tx2">
                    <a:lumMod val="75000"/>
                  </a:schemeClr>
                </a:solidFill>
                <a:latin typeface="+mj-lt"/>
              </a:rPr>
              <a:t>Greenberg 2014 </a:t>
            </a:r>
            <a:r>
              <a:rPr lang="en-CA" sz="1800" i="1" dirty="0">
                <a:solidFill>
                  <a:schemeClr val="tx2">
                    <a:lumMod val="75000"/>
                  </a:schemeClr>
                </a:solidFill>
                <a:latin typeface="+mj-lt"/>
              </a:rPr>
              <a:t>CarswellOnt </a:t>
            </a:r>
            <a:r>
              <a:rPr lang="en-CA" sz="1800" i="1" dirty="0" smtClean="0">
                <a:solidFill>
                  <a:schemeClr val="tx2">
                    <a:lumMod val="75000"/>
                  </a:schemeClr>
                </a:solidFill>
                <a:latin typeface="+mj-lt"/>
              </a:rPr>
              <a:t>664  </a:t>
            </a:r>
          </a:p>
          <a:p>
            <a:r>
              <a:rPr lang="en-CA" sz="2000" dirty="0" smtClean="0">
                <a:solidFill>
                  <a:schemeClr val="tx2">
                    <a:lumMod val="75000"/>
                  </a:schemeClr>
                </a:solidFill>
                <a:latin typeface="+mj-lt"/>
              </a:rPr>
              <a:t>These motions are infrequently made because they change the focus of the case from oppression of the plaintiff to the scope of the plaintiff’s financial situation. </a:t>
            </a:r>
          </a:p>
          <a:p>
            <a:r>
              <a:rPr lang="en-CA" sz="2000" dirty="0" smtClean="0">
                <a:solidFill>
                  <a:schemeClr val="tx2">
                    <a:lumMod val="75000"/>
                  </a:schemeClr>
                </a:solidFill>
                <a:latin typeface="+mj-lt"/>
              </a:rPr>
              <a:t>There are other remedies under the OBCA not mentioned here such as ordering a shareholders’ meeting: OBCA s. 106.</a:t>
            </a:r>
            <a:endParaRPr lang="en-CA" sz="2000" dirty="0">
              <a:solidFill>
                <a:schemeClr val="tx2">
                  <a:lumMod val="75000"/>
                </a:schemeClr>
              </a:solidFill>
              <a:latin typeface="+mj-lt"/>
            </a:endParaRP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8</a:t>
            </a:fld>
            <a:endParaRPr lang="en-CA" dirty="0"/>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280"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601075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922114"/>
          </a:xfrm>
        </p:spPr>
        <p:txBody>
          <a:bodyPr/>
          <a:lstStyle/>
          <a:p>
            <a:pPr algn="ctr"/>
            <a:r>
              <a:rPr lang="en-CA" sz="3200" dirty="0" smtClean="0">
                <a:solidFill>
                  <a:srgbClr val="D16349"/>
                </a:solidFill>
              </a:rPr>
              <a:t>Facts Investigation</a:t>
            </a:r>
            <a:endParaRPr lang="en-CA" sz="3200" dirty="0">
              <a:solidFill>
                <a:srgbClr val="D16349"/>
              </a:solidFill>
            </a:endParaRPr>
          </a:p>
        </p:txBody>
      </p:sp>
      <p:sp>
        <p:nvSpPr>
          <p:cNvPr id="3" name="Content Placeholder 2"/>
          <p:cNvSpPr>
            <a:spLocks noGrp="1"/>
          </p:cNvSpPr>
          <p:nvPr>
            <p:ph idx="1"/>
          </p:nvPr>
        </p:nvSpPr>
        <p:spPr/>
        <p:txBody>
          <a:bodyPr>
            <a:normAutofit/>
          </a:bodyPr>
          <a:lstStyle/>
          <a:p>
            <a:r>
              <a:rPr lang="en-CA" dirty="0" smtClean="0">
                <a:solidFill>
                  <a:schemeClr val="tx2">
                    <a:lumMod val="75000"/>
                  </a:schemeClr>
                </a:solidFill>
                <a:latin typeface="+mj-lt"/>
              </a:rPr>
              <a:t>Is the corporation incorporated under OBCA/CBCA?</a:t>
            </a:r>
          </a:p>
          <a:p>
            <a:r>
              <a:rPr lang="en-CA" dirty="0" smtClean="0">
                <a:solidFill>
                  <a:schemeClr val="tx2">
                    <a:lumMod val="75000"/>
                  </a:schemeClr>
                </a:solidFill>
                <a:latin typeface="+mj-lt"/>
              </a:rPr>
              <a:t>Are the parties resident in Ontario?</a:t>
            </a:r>
          </a:p>
          <a:p>
            <a:r>
              <a:rPr lang="en-CA" dirty="0" smtClean="0">
                <a:solidFill>
                  <a:schemeClr val="tx2">
                    <a:lumMod val="75000"/>
                  </a:schemeClr>
                </a:solidFill>
                <a:latin typeface="+mj-lt"/>
              </a:rPr>
              <a:t>Is there a unanimous shareholder agreement  (“USA”)?</a:t>
            </a:r>
          </a:p>
          <a:p>
            <a:r>
              <a:rPr lang="en-CA" dirty="0" smtClean="0">
                <a:solidFill>
                  <a:schemeClr val="tx2">
                    <a:lumMod val="75000"/>
                  </a:schemeClr>
                </a:solidFill>
                <a:latin typeface="+mj-lt"/>
              </a:rPr>
              <a:t>Does the USA contain a buy-sell clause?</a:t>
            </a:r>
          </a:p>
          <a:p>
            <a:r>
              <a:rPr lang="en-CA" dirty="0" smtClean="0">
                <a:solidFill>
                  <a:schemeClr val="tx2">
                    <a:lumMod val="75000"/>
                  </a:schemeClr>
                </a:solidFill>
                <a:latin typeface="+mj-lt"/>
              </a:rPr>
              <a:t>Does the Buy-Sell have enough details for a deal?</a:t>
            </a:r>
          </a:p>
          <a:p>
            <a:r>
              <a:rPr lang="en-CA" dirty="0" smtClean="0">
                <a:solidFill>
                  <a:schemeClr val="tx2">
                    <a:lumMod val="75000"/>
                  </a:schemeClr>
                </a:solidFill>
                <a:latin typeface="+mj-lt"/>
              </a:rPr>
              <a:t>Is your client interested in triggering the USA?</a:t>
            </a:r>
          </a:p>
          <a:p>
            <a:r>
              <a:rPr lang="en-CA" dirty="0" smtClean="0">
                <a:solidFill>
                  <a:schemeClr val="tx2">
                    <a:lumMod val="75000"/>
                  </a:schemeClr>
                </a:solidFill>
                <a:latin typeface="+mj-lt"/>
              </a:rPr>
              <a:t>Does your client have funds and/or financing to purchase?</a:t>
            </a:r>
          </a:p>
          <a:p>
            <a:r>
              <a:rPr lang="en-CA" dirty="0" smtClean="0">
                <a:solidFill>
                  <a:schemeClr val="tx2">
                    <a:lumMod val="75000"/>
                  </a:schemeClr>
                </a:solidFill>
                <a:latin typeface="+mj-lt"/>
              </a:rPr>
              <a:t>Is </a:t>
            </a:r>
            <a:r>
              <a:rPr lang="en-CA" dirty="0">
                <a:solidFill>
                  <a:schemeClr val="tx2">
                    <a:lumMod val="75000"/>
                  </a:schemeClr>
                </a:solidFill>
                <a:latin typeface="+mj-lt"/>
              </a:rPr>
              <a:t>there a non-competition clause?</a:t>
            </a:r>
            <a:endParaRPr lang="en-CA" dirty="0" smtClean="0">
              <a:solidFill>
                <a:schemeClr val="tx2">
                  <a:lumMod val="75000"/>
                </a:schemeClr>
              </a:solidFill>
              <a:latin typeface="+mj-lt"/>
            </a:endParaRPr>
          </a:p>
          <a:p>
            <a:r>
              <a:rPr lang="en-CA" dirty="0" smtClean="0">
                <a:solidFill>
                  <a:schemeClr val="tx2">
                    <a:lumMod val="75000"/>
                  </a:schemeClr>
                </a:solidFill>
                <a:latin typeface="+mj-lt"/>
              </a:rPr>
              <a:t>Will there be other defendants who are not parties to the arbitration clause?</a:t>
            </a:r>
          </a:p>
          <a:p>
            <a:r>
              <a:rPr lang="en-CA" dirty="0" smtClean="0">
                <a:solidFill>
                  <a:schemeClr val="tx2">
                    <a:lumMod val="75000"/>
                  </a:schemeClr>
                </a:solidFill>
                <a:latin typeface="+mj-lt"/>
              </a:rPr>
              <a:t>Does the USA contain any limitations on liability?</a:t>
            </a:r>
          </a:p>
          <a:p>
            <a:pPr marL="114300" indent="0">
              <a:buNone/>
            </a:pPr>
            <a:endParaRPr lang="en-CA" dirty="0">
              <a:latin typeface="+mj-lt"/>
            </a:endParaRPr>
          </a:p>
        </p:txBody>
      </p:sp>
      <p:sp>
        <p:nvSpPr>
          <p:cNvPr id="4" name="Footer Placeholder 3"/>
          <p:cNvSpPr>
            <a:spLocks noGrp="1"/>
          </p:cNvSpPr>
          <p:nvPr>
            <p:ph type="ftr" sz="quarter" idx="11"/>
          </p:nvPr>
        </p:nvSpPr>
        <p:spPr/>
        <p:txBody>
          <a:bodyPr/>
          <a:lstStyle/>
          <a:p>
            <a:r>
              <a:rPr lang="es-ES" dirty="0" smtClean="0"/>
              <a:t>www.ellynlaw.com</a:t>
            </a:r>
            <a:endParaRPr lang="en-CA" dirty="0"/>
          </a:p>
        </p:txBody>
      </p:sp>
      <p:sp>
        <p:nvSpPr>
          <p:cNvPr id="5" name="Slide Number Placeholder 4"/>
          <p:cNvSpPr>
            <a:spLocks noGrp="1"/>
          </p:cNvSpPr>
          <p:nvPr>
            <p:ph type="sldNum" sz="quarter" idx="12"/>
          </p:nvPr>
        </p:nvSpPr>
        <p:spPr/>
        <p:txBody>
          <a:bodyPr/>
          <a:lstStyle/>
          <a:p>
            <a:fld id="{0CBA90C3-8697-4982-A4FE-6C9F37DF3AE2}" type="slidenum">
              <a:rPr lang="en-CA" smtClean="0"/>
              <a:t>9</a:t>
            </a:fld>
            <a:endParaRPr lang="en-CA"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6237312"/>
            <a:ext cx="12255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9386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12370</TotalTime>
  <Words>3942</Words>
  <Application>Microsoft Office PowerPoint</Application>
  <PresentationFormat>On-screen Show (4:3)</PresentationFormat>
  <Paragraphs>398</Paragraphs>
  <Slides>23</Slides>
  <Notes>9</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Adjacency</vt:lpstr>
      <vt:lpstr>LITIGATING SHAREHOLDER and OPPRESSION CLAIMS in ONTARIO: Commercial List or Arbitration?</vt:lpstr>
      <vt:lpstr>Overview</vt:lpstr>
      <vt:lpstr>How shareholder oppression cases arise</vt:lpstr>
      <vt:lpstr>What does your client hope to achieve?</vt:lpstr>
      <vt:lpstr>Remedies to consider</vt:lpstr>
      <vt:lpstr>The essence of the oppression remedy</vt:lpstr>
      <vt:lpstr>Other statutory remedies #1</vt:lpstr>
      <vt:lpstr>Other statutory remedies #2</vt:lpstr>
      <vt:lpstr>Facts Investigation</vt:lpstr>
      <vt:lpstr>Arbitration Clause in the USA</vt:lpstr>
      <vt:lpstr>Differences between Court and arbitration</vt:lpstr>
      <vt:lpstr>Inherent jurisdiction v. Consensual process</vt:lpstr>
      <vt:lpstr>Statutory rights and arbitration clauses</vt:lpstr>
      <vt:lpstr>Court deference to arbitration agreement #1</vt:lpstr>
      <vt:lpstr>Court deference to arbitration agreement #2</vt:lpstr>
      <vt:lpstr>Court deference to arbitration agreement #3</vt:lpstr>
      <vt:lpstr>Start in Court…finish at arbitration</vt:lpstr>
      <vt:lpstr>…And end up in Court, after all</vt:lpstr>
      <vt:lpstr>Arbitral award requires enforcement</vt:lpstr>
      <vt:lpstr>Intangible considerations</vt:lpstr>
      <vt:lpstr>List of cases referred to in these slides</vt:lpstr>
      <vt:lpstr>Useful references and articles</vt:lpstr>
      <vt:lpstr>Now that  you know, will you choose wisely?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Igor Ellyn</dc:creator>
  <cp:lastModifiedBy>bookkeeper</cp:lastModifiedBy>
  <cp:revision>155</cp:revision>
  <cp:lastPrinted>2014-04-22T05:15:30Z</cp:lastPrinted>
  <dcterms:created xsi:type="dcterms:W3CDTF">2014-03-22T03:28:24Z</dcterms:created>
  <dcterms:modified xsi:type="dcterms:W3CDTF">2014-07-10T15:27:25Z</dcterms:modified>
</cp:coreProperties>
</file>