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6" r:id="rId1"/>
    <p:sldMasterId id="2147483890" r:id="rId2"/>
  </p:sldMasterIdLst>
  <p:notesMasterIdLst>
    <p:notesMasterId r:id="rId29"/>
  </p:notesMasterIdLst>
  <p:handoutMasterIdLst>
    <p:handoutMasterId r:id="rId30"/>
  </p:handoutMasterIdLst>
  <p:sldIdLst>
    <p:sldId id="259" r:id="rId3"/>
    <p:sldId id="602" r:id="rId4"/>
    <p:sldId id="610" r:id="rId5"/>
    <p:sldId id="604" r:id="rId6"/>
    <p:sldId id="622" r:id="rId7"/>
    <p:sldId id="630" r:id="rId8"/>
    <p:sldId id="623" r:id="rId9"/>
    <p:sldId id="624" r:id="rId10"/>
    <p:sldId id="625" r:id="rId11"/>
    <p:sldId id="620" r:id="rId12"/>
    <p:sldId id="621" r:id="rId13"/>
    <p:sldId id="603" r:id="rId14"/>
    <p:sldId id="608" r:id="rId15"/>
    <p:sldId id="609" r:id="rId16"/>
    <p:sldId id="613" r:id="rId17"/>
    <p:sldId id="615" r:id="rId18"/>
    <p:sldId id="629" r:id="rId19"/>
    <p:sldId id="626" r:id="rId20"/>
    <p:sldId id="606" r:id="rId21"/>
    <p:sldId id="607" r:id="rId22"/>
    <p:sldId id="616" r:id="rId23"/>
    <p:sldId id="619" r:id="rId24"/>
    <p:sldId id="627" r:id="rId25"/>
    <p:sldId id="628" r:id="rId26"/>
    <p:sldId id="600" r:id="rId27"/>
    <p:sldId id="558" r:id="rId2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rebuchet MS" pitchFamily="34" charset="0"/>
        <a:ea typeface="+mn-ea"/>
        <a:cs typeface="+mn-cs"/>
      </a:defRPr>
    </a:lvl1pPr>
    <a:lvl2pPr marL="457200" algn="l" rtl="0" fontAlgn="base">
      <a:spcBef>
        <a:spcPct val="0"/>
      </a:spcBef>
      <a:spcAft>
        <a:spcPct val="0"/>
      </a:spcAft>
      <a:defRPr kern="1200">
        <a:solidFill>
          <a:schemeClr val="tx1"/>
        </a:solidFill>
        <a:latin typeface="Trebuchet MS" pitchFamily="34" charset="0"/>
        <a:ea typeface="+mn-ea"/>
        <a:cs typeface="+mn-cs"/>
      </a:defRPr>
    </a:lvl2pPr>
    <a:lvl3pPr marL="914400" algn="l" rtl="0" fontAlgn="base">
      <a:spcBef>
        <a:spcPct val="0"/>
      </a:spcBef>
      <a:spcAft>
        <a:spcPct val="0"/>
      </a:spcAft>
      <a:defRPr kern="1200">
        <a:solidFill>
          <a:schemeClr val="tx1"/>
        </a:solidFill>
        <a:latin typeface="Trebuchet MS" pitchFamily="34" charset="0"/>
        <a:ea typeface="+mn-ea"/>
        <a:cs typeface="+mn-cs"/>
      </a:defRPr>
    </a:lvl3pPr>
    <a:lvl4pPr marL="1371600" algn="l" rtl="0" fontAlgn="base">
      <a:spcBef>
        <a:spcPct val="0"/>
      </a:spcBef>
      <a:spcAft>
        <a:spcPct val="0"/>
      </a:spcAft>
      <a:defRPr kern="1200">
        <a:solidFill>
          <a:schemeClr val="tx1"/>
        </a:solidFill>
        <a:latin typeface="Trebuchet MS" pitchFamily="34" charset="0"/>
        <a:ea typeface="+mn-ea"/>
        <a:cs typeface="+mn-cs"/>
      </a:defRPr>
    </a:lvl4pPr>
    <a:lvl5pPr marL="1828800" algn="l" rtl="0" fontAlgn="base">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7" autoAdjust="0"/>
    <p:restoredTop sz="94624" autoAdjust="0"/>
  </p:normalViewPr>
  <p:slideViewPr>
    <p:cSldViewPr>
      <p:cViewPr>
        <p:scale>
          <a:sx n="100" d="100"/>
          <a:sy n="100" d="100"/>
        </p:scale>
        <p:origin x="-276" y="-162"/>
      </p:cViewPr>
      <p:guideLst>
        <p:guide orient="horz" pos="2160"/>
        <p:guide pos="2880"/>
      </p:guideLst>
    </p:cSldViewPr>
  </p:slideViewPr>
  <p:outlineViewPr>
    <p:cViewPr>
      <p:scale>
        <a:sx n="33" d="100"/>
        <a:sy n="33" d="100"/>
      </p:scale>
      <p:origin x="0" y="3408"/>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5" d="100"/>
          <a:sy n="55" d="100"/>
        </p:scale>
        <p:origin x="-2832" y="-84"/>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t" anchorCtr="0" compatLnSpc="1">
            <a:prstTxWarp prst="textNoShape">
              <a:avLst/>
            </a:prstTxWarp>
          </a:bodyPr>
          <a:lstStyle>
            <a:lvl1pPr eaLnBrk="0" hangingPunct="0">
              <a:spcBef>
                <a:spcPct val="20000"/>
              </a:spcBef>
              <a:defRPr sz="1200" dirty="0">
                <a:latin typeface="Tahoma" pitchFamily="34" charset="0"/>
              </a:defRPr>
            </a:lvl1pPr>
          </a:lstStyle>
          <a:p>
            <a:pPr>
              <a:defRPr/>
            </a:pPr>
            <a:r>
              <a:rPr lang="en-CA" dirty="0"/>
              <a:t>FOR INFORMATION ONLY - NOT LEGAL ADVICE - STUDENT PRESENTATION</a:t>
            </a:r>
            <a:endParaRPr lang="en-US" dirty="0"/>
          </a:p>
        </p:txBody>
      </p:sp>
      <p:sp>
        <p:nvSpPr>
          <p:cNvPr id="372739" name="Rectangle 3"/>
          <p:cNvSpPr>
            <a:spLocks noGrp="1" noChangeArrowheads="1"/>
          </p:cNvSpPr>
          <p:nvPr>
            <p:ph type="dt" sz="quarter" idx="1"/>
          </p:nvPr>
        </p:nvSpPr>
        <p:spPr bwMode="auto">
          <a:xfrm>
            <a:off x="414655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t" anchorCtr="0" compatLnSpc="1">
            <a:prstTxWarp prst="textNoShape">
              <a:avLst/>
            </a:prstTxWarp>
          </a:bodyPr>
          <a:lstStyle>
            <a:lvl1pPr algn="r" eaLnBrk="0" hangingPunct="0">
              <a:spcBef>
                <a:spcPct val="20000"/>
              </a:spcBef>
              <a:defRPr sz="1200" dirty="0">
                <a:latin typeface="Tahoma" pitchFamily="34" charset="0"/>
              </a:defRPr>
            </a:lvl1pPr>
          </a:lstStyle>
          <a:p>
            <a:pPr>
              <a:defRPr/>
            </a:pPr>
            <a:endParaRPr lang="en-US" dirty="0"/>
          </a:p>
        </p:txBody>
      </p:sp>
      <p:sp>
        <p:nvSpPr>
          <p:cNvPr id="372740" name="Rectangle 4"/>
          <p:cNvSpPr>
            <a:spLocks noGrp="1" noChangeArrowheads="1"/>
          </p:cNvSpPr>
          <p:nvPr>
            <p:ph type="ftr" sz="quarter" idx="2"/>
          </p:nvPr>
        </p:nvSpPr>
        <p:spPr bwMode="auto">
          <a:xfrm>
            <a:off x="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b" anchorCtr="0" compatLnSpc="1">
            <a:prstTxWarp prst="textNoShape">
              <a:avLst/>
            </a:prstTxWarp>
          </a:bodyPr>
          <a:lstStyle>
            <a:lvl1pPr eaLnBrk="0" hangingPunct="0">
              <a:spcBef>
                <a:spcPct val="20000"/>
              </a:spcBef>
              <a:defRPr sz="1200" dirty="0">
                <a:latin typeface="Tahoma" pitchFamily="34" charset="0"/>
              </a:defRPr>
            </a:lvl1pPr>
          </a:lstStyle>
          <a:p>
            <a:pPr>
              <a:defRPr/>
            </a:pPr>
            <a:r>
              <a:rPr lang="en-US" dirty="0"/>
              <a:t>Copyright 2011  Igor Ellyn.   ELLYN LAW LLP  www.ellynlaw.com</a:t>
            </a:r>
          </a:p>
        </p:txBody>
      </p:sp>
      <p:sp>
        <p:nvSpPr>
          <p:cNvPr id="372741" name="Rectangle 5"/>
          <p:cNvSpPr>
            <a:spLocks noGrp="1" noChangeArrowheads="1"/>
          </p:cNvSpPr>
          <p:nvPr>
            <p:ph type="sldNum" sz="quarter" idx="3"/>
          </p:nvPr>
        </p:nvSpPr>
        <p:spPr bwMode="auto">
          <a:xfrm>
            <a:off x="414655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b" anchorCtr="0" compatLnSpc="1">
            <a:prstTxWarp prst="textNoShape">
              <a:avLst/>
            </a:prstTxWarp>
          </a:bodyPr>
          <a:lstStyle>
            <a:lvl1pPr algn="r" eaLnBrk="0" hangingPunct="0">
              <a:spcBef>
                <a:spcPct val="20000"/>
              </a:spcBef>
              <a:defRPr sz="1200">
                <a:latin typeface="Tahoma" pitchFamily="34" charset="0"/>
              </a:defRPr>
            </a:lvl1pPr>
          </a:lstStyle>
          <a:p>
            <a:pPr>
              <a:defRPr/>
            </a:pPr>
            <a:fld id="{1A0C3D18-83A5-4580-9230-0EBFC36EF846}" type="slidenum">
              <a:rPr lang="en-US"/>
              <a:pPr>
                <a:defRPr/>
              </a:pPr>
              <a:t>‹#›</a:t>
            </a:fld>
            <a:endParaRPr lang="en-US" dirty="0"/>
          </a:p>
        </p:txBody>
      </p:sp>
    </p:spTree>
    <p:extLst>
      <p:ext uri="{BB962C8B-B14F-4D97-AF65-F5344CB8AC3E}">
        <p14:creationId xmlns:p14="http://schemas.microsoft.com/office/powerpoint/2010/main" val="2961161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t" anchorCtr="0" compatLnSpc="1">
            <a:prstTxWarp prst="textNoShape">
              <a:avLst/>
            </a:prstTxWarp>
          </a:bodyPr>
          <a:lstStyle>
            <a:lvl1pPr eaLnBrk="0" hangingPunct="0">
              <a:spcBef>
                <a:spcPct val="20000"/>
              </a:spcBef>
              <a:buFontTx/>
              <a:buChar char="•"/>
              <a:defRPr sz="1200" dirty="0">
                <a:latin typeface="Tahoma" pitchFamily="34" charset="0"/>
              </a:defRPr>
            </a:lvl1pPr>
          </a:lstStyle>
          <a:p>
            <a:pPr>
              <a:defRPr/>
            </a:pPr>
            <a:r>
              <a:rPr lang="en-CA" dirty="0"/>
              <a:t>FOR INFORMATION ONLY - NOT LEGAL ADVICE - STUDENT PRESENTATION</a:t>
            </a:r>
            <a:endParaRPr lang="en-US" dirty="0"/>
          </a:p>
        </p:txBody>
      </p:sp>
      <p:sp>
        <p:nvSpPr>
          <p:cNvPr id="28675" name="Rectangle 9"/>
          <p:cNvSpPr>
            <a:spLocks noGrp="1" noRot="1" noChangeAspect="1" noChangeArrowheads="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2506" name="Rectangle 10"/>
          <p:cNvSpPr>
            <a:spLocks noGrp="1" noChangeArrowheads="1"/>
          </p:cNvSpPr>
          <p:nvPr>
            <p:ph type="body" sz="quarter" idx="3"/>
          </p:nvPr>
        </p:nvSpPr>
        <p:spPr bwMode="auto">
          <a:xfrm>
            <a:off x="974725" y="4559300"/>
            <a:ext cx="53657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2507" name="Rectangle 11"/>
          <p:cNvSpPr>
            <a:spLocks noGrp="1" noChangeArrowheads="1"/>
          </p:cNvSpPr>
          <p:nvPr>
            <p:ph type="dt" idx="1"/>
          </p:nvPr>
        </p:nvSpPr>
        <p:spPr bwMode="auto">
          <a:xfrm>
            <a:off x="414655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t" anchorCtr="0" compatLnSpc="1">
            <a:prstTxWarp prst="textNoShape">
              <a:avLst/>
            </a:prstTxWarp>
          </a:bodyPr>
          <a:lstStyle>
            <a:lvl1pPr algn="r" eaLnBrk="0" hangingPunct="0">
              <a:spcBef>
                <a:spcPct val="20000"/>
              </a:spcBef>
              <a:buFontTx/>
              <a:buChar char="•"/>
              <a:defRPr sz="1200" dirty="0">
                <a:latin typeface="Tahoma" pitchFamily="34" charset="0"/>
              </a:defRPr>
            </a:lvl1pPr>
          </a:lstStyle>
          <a:p>
            <a:pPr>
              <a:defRPr/>
            </a:pPr>
            <a:endParaRPr lang="en-US" dirty="0"/>
          </a:p>
        </p:txBody>
      </p:sp>
      <p:sp>
        <p:nvSpPr>
          <p:cNvPr id="362508" name="Rectangle 12"/>
          <p:cNvSpPr>
            <a:spLocks noGrp="1" noChangeArrowheads="1"/>
          </p:cNvSpPr>
          <p:nvPr>
            <p:ph type="ftr" sz="quarter" idx="4"/>
          </p:nvPr>
        </p:nvSpPr>
        <p:spPr bwMode="auto">
          <a:xfrm>
            <a:off x="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b" anchorCtr="0" compatLnSpc="1">
            <a:prstTxWarp prst="textNoShape">
              <a:avLst/>
            </a:prstTxWarp>
          </a:bodyPr>
          <a:lstStyle>
            <a:lvl1pPr eaLnBrk="0" hangingPunct="0">
              <a:spcBef>
                <a:spcPct val="20000"/>
              </a:spcBef>
              <a:buFontTx/>
              <a:buChar char="•"/>
              <a:defRPr sz="1200" dirty="0">
                <a:latin typeface="Tahoma" pitchFamily="34" charset="0"/>
              </a:defRPr>
            </a:lvl1pPr>
          </a:lstStyle>
          <a:p>
            <a:pPr>
              <a:defRPr/>
            </a:pPr>
            <a:r>
              <a:rPr lang="en-US" dirty="0"/>
              <a:t>Copyright 2011  Igor Ellyn.   ELLYN LAW LLP  www.ellynlaw.com</a:t>
            </a:r>
          </a:p>
        </p:txBody>
      </p:sp>
      <p:sp>
        <p:nvSpPr>
          <p:cNvPr id="362509" name="Rectangle 13"/>
          <p:cNvSpPr>
            <a:spLocks noGrp="1" noChangeArrowheads="1"/>
          </p:cNvSpPr>
          <p:nvPr>
            <p:ph type="sldNum" sz="quarter" idx="5"/>
          </p:nvPr>
        </p:nvSpPr>
        <p:spPr bwMode="auto">
          <a:xfrm>
            <a:off x="414655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6655" tIns="48328" rIns="96655" bIns="48328" numCol="1" anchor="b" anchorCtr="0" compatLnSpc="1">
            <a:prstTxWarp prst="textNoShape">
              <a:avLst/>
            </a:prstTxWarp>
          </a:bodyPr>
          <a:lstStyle>
            <a:lvl1pPr algn="r" eaLnBrk="0" hangingPunct="0">
              <a:spcBef>
                <a:spcPct val="20000"/>
              </a:spcBef>
              <a:buFontTx/>
              <a:buChar char="•"/>
              <a:defRPr sz="1200">
                <a:latin typeface="Tahoma" pitchFamily="34" charset="0"/>
              </a:defRPr>
            </a:lvl1pPr>
          </a:lstStyle>
          <a:p>
            <a:pPr>
              <a:defRPr/>
            </a:pPr>
            <a:fld id="{536B1A93-728A-4C8D-B530-21BB5EB608B6}" type="slidenum">
              <a:rPr lang="en-US"/>
              <a:pPr>
                <a:defRPr/>
              </a:pPr>
              <a:t>‹#›</a:t>
            </a:fld>
            <a:endParaRPr lang="en-US" dirty="0"/>
          </a:p>
        </p:txBody>
      </p:sp>
    </p:spTree>
    <p:extLst>
      <p:ext uri="{BB962C8B-B14F-4D97-AF65-F5344CB8AC3E}">
        <p14:creationId xmlns:p14="http://schemas.microsoft.com/office/powerpoint/2010/main" val="3807080199"/>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1</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22</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23</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24</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5017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5018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504580BA-A30A-4187-8CAB-109B67213E66}" type="slidenum">
              <a:rPr lang="en-US" smtClean="0">
                <a:latin typeface="Tahoma" pitchFamily="34" charset="0"/>
              </a:rPr>
              <a:pPr/>
              <a:t>25</a:t>
            </a:fld>
            <a:endParaRPr lang="en-US" dirty="0" smtClean="0">
              <a:latin typeface="Tahoma" pitchFamily="34" charset="0"/>
            </a:endParaRPr>
          </a:p>
        </p:txBody>
      </p:sp>
      <p:sp>
        <p:nvSpPr>
          <p:cNvPr id="50181" name="Rectangle 2"/>
          <p:cNvSpPr>
            <a:spLocks noGrp="1" noRot="1" noChangeAspect="1" noChangeArrowheads="1" noTextEdit="1"/>
          </p:cNvSpPr>
          <p:nvPr>
            <p:ph type="sldImg"/>
          </p:nvPr>
        </p:nvSpPr>
        <p:spPr>
          <a:ln/>
        </p:spPr>
      </p:sp>
      <p:sp>
        <p:nvSpPr>
          <p:cNvPr id="5018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51203"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51204"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320F117E-F502-4668-B78E-D5523960315E}" type="slidenum">
              <a:rPr lang="en-US" smtClean="0">
                <a:latin typeface="Tahoma" pitchFamily="34" charset="0"/>
              </a:rPr>
              <a:pPr/>
              <a:t>26</a:t>
            </a:fld>
            <a:endParaRPr lang="en-US" dirty="0" smtClean="0">
              <a:latin typeface="Tahoma" pitchFamily="34" charset="0"/>
            </a:endParaRPr>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3</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4</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5</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12</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19</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20</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8"/>
          <p:cNvSpPr>
            <a:spLocks noGrp="1" noChangeArrowheads="1"/>
          </p:cNvSpPr>
          <p:nvPr>
            <p:ph type="hdr" sz="quarter"/>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CA" dirty="0" smtClean="0">
                <a:latin typeface="Tahoma" pitchFamily="34" charset="0"/>
              </a:rPr>
              <a:t>FOR INFORMATION ONLY - NOT LEGAL ADVICE - STUDENT PRESENTATION</a:t>
            </a:r>
            <a:endParaRPr lang="en-US" dirty="0" smtClean="0">
              <a:latin typeface="Tahoma" pitchFamily="34" charset="0"/>
            </a:endParaRPr>
          </a:p>
        </p:txBody>
      </p:sp>
      <p:sp>
        <p:nvSpPr>
          <p:cNvPr id="29699" name="Rectangle 12"/>
          <p:cNvSpPr>
            <a:spLocks noGrp="1" noChangeArrowheads="1"/>
          </p:cNvSpPr>
          <p:nvPr>
            <p:ph type="ftr" sz="quarter" idx="4"/>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r>
              <a:rPr lang="en-US" dirty="0" smtClean="0">
                <a:latin typeface="Tahoma" pitchFamily="34" charset="0"/>
              </a:rPr>
              <a:t>Copyright 2011  Igor Ellyn.   ELLYN LAW LLP  www.ellynlaw.com</a:t>
            </a:r>
          </a:p>
        </p:txBody>
      </p:sp>
      <p:sp>
        <p:nvSpPr>
          <p:cNvPr id="29700" name="Rectangle 13"/>
          <p:cNvSpPr>
            <a:spLocks noGrp="1" noChangeArrowheads="1"/>
          </p:cNvSpPr>
          <p:nvPr>
            <p:ph type="sldNum" sz="quarter" idx="5"/>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fld id="{88B2A107-C95A-4610-9FBF-6954A0ADFAEF}" type="slidenum">
              <a:rPr lang="en-US" smtClean="0">
                <a:latin typeface="Tahoma" pitchFamily="34" charset="0"/>
              </a:rPr>
              <a:pPr/>
              <a:t>21</a:t>
            </a:fld>
            <a:endParaRPr lang="en-US" dirty="0" smtClean="0">
              <a:latin typeface="Tahoma" pitchFamily="34" charset="0"/>
            </a:endParaRPr>
          </a:p>
        </p:txBody>
      </p:sp>
      <p:sp>
        <p:nvSpPr>
          <p:cNvPr id="29701" name="Rectangle 2"/>
          <p:cNvSpPr>
            <a:spLocks noGrp="1" noRot="1" noChangeAspect="1" noChangeArrowheads="1" noTextEdit="1"/>
          </p:cNvSpPr>
          <p:nvPr>
            <p:ph type="sldImg"/>
          </p:nvPr>
        </p:nvSpPr>
        <p:spPr>
          <a:ln/>
        </p:spPr>
      </p:sp>
      <p:sp>
        <p:nvSpPr>
          <p:cNvPr id="29702"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45442" name="Rectangle 2"/>
          <p:cNvSpPr>
            <a:spLocks noGrp="1" noChangeArrowheads="1"/>
          </p:cNvSpPr>
          <p:nvPr>
            <p:ph type="ctrTitle"/>
          </p:nvPr>
        </p:nvSpPr>
        <p:spPr>
          <a:xfrm>
            <a:off x="1279525" y="1600200"/>
            <a:ext cx="7085013" cy="1066800"/>
          </a:xfrm>
        </p:spPr>
        <p:txBody>
          <a:bodyPr/>
          <a:lstStyle>
            <a:lvl1pPr>
              <a:defRPr/>
            </a:lvl1pPr>
          </a:lstStyle>
          <a:p>
            <a:pPr lvl="0"/>
            <a:r>
              <a:rPr lang="en-US" noProof="0" smtClean="0"/>
              <a:t>Click to edit Master title style</a:t>
            </a:r>
          </a:p>
        </p:txBody>
      </p:sp>
      <p:sp>
        <p:nvSpPr>
          <p:cNvPr id="445443"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a:xfrm>
            <a:off x="3124200" y="6429375"/>
            <a:ext cx="2895600" cy="323850"/>
          </a:xfrm>
        </p:spPr>
        <p:txBody>
          <a:bodyPr/>
          <a:lstStyle>
            <a:lvl1pPr>
              <a:defRPr sz="1200" b="0" dirty="0">
                <a:latin typeface="+mn-lt"/>
              </a:defRPr>
            </a:lvl1pPr>
          </a:lstStyle>
          <a:p>
            <a:pPr>
              <a:defRPr/>
            </a:pPr>
            <a:r>
              <a:rPr lang="en-CA" smtClean="0"/>
              <a:t>www.ellynlaw.com</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7ED8B890-B6FE-4C5C-9331-57BCAD4B07EF}" type="slidenum">
              <a:rPr lang="en-US"/>
              <a:pPr>
                <a:defRPr/>
              </a:pPr>
              <a:t>‹#›</a:t>
            </a:fld>
            <a:endParaRPr lang="en-US" dirty="0"/>
          </a:p>
        </p:txBody>
      </p:sp>
    </p:spTree>
    <p:extLst>
      <p:ext uri="{BB962C8B-B14F-4D97-AF65-F5344CB8AC3E}">
        <p14:creationId xmlns:p14="http://schemas.microsoft.com/office/powerpoint/2010/main" val="289059929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5CB4C307-8966-42B8-B1B3-4F0E5FE01307}" type="slidenum">
              <a:rPr lang="en-US"/>
              <a:pPr>
                <a:defRPr/>
              </a:pPr>
              <a:t>‹#›</a:t>
            </a:fld>
            <a:endParaRPr lang="en-US" dirty="0"/>
          </a:p>
        </p:txBody>
      </p:sp>
    </p:spTree>
    <p:extLst>
      <p:ext uri="{BB962C8B-B14F-4D97-AF65-F5344CB8AC3E}">
        <p14:creationId xmlns:p14="http://schemas.microsoft.com/office/powerpoint/2010/main" val="34660866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9713" y="685800"/>
            <a:ext cx="1776412" cy="52530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258888" y="685800"/>
            <a:ext cx="5178425" cy="52530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3D5BA690-961A-40C3-A82B-7F5C1BFDAEAD}" type="slidenum">
              <a:rPr lang="en-US"/>
              <a:pPr>
                <a:defRPr/>
              </a:pPr>
              <a:t>‹#›</a:t>
            </a:fld>
            <a:endParaRPr lang="en-US" dirty="0"/>
          </a:p>
        </p:txBody>
      </p:sp>
    </p:spTree>
    <p:extLst>
      <p:ext uri="{BB962C8B-B14F-4D97-AF65-F5344CB8AC3E}">
        <p14:creationId xmlns:p14="http://schemas.microsoft.com/office/powerpoint/2010/main" val="388393125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dirty="0"/>
          </a:p>
        </p:txBody>
      </p:sp>
      <p:sp>
        <p:nvSpPr>
          <p:cNvPr id="20" name="Footer Placeholder 19"/>
          <p:cNvSpPr>
            <a:spLocks noGrp="1"/>
          </p:cNvSpPr>
          <p:nvPr>
            <p:ph type="ftr" sz="quarter" idx="11"/>
          </p:nvPr>
        </p:nvSpPr>
        <p:spPr/>
        <p:txBody>
          <a:bodyPr/>
          <a:lstStyle>
            <a:extLst/>
          </a:lstStyle>
          <a:p>
            <a:pPr>
              <a:defRPr/>
            </a:pPr>
            <a:r>
              <a:rPr lang="en-CA" smtClean="0"/>
              <a:t>www.ellynlaw.com</a:t>
            </a:r>
            <a:endParaRPr lang="en-US" dirty="0"/>
          </a:p>
        </p:txBody>
      </p:sp>
      <p:sp>
        <p:nvSpPr>
          <p:cNvPr id="10" name="Slide Number Placeholder 9"/>
          <p:cNvSpPr>
            <a:spLocks noGrp="1"/>
          </p:cNvSpPr>
          <p:nvPr>
            <p:ph type="sldNum" sz="quarter" idx="12"/>
          </p:nvPr>
        </p:nvSpPr>
        <p:spPr/>
        <p:txBody>
          <a:bodyPr/>
          <a:lstStyle>
            <a:extLst/>
          </a:lstStyle>
          <a:p>
            <a:pPr>
              <a:defRPr/>
            </a:pPr>
            <a:fld id="{7ED8B890-B6FE-4C5C-9331-57BCAD4B07EF}" type="slidenum">
              <a:rPr lang="en-US" smtClean="0"/>
              <a:pPr>
                <a:defRPr/>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r>
              <a:rPr lang="en-US" smtClean="0"/>
              <a:t>www.ellynlaw.com</a:t>
            </a:r>
            <a:endParaRPr lang="en-US" sz="1200" dirty="0"/>
          </a:p>
        </p:txBody>
      </p:sp>
      <p:sp>
        <p:nvSpPr>
          <p:cNvPr id="6" name="Slide Number Placeholder 5"/>
          <p:cNvSpPr>
            <a:spLocks noGrp="1"/>
          </p:cNvSpPr>
          <p:nvPr>
            <p:ph type="sldNum" sz="quarter" idx="12"/>
          </p:nvPr>
        </p:nvSpPr>
        <p:spPr/>
        <p:txBody>
          <a:bodyPr/>
          <a:lstStyle>
            <a:extLst/>
          </a:lstStyle>
          <a:p>
            <a:pPr>
              <a:defRPr/>
            </a:pPr>
            <a:fld id="{DCC8D835-5AC6-45C2-BD07-5056326CA9CC}"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r>
              <a:rPr lang="en-US" smtClean="0"/>
              <a:t>www.ellynlaw.com</a:t>
            </a:r>
            <a:endParaRPr lang="en-US" sz="1200" dirty="0"/>
          </a:p>
        </p:txBody>
      </p:sp>
      <p:sp>
        <p:nvSpPr>
          <p:cNvPr id="6" name="Slide Number Placeholder 5"/>
          <p:cNvSpPr>
            <a:spLocks noGrp="1"/>
          </p:cNvSpPr>
          <p:nvPr>
            <p:ph type="sldNum" sz="quarter" idx="12"/>
          </p:nvPr>
        </p:nvSpPr>
        <p:spPr/>
        <p:txBody>
          <a:bodyPr/>
          <a:lstStyle>
            <a:extLst/>
          </a:lstStyle>
          <a:p>
            <a:pPr>
              <a:defRPr/>
            </a:pPr>
            <a:fld id="{032E91DF-3599-41DD-AEEE-8B2395F08736}" type="slidenum">
              <a:rPr lang="en-US" smtClean="0"/>
              <a:pPr>
                <a:defRPr/>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dirty="0"/>
          </a:p>
        </p:txBody>
      </p:sp>
      <p:sp>
        <p:nvSpPr>
          <p:cNvPr id="6" name="Footer Placeholder 5"/>
          <p:cNvSpPr>
            <a:spLocks noGrp="1"/>
          </p:cNvSpPr>
          <p:nvPr>
            <p:ph type="ftr" sz="quarter" idx="11"/>
          </p:nvPr>
        </p:nvSpPr>
        <p:spPr/>
        <p:txBody>
          <a:bodyPr/>
          <a:lstStyle>
            <a:extLst/>
          </a:lstStyle>
          <a:p>
            <a:pPr>
              <a:defRPr/>
            </a:pPr>
            <a:r>
              <a:rPr lang="en-US" smtClean="0"/>
              <a:t>www.ellynlaw.com</a:t>
            </a:r>
            <a:endParaRPr lang="en-US" sz="1200" dirty="0"/>
          </a:p>
        </p:txBody>
      </p:sp>
      <p:sp>
        <p:nvSpPr>
          <p:cNvPr id="7" name="Slide Number Placeholder 6"/>
          <p:cNvSpPr>
            <a:spLocks noGrp="1"/>
          </p:cNvSpPr>
          <p:nvPr>
            <p:ph type="sldNum" sz="quarter" idx="12"/>
          </p:nvPr>
        </p:nvSpPr>
        <p:spPr/>
        <p:txBody>
          <a:bodyPr/>
          <a:lstStyle>
            <a:extLst/>
          </a:lstStyle>
          <a:p>
            <a:pPr>
              <a:defRPr/>
            </a:pPr>
            <a:fld id="{43189DF6-1D5A-47D0-BBCB-308F0F51FDC5}" type="slidenum">
              <a:rPr lang="en-US" smtClean="0"/>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dirty="0"/>
          </a:p>
        </p:txBody>
      </p:sp>
      <p:sp>
        <p:nvSpPr>
          <p:cNvPr id="8" name="Footer Placeholder 7"/>
          <p:cNvSpPr>
            <a:spLocks noGrp="1"/>
          </p:cNvSpPr>
          <p:nvPr>
            <p:ph type="ftr" sz="quarter" idx="11"/>
          </p:nvPr>
        </p:nvSpPr>
        <p:spPr/>
        <p:txBody>
          <a:bodyPr/>
          <a:lstStyle>
            <a:extLst/>
          </a:lstStyle>
          <a:p>
            <a:pPr>
              <a:defRPr/>
            </a:pPr>
            <a:r>
              <a:rPr lang="en-US" smtClean="0"/>
              <a:t>www.ellynlaw.com</a:t>
            </a:r>
            <a:endParaRPr lang="en-US" sz="1200" dirty="0"/>
          </a:p>
        </p:txBody>
      </p:sp>
      <p:sp>
        <p:nvSpPr>
          <p:cNvPr id="9" name="Slide Number Placeholder 8"/>
          <p:cNvSpPr>
            <a:spLocks noGrp="1"/>
          </p:cNvSpPr>
          <p:nvPr>
            <p:ph type="sldNum" sz="quarter" idx="12"/>
          </p:nvPr>
        </p:nvSpPr>
        <p:spPr/>
        <p:txBody>
          <a:bodyPr/>
          <a:lstStyle>
            <a:extLst/>
          </a:lstStyle>
          <a:p>
            <a:pPr>
              <a:defRPr/>
            </a:pPr>
            <a:fld id="{33342231-5929-4A68-A775-927D73A990C2}" type="slidenum">
              <a:rPr lang="en-US" smtClean="0"/>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dirty="0"/>
          </a:p>
        </p:txBody>
      </p:sp>
      <p:sp>
        <p:nvSpPr>
          <p:cNvPr id="4" name="Footer Placeholder 3"/>
          <p:cNvSpPr>
            <a:spLocks noGrp="1"/>
          </p:cNvSpPr>
          <p:nvPr>
            <p:ph type="ftr" sz="quarter" idx="11"/>
          </p:nvPr>
        </p:nvSpPr>
        <p:spPr/>
        <p:txBody>
          <a:bodyPr/>
          <a:lstStyle>
            <a:extLst/>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extLst/>
          </a:lstStyle>
          <a:p>
            <a:pPr>
              <a:defRPr/>
            </a:pPr>
            <a:fld id="{08707670-7BA8-435C-B03F-BB56F7B2854E}" type="slidenum">
              <a:rPr lang="en-US" smtClean="0"/>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dirty="0"/>
          </a:p>
        </p:txBody>
      </p:sp>
      <p:sp>
        <p:nvSpPr>
          <p:cNvPr id="3" name="Footer Placeholder 2"/>
          <p:cNvSpPr>
            <a:spLocks noGrp="1"/>
          </p:cNvSpPr>
          <p:nvPr>
            <p:ph type="ftr" sz="quarter" idx="11"/>
          </p:nvPr>
        </p:nvSpPr>
        <p:spPr/>
        <p:txBody>
          <a:bodyPr/>
          <a:lstStyle>
            <a:extLst/>
          </a:lstStyle>
          <a:p>
            <a:pPr>
              <a:defRPr/>
            </a:pPr>
            <a:r>
              <a:rPr lang="en-US" smtClean="0"/>
              <a:t>www.ellynlaw.com</a:t>
            </a:r>
            <a:endParaRPr lang="en-US" sz="1200" dirty="0"/>
          </a:p>
        </p:txBody>
      </p:sp>
      <p:sp>
        <p:nvSpPr>
          <p:cNvPr id="4" name="Slide Number Placeholder 3"/>
          <p:cNvSpPr>
            <a:spLocks noGrp="1"/>
          </p:cNvSpPr>
          <p:nvPr>
            <p:ph type="sldNum" sz="quarter" idx="12"/>
          </p:nvPr>
        </p:nvSpPr>
        <p:spPr/>
        <p:txBody>
          <a:bodyPr/>
          <a:lstStyle>
            <a:extLst/>
          </a:lstStyle>
          <a:p>
            <a:pPr>
              <a:defRPr/>
            </a:pPr>
            <a:fld id="{FE730630-06B9-4A7D-B59E-93668A633761}" type="slidenum">
              <a:rPr lang="en-US" smtClean="0"/>
              <a:pPr>
                <a:defRPr/>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dirty="0"/>
          </a:p>
        </p:txBody>
      </p:sp>
      <p:sp>
        <p:nvSpPr>
          <p:cNvPr id="6" name="Footer Placeholder 5"/>
          <p:cNvSpPr>
            <a:spLocks noGrp="1"/>
          </p:cNvSpPr>
          <p:nvPr>
            <p:ph type="ftr" sz="quarter" idx="11"/>
          </p:nvPr>
        </p:nvSpPr>
        <p:spPr/>
        <p:txBody>
          <a:bodyPr/>
          <a:lstStyle>
            <a:extLst/>
          </a:lstStyle>
          <a:p>
            <a:pPr>
              <a:defRPr/>
            </a:pPr>
            <a:r>
              <a:rPr lang="en-US" smtClean="0"/>
              <a:t>www.ellynlaw.com</a:t>
            </a:r>
            <a:endParaRPr lang="en-US" sz="1200" dirty="0"/>
          </a:p>
        </p:txBody>
      </p:sp>
      <p:sp>
        <p:nvSpPr>
          <p:cNvPr id="7" name="Slide Number Placeholder 6"/>
          <p:cNvSpPr>
            <a:spLocks noGrp="1"/>
          </p:cNvSpPr>
          <p:nvPr>
            <p:ph type="sldNum" sz="quarter" idx="12"/>
          </p:nvPr>
        </p:nvSpPr>
        <p:spPr/>
        <p:txBody>
          <a:bodyPr/>
          <a:lstStyle>
            <a:extLst/>
          </a:lstStyle>
          <a:p>
            <a:pPr>
              <a:defRPr/>
            </a:pPr>
            <a:fld id="{7495BAD0-6CAF-4EDF-A66E-7350A8D9DAD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DCC8D835-5AC6-45C2-BD07-5056326CA9CC}" type="slidenum">
              <a:rPr lang="en-US"/>
              <a:pPr>
                <a:defRPr/>
              </a:pPr>
              <a:t>‹#›</a:t>
            </a:fld>
            <a:endParaRPr lang="en-US" dirty="0"/>
          </a:p>
        </p:txBody>
      </p:sp>
    </p:spTree>
    <p:extLst>
      <p:ext uri="{BB962C8B-B14F-4D97-AF65-F5344CB8AC3E}">
        <p14:creationId xmlns:p14="http://schemas.microsoft.com/office/powerpoint/2010/main" val="40410957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dirty="0"/>
          </a:p>
        </p:txBody>
      </p:sp>
      <p:sp>
        <p:nvSpPr>
          <p:cNvPr id="6" name="Footer Placeholder 5"/>
          <p:cNvSpPr>
            <a:spLocks noGrp="1"/>
          </p:cNvSpPr>
          <p:nvPr>
            <p:ph type="ftr" sz="quarter" idx="11"/>
          </p:nvPr>
        </p:nvSpPr>
        <p:spPr/>
        <p:txBody>
          <a:bodyPr/>
          <a:lstStyle>
            <a:extLst/>
          </a:lstStyle>
          <a:p>
            <a:pPr>
              <a:defRPr/>
            </a:pPr>
            <a:r>
              <a:rPr lang="en-US" smtClean="0"/>
              <a:t>www.ellynlaw.com</a:t>
            </a:r>
            <a:endParaRPr lang="en-US" sz="1200" dirty="0"/>
          </a:p>
        </p:txBody>
      </p:sp>
      <p:sp>
        <p:nvSpPr>
          <p:cNvPr id="7" name="Slide Number Placeholder 6"/>
          <p:cNvSpPr>
            <a:spLocks noGrp="1"/>
          </p:cNvSpPr>
          <p:nvPr>
            <p:ph type="sldNum" sz="quarter" idx="12"/>
          </p:nvPr>
        </p:nvSpPr>
        <p:spPr/>
        <p:txBody>
          <a:bodyPr/>
          <a:lstStyle>
            <a:extLst/>
          </a:lstStyle>
          <a:p>
            <a:pPr>
              <a:defRPr/>
            </a:pPr>
            <a:fld id="{5B26086D-D157-4300-A2C4-45B877B59EB8}" type="slidenum">
              <a:rPr lang="en-US" smtClean="0"/>
              <a:pPr>
                <a:defRPr/>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r>
              <a:rPr lang="en-US" smtClean="0"/>
              <a:t>www.ellynlaw.com</a:t>
            </a:r>
            <a:endParaRPr lang="en-US" sz="1200" dirty="0"/>
          </a:p>
        </p:txBody>
      </p:sp>
      <p:sp>
        <p:nvSpPr>
          <p:cNvPr id="6" name="Slide Number Placeholder 5"/>
          <p:cNvSpPr>
            <a:spLocks noGrp="1"/>
          </p:cNvSpPr>
          <p:nvPr>
            <p:ph type="sldNum" sz="quarter" idx="12"/>
          </p:nvPr>
        </p:nvSpPr>
        <p:spPr/>
        <p:txBody>
          <a:bodyPr/>
          <a:lstStyle>
            <a:extLst/>
          </a:lstStyle>
          <a:p>
            <a:pPr>
              <a:defRPr/>
            </a:pPr>
            <a:fld id="{5CB4C307-8966-42B8-B1B3-4F0E5FE01307}" type="slidenum">
              <a:rPr lang="en-US" smtClean="0"/>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dirty="0"/>
          </a:p>
        </p:txBody>
      </p:sp>
      <p:sp>
        <p:nvSpPr>
          <p:cNvPr id="5" name="Footer Placeholder 4"/>
          <p:cNvSpPr>
            <a:spLocks noGrp="1"/>
          </p:cNvSpPr>
          <p:nvPr>
            <p:ph type="ftr" sz="quarter" idx="11"/>
          </p:nvPr>
        </p:nvSpPr>
        <p:spPr/>
        <p:txBody>
          <a:bodyPr/>
          <a:lstStyle>
            <a:extLst/>
          </a:lstStyle>
          <a:p>
            <a:pPr>
              <a:defRPr/>
            </a:pPr>
            <a:r>
              <a:rPr lang="en-US" smtClean="0"/>
              <a:t>www.ellynlaw.com</a:t>
            </a:r>
            <a:endParaRPr lang="en-US" sz="1200" dirty="0"/>
          </a:p>
        </p:txBody>
      </p:sp>
      <p:sp>
        <p:nvSpPr>
          <p:cNvPr id="6" name="Slide Number Placeholder 5"/>
          <p:cNvSpPr>
            <a:spLocks noGrp="1"/>
          </p:cNvSpPr>
          <p:nvPr>
            <p:ph type="sldNum" sz="quarter" idx="12"/>
          </p:nvPr>
        </p:nvSpPr>
        <p:spPr/>
        <p:txBody>
          <a:bodyPr/>
          <a:lstStyle>
            <a:extLst/>
          </a:lstStyle>
          <a:p>
            <a:pPr>
              <a:defRPr/>
            </a:pPr>
            <a:fld id="{3D5BA690-961A-40C3-A82B-7F5C1BFDAEAD}"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6" name="Rectangle 6"/>
          <p:cNvSpPr>
            <a:spLocks noGrp="1" noChangeArrowheads="1"/>
          </p:cNvSpPr>
          <p:nvPr>
            <p:ph type="sldNum" sz="quarter" idx="12"/>
          </p:nvPr>
        </p:nvSpPr>
        <p:spPr>
          <a:ln/>
        </p:spPr>
        <p:txBody>
          <a:bodyPr/>
          <a:lstStyle>
            <a:lvl1pPr>
              <a:defRPr/>
            </a:lvl1pPr>
          </a:lstStyle>
          <a:p>
            <a:pPr>
              <a:defRPr/>
            </a:pPr>
            <a:fld id="{032E91DF-3599-41DD-AEEE-8B2395F08736}" type="slidenum">
              <a:rPr lang="en-US"/>
              <a:pPr>
                <a:defRPr/>
              </a:pPr>
              <a:t>‹#›</a:t>
            </a:fld>
            <a:endParaRPr lang="en-US" dirty="0"/>
          </a:p>
        </p:txBody>
      </p:sp>
    </p:spTree>
    <p:extLst>
      <p:ext uri="{BB962C8B-B14F-4D97-AF65-F5344CB8AC3E}">
        <p14:creationId xmlns:p14="http://schemas.microsoft.com/office/powerpoint/2010/main" val="29461077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258888" y="1412875"/>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3963988" y="1412875"/>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7" name="Rectangle 6"/>
          <p:cNvSpPr>
            <a:spLocks noGrp="1" noChangeArrowheads="1"/>
          </p:cNvSpPr>
          <p:nvPr>
            <p:ph type="sldNum" sz="quarter" idx="12"/>
          </p:nvPr>
        </p:nvSpPr>
        <p:spPr>
          <a:ln/>
        </p:spPr>
        <p:txBody>
          <a:bodyPr/>
          <a:lstStyle>
            <a:lvl1pPr>
              <a:defRPr/>
            </a:lvl1pPr>
          </a:lstStyle>
          <a:p>
            <a:pPr>
              <a:defRPr/>
            </a:pPr>
            <a:fld id="{43189DF6-1D5A-47D0-BBCB-308F0F51FDC5}" type="slidenum">
              <a:rPr lang="en-US"/>
              <a:pPr>
                <a:defRPr/>
              </a:pPr>
              <a:t>‹#›</a:t>
            </a:fld>
            <a:endParaRPr lang="en-US" dirty="0"/>
          </a:p>
        </p:txBody>
      </p:sp>
    </p:spTree>
    <p:extLst>
      <p:ext uri="{BB962C8B-B14F-4D97-AF65-F5344CB8AC3E}">
        <p14:creationId xmlns:p14="http://schemas.microsoft.com/office/powerpoint/2010/main" val="11304386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9" name="Rectangle 6"/>
          <p:cNvSpPr>
            <a:spLocks noGrp="1" noChangeArrowheads="1"/>
          </p:cNvSpPr>
          <p:nvPr>
            <p:ph type="sldNum" sz="quarter" idx="12"/>
          </p:nvPr>
        </p:nvSpPr>
        <p:spPr>
          <a:ln/>
        </p:spPr>
        <p:txBody>
          <a:bodyPr/>
          <a:lstStyle>
            <a:lvl1pPr>
              <a:defRPr/>
            </a:lvl1pPr>
          </a:lstStyle>
          <a:p>
            <a:pPr>
              <a:defRPr/>
            </a:pPr>
            <a:fld id="{33342231-5929-4A68-A775-927D73A990C2}" type="slidenum">
              <a:rPr lang="en-US"/>
              <a:pPr>
                <a:defRPr/>
              </a:pPr>
              <a:t>‹#›</a:t>
            </a:fld>
            <a:endParaRPr lang="en-US" dirty="0"/>
          </a:p>
        </p:txBody>
      </p:sp>
    </p:spTree>
    <p:extLst>
      <p:ext uri="{BB962C8B-B14F-4D97-AF65-F5344CB8AC3E}">
        <p14:creationId xmlns:p14="http://schemas.microsoft.com/office/powerpoint/2010/main" val="182359518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5" name="Rectangle 6"/>
          <p:cNvSpPr>
            <a:spLocks noGrp="1" noChangeArrowheads="1"/>
          </p:cNvSpPr>
          <p:nvPr>
            <p:ph type="sldNum" sz="quarter" idx="12"/>
          </p:nvPr>
        </p:nvSpPr>
        <p:spPr>
          <a:ln/>
        </p:spPr>
        <p:txBody>
          <a:bodyPr/>
          <a:lstStyle>
            <a:lvl1pPr>
              <a:defRPr/>
            </a:lvl1pPr>
          </a:lstStyle>
          <a:p>
            <a:pPr>
              <a:defRPr/>
            </a:pPr>
            <a:fld id="{08707670-7BA8-435C-B03F-BB56F7B2854E}" type="slidenum">
              <a:rPr lang="en-US"/>
              <a:pPr>
                <a:defRPr/>
              </a:pPr>
              <a:t>‹#›</a:t>
            </a:fld>
            <a:endParaRPr lang="en-US" dirty="0"/>
          </a:p>
        </p:txBody>
      </p:sp>
    </p:spTree>
    <p:extLst>
      <p:ext uri="{BB962C8B-B14F-4D97-AF65-F5344CB8AC3E}">
        <p14:creationId xmlns:p14="http://schemas.microsoft.com/office/powerpoint/2010/main" val="340185101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4" name="Rectangle 6"/>
          <p:cNvSpPr>
            <a:spLocks noGrp="1" noChangeArrowheads="1"/>
          </p:cNvSpPr>
          <p:nvPr>
            <p:ph type="sldNum" sz="quarter" idx="12"/>
          </p:nvPr>
        </p:nvSpPr>
        <p:spPr>
          <a:ln/>
        </p:spPr>
        <p:txBody>
          <a:bodyPr/>
          <a:lstStyle>
            <a:lvl1pPr>
              <a:defRPr/>
            </a:lvl1pPr>
          </a:lstStyle>
          <a:p>
            <a:pPr>
              <a:defRPr/>
            </a:pPr>
            <a:fld id="{FE730630-06B9-4A7D-B59E-93668A633761}" type="slidenum">
              <a:rPr lang="en-US"/>
              <a:pPr>
                <a:defRPr/>
              </a:pPr>
              <a:t>‹#›</a:t>
            </a:fld>
            <a:endParaRPr lang="en-US" dirty="0"/>
          </a:p>
        </p:txBody>
      </p:sp>
    </p:spTree>
    <p:extLst>
      <p:ext uri="{BB962C8B-B14F-4D97-AF65-F5344CB8AC3E}">
        <p14:creationId xmlns:p14="http://schemas.microsoft.com/office/powerpoint/2010/main" val="358031057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7" name="Rectangle 6"/>
          <p:cNvSpPr>
            <a:spLocks noGrp="1" noChangeArrowheads="1"/>
          </p:cNvSpPr>
          <p:nvPr>
            <p:ph type="sldNum" sz="quarter" idx="12"/>
          </p:nvPr>
        </p:nvSpPr>
        <p:spPr>
          <a:ln/>
        </p:spPr>
        <p:txBody>
          <a:bodyPr/>
          <a:lstStyle>
            <a:lvl1pPr>
              <a:defRPr/>
            </a:lvl1pPr>
          </a:lstStyle>
          <a:p>
            <a:pPr>
              <a:defRPr/>
            </a:pPr>
            <a:fld id="{7495BAD0-6CAF-4EDF-A66E-7350A8D9DAD6}" type="slidenum">
              <a:rPr lang="en-US"/>
              <a:pPr>
                <a:defRPr/>
              </a:pPr>
              <a:t>‹#›</a:t>
            </a:fld>
            <a:endParaRPr lang="en-US" dirty="0"/>
          </a:p>
        </p:txBody>
      </p:sp>
    </p:spTree>
    <p:extLst>
      <p:ext uri="{BB962C8B-B14F-4D97-AF65-F5344CB8AC3E}">
        <p14:creationId xmlns:p14="http://schemas.microsoft.com/office/powerpoint/2010/main" val="283410155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www.ellynlaw.com</a:t>
            </a:r>
            <a:endParaRPr lang="en-US" sz="1200" dirty="0"/>
          </a:p>
        </p:txBody>
      </p:sp>
      <p:sp>
        <p:nvSpPr>
          <p:cNvPr id="7" name="Rectangle 6"/>
          <p:cNvSpPr>
            <a:spLocks noGrp="1" noChangeArrowheads="1"/>
          </p:cNvSpPr>
          <p:nvPr>
            <p:ph type="sldNum" sz="quarter" idx="12"/>
          </p:nvPr>
        </p:nvSpPr>
        <p:spPr>
          <a:ln/>
        </p:spPr>
        <p:txBody>
          <a:bodyPr/>
          <a:lstStyle>
            <a:lvl1pPr>
              <a:defRPr/>
            </a:lvl1pPr>
          </a:lstStyle>
          <a:p>
            <a:pPr>
              <a:defRPr/>
            </a:pPr>
            <a:fld id="{5B26086D-D157-4300-A2C4-45B877B59EB8}" type="slidenum">
              <a:rPr lang="en-US"/>
              <a:pPr>
                <a:defRPr/>
              </a:pPr>
              <a:t>‹#›</a:t>
            </a:fld>
            <a:endParaRPr lang="en-US" dirty="0"/>
          </a:p>
        </p:txBody>
      </p:sp>
    </p:spTree>
    <p:extLst>
      <p:ext uri="{BB962C8B-B14F-4D97-AF65-F5344CB8AC3E}">
        <p14:creationId xmlns:p14="http://schemas.microsoft.com/office/powerpoint/2010/main" val="62426956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258888" y="1412875"/>
            <a:ext cx="525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4420" name="Rectangle 4"/>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dirty="0">
                <a:latin typeface="+mn-lt"/>
              </a:defRPr>
            </a:lvl1pPr>
          </a:lstStyle>
          <a:p>
            <a:pPr>
              <a:defRPr/>
            </a:pPr>
            <a:endParaRPr lang="en-US" dirty="0"/>
          </a:p>
        </p:txBody>
      </p:sp>
      <p:sp>
        <p:nvSpPr>
          <p:cNvPr id="444421" name="Rectangle 5"/>
          <p:cNvSpPr>
            <a:spLocks noGrp="1" noChangeArrowheads="1"/>
          </p:cNvSpPr>
          <p:nvPr>
            <p:ph type="ftr" sz="quarter" idx="3"/>
          </p:nvPr>
        </p:nvSpPr>
        <p:spPr bwMode="auto">
          <a:xfrm>
            <a:off x="1187450" y="6453188"/>
            <a:ext cx="6337300"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1" dirty="0">
                <a:latin typeface="Benguiat Bk BT" pitchFamily="18" charset="0"/>
              </a:defRPr>
            </a:lvl1pPr>
          </a:lstStyle>
          <a:p>
            <a:pPr>
              <a:defRPr/>
            </a:pPr>
            <a:r>
              <a:rPr lang="en-US" smtClean="0"/>
              <a:t>www.ellynlaw.com</a:t>
            </a:r>
            <a:endParaRPr lang="en-US" sz="1200" dirty="0"/>
          </a:p>
        </p:txBody>
      </p:sp>
      <p:sp>
        <p:nvSpPr>
          <p:cNvPr id="444422" name="Rectangle 6"/>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BD3DFF6C-AF15-4015-AE6C-9B768E05D8E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Century Gothic" pitchFamily="34" charset="0"/>
        </a:defRPr>
      </a:lvl2pPr>
      <a:lvl3pPr algn="l" rtl="0" eaLnBrk="0" fontAlgn="base" hangingPunct="0">
        <a:spcBef>
          <a:spcPct val="0"/>
        </a:spcBef>
        <a:spcAft>
          <a:spcPct val="0"/>
        </a:spcAft>
        <a:defRPr sz="3600">
          <a:solidFill>
            <a:schemeClr val="tx2"/>
          </a:solidFill>
          <a:latin typeface="Century Gothic" pitchFamily="34" charset="0"/>
        </a:defRPr>
      </a:lvl3pPr>
      <a:lvl4pPr algn="l" rtl="0" eaLnBrk="0" fontAlgn="base" hangingPunct="0">
        <a:spcBef>
          <a:spcPct val="0"/>
        </a:spcBef>
        <a:spcAft>
          <a:spcPct val="0"/>
        </a:spcAft>
        <a:defRPr sz="3600">
          <a:solidFill>
            <a:schemeClr val="tx2"/>
          </a:solidFill>
          <a:latin typeface="Century Gothic" pitchFamily="34" charset="0"/>
        </a:defRPr>
      </a:lvl4pPr>
      <a:lvl5pPr algn="l" rtl="0" eaLnBrk="0" fontAlgn="base" hangingPunct="0">
        <a:spcBef>
          <a:spcPct val="0"/>
        </a:spcBef>
        <a:spcAft>
          <a:spcPct val="0"/>
        </a:spcAft>
        <a:defRPr sz="3600">
          <a:solidFill>
            <a:schemeClr val="tx2"/>
          </a:solidFill>
          <a:latin typeface="Century Gothic" pitchFamily="34" charset="0"/>
        </a:defRPr>
      </a:lvl5pPr>
      <a:lvl6pPr marL="457200" algn="l" rtl="0" fontAlgn="base">
        <a:spcBef>
          <a:spcPct val="0"/>
        </a:spcBef>
        <a:spcAft>
          <a:spcPct val="0"/>
        </a:spcAft>
        <a:defRPr sz="3600">
          <a:solidFill>
            <a:schemeClr val="tx2"/>
          </a:solidFill>
          <a:latin typeface="Century Gothic" pitchFamily="34" charset="0"/>
        </a:defRPr>
      </a:lvl6pPr>
      <a:lvl7pPr marL="914400" algn="l" rtl="0" fontAlgn="base">
        <a:spcBef>
          <a:spcPct val="0"/>
        </a:spcBef>
        <a:spcAft>
          <a:spcPct val="0"/>
        </a:spcAft>
        <a:defRPr sz="3600">
          <a:solidFill>
            <a:schemeClr val="tx2"/>
          </a:solidFill>
          <a:latin typeface="Century Gothic" pitchFamily="34" charset="0"/>
        </a:defRPr>
      </a:lvl7pPr>
      <a:lvl8pPr marL="1371600" algn="l" rtl="0" fontAlgn="base">
        <a:spcBef>
          <a:spcPct val="0"/>
        </a:spcBef>
        <a:spcAft>
          <a:spcPct val="0"/>
        </a:spcAft>
        <a:defRPr sz="3600">
          <a:solidFill>
            <a:schemeClr val="tx2"/>
          </a:solidFill>
          <a:latin typeface="Century Gothic" pitchFamily="34" charset="0"/>
        </a:defRPr>
      </a:lvl8pPr>
      <a:lvl9pPr marL="1828800" algn="l" rtl="0" fontAlgn="base">
        <a:spcBef>
          <a:spcPct val="0"/>
        </a:spcBef>
        <a:spcAft>
          <a:spcPct val="0"/>
        </a:spcAft>
        <a:defRPr sz="36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r>
              <a:rPr lang="en-US" smtClean="0"/>
              <a:t>www.ellynlaw.com</a:t>
            </a:r>
            <a:endParaRPr lang="en-US" sz="1200"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BD3DFF6C-AF15-4015-AE6C-9B768E05D8EC}" type="slidenum">
              <a:rPr lang="en-US" smtClean="0"/>
              <a:pPr>
                <a:defRPr/>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187624" y="1340769"/>
            <a:ext cx="6768752"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How to Make In-Trial Objections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Less Objectionable</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331913" y="3141663"/>
            <a:ext cx="5400675" cy="2922587"/>
          </a:xfrm>
        </p:spPr>
        <p:txBody>
          <a:bodyPr>
            <a:normAutofit fontScale="85000" lnSpcReduction="20000"/>
          </a:bodyPr>
          <a:lstStyle/>
          <a:p>
            <a:pPr algn="ctr" eaLnBrk="1" hangingPunct="1">
              <a:lnSpc>
                <a:spcPct val="80000"/>
              </a:lnSpc>
              <a:buFontTx/>
              <a:buNone/>
            </a:pPr>
            <a:r>
              <a:rPr lang="en-US" sz="1800" b="1" dirty="0" smtClean="0"/>
              <a:t>Igor Ellyn, </a:t>
            </a:r>
            <a:r>
              <a:rPr lang="en-US" sz="1400" b="1" dirty="0" smtClean="0"/>
              <a:t>QC, CS, FCIArb. and </a:t>
            </a:r>
            <a:r>
              <a:rPr lang="en-US" sz="1800" b="1" dirty="0" smtClean="0"/>
              <a:t>Belinda E. Schubert</a:t>
            </a:r>
            <a:endParaRPr lang="en-US" sz="1800" dirty="0" smtClean="0"/>
          </a:p>
          <a:p>
            <a:pPr algn="ctr" eaLnBrk="1" hangingPunct="1">
              <a:lnSpc>
                <a:spcPct val="80000"/>
              </a:lnSpc>
              <a:buFontTx/>
              <a:buNone/>
            </a:pPr>
            <a:endParaRPr lang="fr-FR" sz="1200" i="1" dirty="0" smtClean="0"/>
          </a:p>
          <a:p>
            <a:pPr algn="ctr" eaLnBrk="1" hangingPunct="1">
              <a:lnSpc>
                <a:spcPct val="80000"/>
              </a:lnSpc>
              <a:buFontTx/>
              <a:buNone/>
            </a:pPr>
            <a:endParaRPr lang="fr-FR" sz="1200" i="1" dirty="0" smtClean="0"/>
          </a:p>
          <a:p>
            <a:pPr algn="ctr" eaLnBrk="1" hangingPunct="1">
              <a:lnSpc>
                <a:spcPct val="80000"/>
              </a:lnSpc>
              <a:buFontTx/>
              <a:buNone/>
            </a:pPr>
            <a:endParaRPr lang="fr-FR" sz="1200" i="1" dirty="0" smtClean="0"/>
          </a:p>
          <a:p>
            <a:pPr algn="ctr" eaLnBrk="1" hangingPunct="1">
              <a:lnSpc>
                <a:spcPct val="80000"/>
              </a:lnSpc>
              <a:buFontTx/>
              <a:buNone/>
            </a:pPr>
            <a:endParaRPr lang="fr-FR" sz="1200" i="1" dirty="0" smtClean="0"/>
          </a:p>
          <a:p>
            <a:pPr algn="ctr" eaLnBrk="1" hangingPunct="1">
              <a:lnSpc>
                <a:spcPct val="80000"/>
              </a:lnSpc>
              <a:buFontTx/>
              <a:buNone/>
            </a:pPr>
            <a:endParaRPr lang="fr-FR" sz="1200" i="1" dirty="0"/>
          </a:p>
          <a:p>
            <a:pPr algn="ctr" eaLnBrk="1" hangingPunct="1">
              <a:lnSpc>
                <a:spcPct val="80000"/>
              </a:lnSpc>
              <a:buFontTx/>
              <a:buNone/>
            </a:pPr>
            <a:r>
              <a:rPr lang="fr-FR" sz="1200" i="1" dirty="0" smtClean="0"/>
              <a:t>Business Litigation &amp; Arbitration Lawyers</a:t>
            </a:r>
          </a:p>
          <a:p>
            <a:pPr algn="ctr" eaLnBrk="1" hangingPunct="1">
              <a:lnSpc>
                <a:spcPct val="80000"/>
              </a:lnSpc>
              <a:buFontTx/>
              <a:buNone/>
            </a:pPr>
            <a:r>
              <a:rPr lang="fr-FR" sz="1200" i="1" dirty="0" smtClean="0"/>
              <a:t>Avocats en litiges et arbitrages commerciaux </a:t>
            </a:r>
          </a:p>
          <a:p>
            <a:pPr algn="ctr" eaLnBrk="1" hangingPunct="1">
              <a:lnSpc>
                <a:spcPct val="80000"/>
              </a:lnSpc>
              <a:buFontTx/>
              <a:buNone/>
            </a:pPr>
            <a:endParaRPr lang="en-US" sz="1200" i="1" dirty="0" smtClean="0"/>
          </a:p>
          <a:p>
            <a:pPr algn="ctr" eaLnBrk="1" hangingPunct="1">
              <a:lnSpc>
                <a:spcPct val="80000"/>
              </a:lnSpc>
              <a:buFontTx/>
              <a:buNone/>
            </a:pPr>
            <a:r>
              <a:rPr lang="en-US" sz="1200" i="1" dirty="0" smtClean="0"/>
              <a:t>20 Queen Street West, Suite 3000</a:t>
            </a:r>
          </a:p>
          <a:p>
            <a:pPr algn="ctr" eaLnBrk="1" hangingPunct="1">
              <a:lnSpc>
                <a:spcPct val="80000"/>
              </a:lnSpc>
              <a:buFontTx/>
              <a:buNone/>
            </a:pPr>
            <a:r>
              <a:rPr lang="en-US" sz="1200" i="1" dirty="0" smtClean="0"/>
              <a:t>Toronto, Ontario M5H 3R3</a:t>
            </a:r>
          </a:p>
          <a:p>
            <a:pPr algn="ctr" eaLnBrk="1" hangingPunct="1">
              <a:lnSpc>
                <a:spcPct val="80000"/>
              </a:lnSpc>
              <a:buFontTx/>
              <a:buNone/>
            </a:pPr>
            <a:r>
              <a:rPr lang="en-US" sz="1200" i="1" dirty="0" smtClean="0"/>
              <a:t> </a:t>
            </a:r>
            <a:r>
              <a:rPr lang="en-US" sz="1400" i="1" dirty="0" smtClean="0"/>
              <a:t>T 416-365-3700  F 416-368-2982  </a:t>
            </a:r>
          </a:p>
          <a:p>
            <a:pPr algn="ctr" eaLnBrk="1" hangingPunct="1">
              <a:lnSpc>
                <a:spcPct val="80000"/>
              </a:lnSpc>
              <a:buFontTx/>
              <a:buNone/>
            </a:pPr>
            <a:r>
              <a:rPr lang="fr-FR" sz="2000" b="1" dirty="0" smtClean="0">
                <a:latin typeface="Arial Rounded MT Bold" pitchFamily="34" charset="0"/>
              </a:rPr>
              <a:t>www.ellynlaw.com</a:t>
            </a:r>
            <a:r>
              <a:rPr lang="fr-FR" sz="2000" dirty="0" smtClean="0"/>
              <a:t> </a:t>
            </a:r>
          </a:p>
          <a:p>
            <a:pPr algn="ctr" eaLnBrk="1" hangingPunct="1">
              <a:lnSpc>
                <a:spcPct val="80000"/>
              </a:lnSpc>
              <a:buFontTx/>
              <a:buNone/>
            </a:pPr>
            <a:endParaRPr lang="en-US" sz="2000" dirty="0" smtClean="0"/>
          </a:p>
          <a:p>
            <a:pPr algn="ctr" eaLnBrk="1" hangingPunct="1">
              <a:lnSpc>
                <a:spcPct val="80000"/>
              </a:lnSpc>
              <a:buFontTx/>
              <a:buNone/>
            </a:pPr>
            <a:r>
              <a:rPr lang="en-US" sz="1000" dirty="0" smtClean="0"/>
              <a:t>© </a:t>
            </a:r>
            <a:r>
              <a:rPr lang="en-US" sz="1000" b="1" dirty="0" smtClean="0"/>
              <a:t>2011 Igor Ellyn.    May not be reproduced without written permission. </a:t>
            </a:r>
          </a:p>
          <a:p>
            <a:pPr algn="ctr" eaLnBrk="1" hangingPunct="1">
              <a:lnSpc>
                <a:spcPct val="80000"/>
              </a:lnSpc>
              <a:buFontTx/>
              <a:buNone/>
            </a:pPr>
            <a:r>
              <a:rPr lang="en-US" sz="1000" b="1" dirty="0" smtClean="0"/>
              <a:t>CONTENTS ARE INFORMATION ONLY – NOT LEGAL ADVICE</a:t>
            </a:r>
            <a:r>
              <a:rPr lang="en-US" sz="1000" dirty="0" smtClean="0"/>
              <a:t>.</a:t>
            </a: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1</a:t>
            </a:fld>
            <a:endParaRPr lang="en-US" dirty="0"/>
          </a:p>
        </p:txBody>
      </p:sp>
      <p:pic>
        <p:nvPicPr>
          <p:cNvPr id="30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3721099"/>
            <a:ext cx="2108200"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www.ellynlaw.com</a:t>
            </a:r>
            <a:endParaRPr lang="en-US" sz="12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80728"/>
            <a:ext cx="7086600" cy="731838"/>
          </a:xfrm>
        </p:spPr>
        <p:txBody>
          <a:bodyPr>
            <a:normAutofit fontScale="90000"/>
          </a:bodyPr>
          <a:lstStyle/>
          <a:p>
            <a:pPr algn="ctr"/>
            <a:r>
              <a:rPr lang="en-US" sz="3200" b="1" i="1" dirty="0" smtClean="0">
                <a:solidFill>
                  <a:srgbClr val="C00000"/>
                </a:solidFill>
                <a:latin typeface="Arial" charset="0"/>
                <a:cs typeface="Arial" charset="0"/>
              </a:rPr>
              <a:t>Knowing when not to object</a:t>
            </a:r>
            <a:r>
              <a:rPr lang="en-US" sz="3200" b="1" i="1" dirty="0">
                <a:solidFill>
                  <a:srgbClr val="C00000"/>
                </a:solidFill>
                <a:latin typeface="Arial" charset="0"/>
                <a:cs typeface="Arial" charset="0"/>
              </a:rPr>
              <a:t/>
            </a:r>
            <a:br>
              <a:rPr lang="en-US" sz="3200" b="1" i="1" dirty="0">
                <a:solidFill>
                  <a:srgbClr val="C00000"/>
                </a:solidFill>
                <a:latin typeface="Arial" charset="0"/>
                <a:cs typeface="Arial" charset="0"/>
              </a:rPr>
            </a:br>
            <a:endParaRPr lang="en-CA" dirty="0"/>
          </a:p>
        </p:txBody>
      </p:sp>
      <p:sp>
        <p:nvSpPr>
          <p:cNvPr id="3" name="Content Placeholder 2"/>
          <p:cNvSpPr>
            <a:spLocks noGrp="1"/>
          </p:cNvSpPr>
          <p:nvPr>
            <p:ph idx="1"/>
          </p:nvPr>
        </p:nvSpPr>
        <p:spPr>
          <a:xfrm>
            <a:off x="1258888" y="1412875"/>
            <a:ext cx="5905400" cy="4680421"/>
          </a:xfrm>
        </p:spPr>
        <p:txBody>
          <a:bodyPr/>
          <a:lstStyle/>
          <a:p>
            <a:r>
              <a:rPr lang="en-CA" sz="1800" dirty="0" smtClean="0">
                <a:latin typeface="Trebuchet MS" pitchFamily="34" charset="0"/>
              </a:rPr>
              <a:t>An objection is an interruption to the flow of the trial and a diversion from the decorum of the court, which calls for only one counsel to speak at a time </a:t>
            </a:r>
          </a:p>
          <a:p>
            <a:r>
              <a:rPr lang="en-CA" sz="1800" dirty="0" smtClean="0">
                <a:latin typeface="Trebuchet MS" pitchFamily="34" charset="0"/>
              </a:rPr>
              <a:t>Never object just to disrupt your opponent unless there is a valid point of evidence or procedure </a:t>
            </a:r>
          </a:p>
          <a:p>
            <a:r>
              <a:rPr lang="en-CA" sz="1800" dirty="0" smtClean="0">
                <a:latin typeface="Trebuchet MS" pitchFamily="34" charset="0"/>
              </a:rPr>
              <a:t>Object only as often as you absolutely must on matters of significance.   For example, if counsel leads on uncontroversial topics, don’t object</a:t>
            </a:r>
          </a:p>
          <a:p>
            <a:r>
              <a:rPr lang="en-CA" sz="1800" dirty="0" smtClean="0">
                <a:latin typeface="Trebuchet MS" pitchFamily="34" charset="0"/>
              </a:rPr>
              <a:t>Remember that if your objection annoys the judge or is not well-founded in law, it could “boomerang” and could hurt your client’s case</a:t>
            </a:r>
          </a:p>
          <a:p>
            <a:r>
              <a:rPr lang="en-CA" sz="1800" dirty="0" smtClean="0">
                <a:latin typeface="Trebuchet MS" pitchFamily="34" charset="0"/>
              </a:rPr>
              <a:t>Use restraint about objections while your client or one of your witnesses is under cross-examination</a:t>
            </a:r>
          </a:p>
          <a:p>
            <a:r>
              <a:rPr lang="en-CA" sz="1800" dirty="0" smtClean="0">
                <a:latin typeface="Trebuchet MS" pitchFamily="34" charset="0"/>
              </a:rPr>
              <a:t>Before you object, consider the three key factors of Strategy, Practicality and Optics</a:t>
            </a:r>
            <a:endParaRPr lang="en-CA"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10</a:t>
            </a:fld>
            <a:endParaRPr lang="en-US" dirty="0"/>
          </a:p>
        </p:txBody>
      </p:sp>
    </p:spTree>
    <p:extLst>
      <p:ext uri="{BB962C8B-B14F-4D97-AF65-F5344CB8AC3E}">
        <p14:creationId xmlns:p14="http://schemas.microsoft.com/office/powerpoint/2010/main" val="3408169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52736"/>
            <a:ext cx="7086600" cy="731838"/>
          </a:xfrm>
        </p:spPr>
        <p:txBody>
          <a:bodyPr>
            <a:normAutofit fontScale="90000"/>
          </a:bodyPr>
          <a:lstStyle/>
          <a:p>
            <a:pPr algn="ctr"/>
            <a:r>
              <a:rPr lang="en-US" sz="3200" b="1" i="1" dirty="0" smtClean="0">
                <a:solidFill>
                  <a:srgbClr val="C00000"/>
                </a:solidFill>
                <a:latin typeface="Arial" charset="0"/>
                <a:cs typeface="Arial" charset="0"/>
              </a:rPr>
              <a:t>When not to object:</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Strategy, Practicality and Optics</a:t>
            </a:r>
            <a:r>
              <a:rPr lang="en-US" sz="3200" b="1" i="1" dirty="0">
                <a:solidFill>
                  <a:srgbClr val="C00000"/>
                </a:solidFill>
                <a:latin typeface="Arial" charset="0"/>
                <a:cs typeface="Arial" charset="0"/>
              </a:rPr>
              <a:t/>
            </a:r>
            <a:br>
              <a:rPr lang="en-US" sz="3200" b="1" i="1" dirty="0">
                <a:solidFill>
                  <a:srgbClr val="C00000"/>
                </a:solidFill>
                <a:latin typeface="Arial" charset="0"/>
                <a:cs typeface="Arial" charset="0"/>
              </a:rPr>
            </a:br>
            <a:endParaRPr lang="en-CA" dirty="0"/>
          </a:p>
        </p:txBody>
      </p:sp>
      <p:sp>
        <p:nvSpPr>
          <p:cNvPr id="3" name="Content Placeholder 2"/>
          <p:cNvSpPr>
            <a:spLocks noGrp="1"/>
          </p:cNvSpPr>
          <p:nvPr>
            <p:ph idx="1"/>
          </p:nvPr>
        </p:nvSpPr>
        <p:spPr>
          <a:xfrm>
            <a:off x="1258888" y="1772816"/>
            <a:ext cx="5905400" cy="4464496"/>
          </a:xfrm>
        </p:spPr>
        <p:txBody>
          <a:bodyPr>
            <a:normAutofit lnSpcReduction="10000"/>
          </a:bodyPr>
          <a:lstStyle/>
          <a:p>
            <a:r>
              <a:rPr lang="en-CA" sz="1800" dirty="0" smtClean="0">
                <a:latin typeface="Trebuchet MS" pitchFamily="34" charset="0"/>
              </a:rPr>
              <a:t>Strategy </a:t>
            </a:r>
          </a:p>
          <a:p>
            <a:pPr marL="685800" lvl="1"/>
            <a:r>
              <a:rPr lang="en-CA" sz="1400" dirty="0" smtClean="0">
                <a:latin typeface="Trebuchet MS" pitchFamily="34" charset="0"/>
              </a:rPr>
              <a:t>Prevent admission </a:t>
            </a:r>
            <a:r>
              <a:rPr lang="en-CA" sz="1400" dirty="0">
                <a:latin typeface="Trebuchet MS" pitchFamily="34" charset="0"/>
              </a:rPr>
              <a:t>of inappropriate or inadmissible </a:t>
            </a:r>
            <a:r>
              <a:rPr lang="en-CA" sz="1400" dirty="0" smtClean="0">
                <a:latin typeface="Trebuchet MS" pitchFamily="34" charset="0"/>
              </a:rPr>
              <a:t>evidence</a:t>
            </a:r>
          </a:p>
          <a:p>
            <a:pPr marL="685800" lvl="1"/>
            <a:r>
              <a:rPr lang="en-CA" sz="1400" dirty="0" smtClean="0">
                <a:latin typeface="Trebuchet MS" pitchFamily="34" charset="0"/>
              </a:rPr>
              <a:t>Stop abuse of a witness </a:t>
            </a:r>
          </a:p>
          <a:p>
            <a:pPr marL="685800" lvl="1"/>
            <a:r>
              <a:rPr lang="en-CA" sz="1400" dirty="0" smtClean="0">
                <a:latin typeface="Trebuchet MS" pitchFamily="34" charset="0"/>
              </a:rPr>
              <a:t>Some hearsay is better left for cr-ex on recall or credibility </a:t>
            </a:r>
          </a:p>
          <a:p>
            <a:pPr marL="685800" lvl="1"/>
            <a:r>
              <a:rPr lang="en-CA" sz="1400" dirty="0" smtClean="0">
                <a:latin typeface="Trebuchet MS" pitchFamily="34" charset="0"/>
              </a:rPr>
              <a:t>Don’t object only to interrupt counsel’s rhythm or to give the witness more time to respond unless there is other merit</a:t>
            </a:r>
          </a:p>
          <a:p>
            <a:pPr marL="285750"/>
            <a:r>
              <a:rPr lang="en-CA" sz="2200" dirty="0" smtClean="0">
                <a:latin typeface="Trebuchet MS" pitchFamily="34" charset="0"/>
              </a:rPr>
              <a:t>Practicality</a:t>
            </a:r>
          </a:p>
          <a:p>
            <a:pPr marL="685800" lvl="1"/>
            <a:r>
              <a:rPr lang="en-CA" sz="1400" dirty="0" smtClean="0">
                <a:latin typeface="Trebuchet MS" pitchFamily="34" charset="0"/>
              </a:rPr>
              <a:t>Will the hearsay objection delay the trial?</a:t>
            </a:r>
          </a:p>
          <a:p>
            <a:pPr marL="685800" lvl="1"/>
            <a:r>
              <a:rPr lang="en-CA" sz="1400" dirty="0" smtClean="0">
                <a:latin typeface="Trebuchet MS" pitchFamily="34" charset="0"/>
              </a:rPr>
              <a:t>Is there another witness who will give the same evidence?</a:t>
            </a:r>
          </a:p>
          <a:p>
            <a:pPr marL="685800" lvl="1"/>
            <a:r>
              <a:rPr lang="en-CA" sz="1400" dirty="0" smtClean="0">
                <a:latin typeface="Trebuchet MS" pitchFamily="34" charset="0"/>
              </a:rPr>
              <a:t>How important is the objection to the case? </a:t>
            </a:r>
          </a:p>
          <a:p>
            <a:pPr marL="285750"/>
            <a:r>
              <a:rPr lang="en-CA" sz="1800" dirty="0" smtClean="0">
                <a:latin typeface="Trebuchet MS" pitchFamily="34" charset="0"/>
              </a:rPr>
              <a:t>Optics</a:t>
            </a:r>
          </a:p>
          <a:p>
            <a:pPr marL="685800" lvl="1"/>
            <a:r>
              <a:rPr lang="en-CA" sz="1400" dirty="0" smtClean="0">
                <a:latin typeface="Trebuchet MS" pitchFamily="34" charset="0"/>
              </a:rPr>
              <a:t>Will the objection annoy the judge?</a:t>
            </a:r>
          </a:p>
          <a:p>
            <a:pPr marL="685800" lvl="1"/>
            <a:r>
              <a:rPr lang="en-CA" sz="1400" dirty="0" smtClean="0">
                <a:latin typeface="Trebuchet MS" pitchFamily="34" charset="0"/>
              </a:rPr>
              <a:t>Important point: you don’t care if you annoy the judge</a:t>
            </a:r>
          </a:p>
          <a:p>
            <a:pPr marL="685800" lvl="1"/>
            <a:r>
              <a:rPr lang="en-CA" sz="1400" dirty="0" smtClean="0">
                <a:latin typeface="Trebuchet MS" pitchFamily="34" charset="0"/>
              </a:rPr>
              <a:t>Avoid objections which could highlight your weakness</a:t>
            </a:r>
          </a:p>
          <a:p>
            <a:pPr marL="685800" lvl="1"/>
            <a:r>
              <a:rPr lang="en-CA" sz="1400" dirty="0" smtClean="0">
                <a:latin typeface="Trebuchet MS" pitchFamily="34" charset="0"/>
              </a:rPr>
              <a:t>Avoid impression that there is evidence you don’t want in</a:t>
            </a:r>
          </a:p>
          <a:p>
            <a:pPr marL="685800" lvl="1"/>
            <a:r>
              <a:rPr lang="en-CA" sz="1400" dirty="0" smtClean="0">
                <a:latin typeface="Trebuchet MS" pitchFamily="34" charset="0"/>
              </a:rPr>
              <a:t>Avoid appearance of disappointment if objection is rejected</a:t>
            </a:r>
          </a:p>
          <a:p>
            <a:pPr marL="685800" lvl="1"/>
            <a:endParaRPr lang="en-CA" sz="1400" dirty="0" smtClean="0">
              <a:latin typeface="Trebuchet MS" pitchFamily="34" charset="0"/>
            </a:endParaRPr>
          </a:p>
          <a:p>
            <a:pPr marL="685800" lvl="1"/>
            <a:endParaRPr lang="en-CA" sz="1400" dirty="0" smtClean="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11</a:t>
            </a:fld>
            <a:endParaRPr lang="en-US" dirty="0"/>
          </a:p>
        </p:txBody>
      </p:sp>
    </p:spTree>
    <p:extLst>
      <p:ext uri="{BB962C8B-B14F-4D97-AF65-F5344CB8AC3E}">
        <p14:creationId xmlns:p14="http://schemas.microsoft.com/office/powerpoint/2010/main" val="838796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907704" y="908720"/>
            <a:ext cx="5810250"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Admissibility in Civil Cases</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12</a:t>
            </a:fld>
            <a:endParaRPr lang="en-US" dirty="0"/>
          </a:p>
        </p:txBody>
      </p:sp>
      <p:sp>
        <p:nvSpPr>
          <p:cNvPr id="2" name="Rectangle 1"/>
          <p:cNvSpPr/>
          <p:nvPr/>
        </p:nvSpPr>
        <p:spPr>
          <a:xfrm>
            <a:off x="1043608" y="1700808"/>
            <a:ext cx="6048672" cy="5632311"/>
          </a:xfrm>
          <a:prstGeom prst="rect">
            <a:avLst/>
          </a:prstGeom>
        </p:spPr>
        <p:txBody>
          <a:bodyPr wrap="square">
            <a:spAutoFit/>
          </a:bodyPr>
          <a:lstStyle/>
          <a:p>
            <a:pPr marL="285750" indent="-285750">
              <a:buFont typeface="Arial" pitchFamily="34" charset="0"/>
              <a:buChar char="•"/>
            </a:pPr>
            <a:r>
              <a:rPr lang="en-CA" dirty="0" smtClean="0"/>
              <a:t>The </a:t>
            </a:r>
            <a:r>
              <a:rPr lang="en-CA" dirty="0"/>
              <a:t>prevailing wisdom is that a trial judge will admit nearly any </a:t>
            </a:r>
            <a:r>
              <a:rPr lang="en-CA" dirty="0" smtClean="0"/>
              <a:t>evidence in a civil case, even </a:t>
            </a:r>
            <a:r>
              <a:rPr lang="en-CA" dirty="0"/>
              <a:t>hearsay, “subject to the weight” to be attributed to that evidence in the judgment or as some judges have said, “for what it’s </a:t>
            </a:r>
            <a:r>
              <a:rPr lang="en-CA" dirty="0" smtClean="0"/>
              <a:t>worth.”</a:t>
            </a:r>
          </a:p>
          <a:p>
            <a:pPr marL="285750" indent="-285750">
              <a:buFont typeface="Arial" pitchFamily="34" charset="0"/>
              <a:buChar char="•"/>
            </a:pPr>
            <a:endParaRPr lang="en-CA" dirty="0" smtClean="0"/>
          </a:p>
          <a:p>
            <a:pPr marL="285750" indent="-285750">
              <a:buFont typeface="Arial" pitchFamily="34" charset="0"/>
              <a:buChar char="•"/>
            </a:pPr>
            <a:r>
              <a:rPr lang="en-CA" dirty="0" smtClean="0"/>
              <a:t>But that is not entirely so.  </a:t>
            </a:r>
            <a:r>
              <a:rPr lang="en-CA" dirty="0"/>
              <a:t>T</a:t>
            </a:r>
            <a:r>
              <a:rPr lang="en-CA" dirty="0" smtClean="0"/>
              <a:t>he Court often applies </a:t>
            </a:r>
            <a:r>
              <a:rPr lang="en-CA" dirty="0"/>
              <a:t>a principled approach to the law of </a:t>
            </a:r>
            <a:r>
              <a:rPr lang="en-CA" dirty="0" smtClean="0"/>
              <a:t>evidence.  There is a significant body of law about civil trial objections.</a:t>
            </a:r>
          </a:p>
          <a:p>
            <a:pPr marL="285750" indent="-285750">
              <a:buFont typeface="Arial" pitchFamily="34" charset="0"/>
              <a:buChar char="•"/>
            </a:pPr>
            <a:endParaRPr lang="en-CA" dirty="0" smtClean="0"/>
          </a:p>
          <a:p>
            <a:pPr marL="285750" indent="-285750">
              <a:buFont typeface="Arial" pitchFamily="34" charset="0"/>
              <a:buChar char="•"/>
            </a:pPr>
            <a:r>
              <a:rPr lang="en-CA" dirty="0" smtClean="0"/>
              <a:t>The key </a:t>
            </a:r>
            <a:r>
              <a:rPr lang="en-CA" dirty="0"/>
              <a:t>determinate for </a:t>
            </a:r>
            <a:r>
              <a:rPr lang="en-CA" dirty="0" smtClean="0"/>
              <a:t>admissibility </a:t>
            </a:r>
            <a:r>
              <a:rPr lang="en-CA" dirty="0"/>
              <a:t>of evidence is relevance: </a:t>
            </a:r>
            <a:r>
              <a:rPr lang="en-CA" i="1" dirty="0"/>
              <a:t>Ontario v. Rothmans Inc., </a:t>
            </a:r>
            <a:r>
              <a:rPr lang="en-CA" dirty="0"/>
              <a:t>2011 ONSC 2504 </a:t>
            </a:r>
            <a:endParaRPr lang="en-CA" dirty="0" smtClean="0"/>
          </a:p>
          <a:p>
            <a:pPr marL="285750" indent="-285750">
              <a:buFont typeface="Arial" pitchFamily="34" charset="0"/>
              <a:buChar char="•"/>
            </a:pPr>
            <a:endParaRPr lang="en-CA" dirty="0" smtClean="0"/>
          </a:p>
          <a:p>
            <a:pPr marL="285750" indent="-285750">
              <a:buFont typeface="Arial" pitchFamily="34" charset="0"/>
              <a:buChar char="•"/>
            </a:pPr>
            <a:r>
              <a:rPr lang="en-CA" dirty="0" smtClean="0"/>
              <a:t>Evidence which is not </a:t>
            </a:r>
            <a:r>
              <a:rPr lang="en-CA" dirty="0"/>
              <a:t>logically probative of a fact </a:t>
            </a:r>
            <a:r>
              <a:rPr lang="en-CA" dirty="0" smtClean="0"/>
              <a:t>is </a:t>
            </a:r>
            <a:r>
              <a:rPr lang="en-CA" dirty="0"/>
              <a:t>inadmissible. To be probative, the evidence must increase or decrease the probability of </a:t>
            </a:r>
            <a:r>
              <a:rPr lang="en-CA" dirty="0" smtClean="0"/>
              <a:t>truth </a:t>
            </a:r>
            <a:r>
              <a:rPr lang="en-CA" dirty="0"/>
              <a:t>of a fact. </a:t>
            </a:r>
            <a:r>
              <a:rPr lang="en-CA" i="1" dirty="0" smtClean="0"/>
              <a:t>R</a:t>
            </a:r>
            <a:r>
              <a:rPr lang="en-CA" i="1" dirty="0"/>
              <a:t>. v. Morris</a:t>
            </a:r>
            <a:r>
              <a:rPr lang="en-CA" dirty="0"/>
              <a:t>, 1983 CanLII 28 (</a:t>
            </a:r>
            <a:r>
              <a:rPr lang="en-CA" dirty="0" smtClean="0"/>
              <a:t>SCC).</a:t>
            </a:r>
          </a:p>
          <a:p>
            <a:endParaRPr lang="en-CA" dirty="0" smtClean="0"/>
          </a:p>
          <a:p>
            <a:r>
              <a:rPr lang="en-CA" dirty="0" smtClean="0"/>
              <a:t> </a:t>
            </a:r>
          </a:p>
          <a:p>
            <a:pPr marL="285750" indent="-285750">
              <a:buFont typeface="Arial" pitchFamily="34" charset="0"/>
              <a:buChar char="•"/>
            </a:pPr>
            <a:endParaRPr lang="en-CA" dirty="0"/>
          </a:p>
        </p:txBody>
      </p:sp>
    </p:spTree>
    <p:extLst>
      <p:ext uri="{BB962C8B-B14F-4D97-AF65-F5344CB8AC3E}">
        <p14:creationId xmlns:p14="http://schemas.microsoft.com/office/powerpoint/2010/main" val="1147575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086600" cy="936104"/>
          </a:xfrm>
        </p:spPr>
        <p:txBody>
          <a:bodyPr>
            <a:normAutofit fontScale="90000"/>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Weapons </a:t>
            </a:r>
            <a:r>
              <a:rPr lang="en-US" sz="3200" b="1" i="1" dirty="0">
                <a:solidFill>
                  <a:srgbClr val="C00000"/>
                </a:solidFill>
                <a:latin typeface="Arial" charset="0"/>
                <a:cs typeface="Arial" charset="0"/>
              </a:rPr>
              <a:t>in </a:t>
            </a:r>
            <a:r>
              <a:rPr lang="en-US" sz="3200" b="1" i="1" dirty="0" smtClean="0">
                <a:solidFill>
                  <a:srgbClr val="C00000"/>
                </a:solidFill>
                <a:latin typeface="Arial" charset="0"/>
                <a:cs typeface="Arial" charset="0"/>
              </a:rPr>
              <a:t>Objecting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Counsel’s </a:t>
            </a:r>
            <a:r>
              <a:rPr lang="en-US" sz="3200" b="1" i="1" dirty="0">
                <a:solidFill>
                  <a:srgbClr val="C00000"/>
                </a:solidFill>
                <a:latin typeface="Arial" charset="0"/>
                <a:cs typeface="Arial" charset="0"/>
              </a:rPr>
              <a:t>Arsenal</a:t>
            </a: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259632" y="1700808"/>
            <a:ext cx="5688632" cy="4525963"/>
          </a:xfrm>
        </p:spPr>
        <p:txBody>
          <a:bodyPr>
            <a:normAutofit lnSpcReduction="10000"/>
          </a:bodyPr>
          <a:lstStyle/>
          <a:p>
            <a:endParaRPr lang="en-CA" sz="2000" dirty="0" smtClean="0">
              <a:latin typeface="Arial Black" pitchFamily="34" charset="0"/>
            </a:endParaRPr>
          </a:p>
          <a:p>
            <a:r>
              <a:rPr lang="en-CA" sz="2000" dirty="0" smtClean="0">
                <a:latin typeface="Trebuchet MS" pitchFamily="34" charset="0"/>
              </a:rPr>
              <a:t>Misstated or overstated Opening Statement</a:t>
            </a:r>
          </a:p>
          <a:p>
            <a:r>
              <a:rPr lang="en-CA" sz="2000" dirty="0" smtClean="0">
                <a:latin typeface="Trebuchet MS" pitchFamily="34" charset="0"/>
              </a:rPr>
              <a:t>Hearsay Rule and its exceptions</a:t>
            </a:r>
          </a:p>
          <a:p>
            <a:r>
              <a:rPr lang="en-CA" sz="2000" dirty="0" smtClean="0">
                <a:latin typeface="Trebuchet MS" pitchFamily="34" charset="0"/>
              </a:rPr>
              <a:t>Canadian application of Browne v. Dunn</a:t>
            </a:r>
          </a:p>
          <a:p>
            <a:r>
              <a:rPr lang="en-CA" sz="2000" dirty="0" smtClean="0">
                <a:latin typeface="Trebuchet MS" pitchFamily="34" charset="0"/>
              </a:rPr>
              <a:t>Ambushing witness with undisclosed matters</a:t>
            </a:r>
          </a:p>
          <a:p>
            <a:r>
              <a:rPr lang="en-CA" sz="2000" dirty="0" smtClean="0">
                <a:latin typeface="Trebuchet MS" pitchFamily="34" charset="0"/>
              </a:rPr>
              <a:t>Scope of admissible similar fact evidence</a:t>
            </a:r>
          </a:p>
          <a:p>
            <a:r>
              <a:rPr lang="en-CA" sz="2000" dirty="0" smtClean="0">
                <a:latin typeface="Trebuchet MS" pitchFamily="34" charset="0"/>
              </a:rPr>
              <a:t>Scope of solicitor-client privilege</a:t>
            </a:r>
          </a:p>
          <a:p>
            <a:r>
              <a:rPr lang="en-CA" sz="2000" dirty="0" smtClean="0">
                <a:latin typeface="Trebuchet MS" pitchFamily="34" charset="0"/>
              </a:rPr>
              <a:t>Scope of litigation privilege</a:t>
            </a:r>
          </a:p>
          <a:p>
            <a:r>
              <a:rPr lang="en-CA" sz="2000" dirty="0" smtClean="0">
                <a:latin typeface="Trebuchet MS" pitchFamily="34" charset="0"/>
              </a:rPr>
              <a:t>Leading questions in cross-examination</a:t>
            </a:r>
          </a:p>
          <a:p>
            <a:r>
              <a:rPr lang="en-CA" sz="2000" dirty="0" smtClean="0">
                <a:latin typeface="Trebuchet MS" pitchFamily="34" charset="0"/>
              </a:rPr>
              <a:t>Opinion sought from fact witness</a:t>
            </a:r>
          </a:p>
          <a:p>
            <a:r>
              <a:rPr lang="en-CA" sz="2000" dirty="0" smtClean="0">
                <a:latin typeface="Trebuchet MS" pitchFamily="34" charset="0"/>
              </a:rPr>
              <a:t>Breach of Best Evidence rule</a:t>
            </a:r>
          </a:p>
          <a:p>
            <a:r>
              <a:rPr lang="en-CA" sz="2000" dirty="0" smtClean="0">
                <a:latin typeface="Trebuchet MS" pitchFamily="34" charset="0"/>
              </a:rPr>
              <a:t>Breach of Collateral Fact rule </a:t>
            </a: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13</a:t>
            </a:fld>
            <a:endParaRPr lang="en-US" dirty="0"/>
          </a:p>
        </p:txBody>
      </p:sp>
    </p:spTree>
    <p:extLst>
      <p:ext uri="{BB962C8B-B14F-4D97-AF65-F5344CB8AC3E}">
        <p14:creationId xmlns:p14="http://schemas.microsoft.com/office/powerpoint/2010/main" val="312673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086600" cy="936104"/>
          </a:xfrm>
        </p:spPr>
        <p:txBody>
          <a:bodyPr>
            <a:normAutofit fontScale="90000"/>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More Weapons </a:t>
            </a:r>
            <a:r>
              <a:rPr lang="en-US" sz="3200" b="1" i="1" dirty="0">
                <a:solidFill>
                  <a:srgbClr val="C00000"/>
                </a:solidFill>
                <a:latin typeface="Arial" charset="0"/>
                <a:cs typeface="Arial" charset="0"/>
              </a:rPr>
              <a:t>in </a:t>
            </a: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Objecting Counsel’s </a:t>
            </a:r>
            <a:r>
              <a:rPr lang="en-US" sz="3200" b="1" i="1" dirty="0">
                <a:solidFill>
                  <a:srgbClr val="C00000"/>
                </a:solidFill>
                <a:latin typeface="Arial" charset="0"/>
                <a:cs typeface="Arial" charset="0"/>
              </a:rPr>
              <a:t>Arsenal</a:t>
            </a: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187624" y="2060848"/>
            <a:ext cx="5688632" cy="4032448"/>
          </a:xfrm>
        </p:spPr>
        <p:txBody>
          <a:bodyPr>
            <a:normAutofit lnSpcReduction="10000"/>
          </a:bodyPr>
          <a:lstStyle/>
          <a:p>
            <a:endParaRPr lang="en-CA" sz="2000" dirty="0" smtClean="0">
              <a:latin typeface="Arial Black" pitchFamily="34" charset="0"/>
            </a:endParaRPr>
          </a:p>
          <a:p>
            <a:r>
              <a:rPr lang="en-CA" sz="2000" dirty="0" smtClean="0">
                <a:latin typeface="Trebuchet MS" pitchFamily="34" charset="0"/>
              </a:rPr>
              <a:t>Breach of Parol Evidence rule</a:t>
            </a:r>
          </a:p>
          <a:p>
            <a:r>
              <a:rPr lang="en-CA" sz="2000" dirty="0" smtClean="0">
                <a:latin typeface="Trebuchet MS" pitchFamily="34" charset="0"/>
              </a:rPr>
              <a:t>Answer calls for witness’ speculation</a:t>
            </a:r>
          </a:p>
          <a:p>
            <a:r>
              <a:rPr lang="en-CA" sz="2000" dirty="0" smtClean="0">
                <a:latin typeface="Trebuchet MS" pitchFamily="34" charset="0"/>
              </a:rPr>
              <a:t>Cr-ex. question based on false premise</a:t>
            </a:r>
          </a:p>
          <a:p>
            <a:r>
              <a:rPr lang="en-CA" sz="2000" dirty="0" smtClean="0">
                <a:latin typeface="Trebuchet MS" pitchFamily="34" charset="0"/>
              </a:rPr>
              <a:t>Cr-ex. Q. based on matters not adduced</a:t>
            </a:r>
          </a:p>
          <a:p>
            <a:pPr lvl="0"/>
            <a:r>
              <a:rPr lang="en-CA" sz="2000" dirty="0" smtClean="0">
                <a:latin typeface="Trebuchet MS" pitchFamily="34" charset="0"/>
              </a:rPr>
              <a:t>Counsel </a:t>
            </a:r>
            <a:r>
              <a:rPr lang="en-CA" sz="2000" dirty="0">
                <a:latin typeface="Trebuchet MS" pitchFamily="34" charset="0"/>
              </a:rPr>
              <a:t>repeats the same </a:t>
            </a:r>
            <a:r>
              <a:rPr lang="en-CA" sz="2000" dirty="0" smtClean="0">
                <a:latin typeface="Trebuchet MS" pitchFamily="34" charset="0"/>
              </a:rPr>
              <a:t>questions </a:t>
            </a:r>
            <a:endParaRPr lang="en-CA" sz="2000" dirty="0">
              <a:latin typeface="Trebuchet MS" pitchFamily="34" charset="0"/>
            </a:endParaRPr>
          </a:p>
          <a:p>
            <a:pPr lvl="0"/>
            <a:r>
              <a:rPr lang="en-CA" sz="2000" dirty="0">
                <a:latin typeface="Trebuchet MS" pitchFamily="34" charset="0"/>
              </a:rPr>
              <a:t>Counsel </a:t>
            </a:r>
            <a:r>
              <a:rPr lang="en-CA" sz="2000" dirty="0" smtClean="0">
                <a:latin typeface="Trebuchet MS" pitchFamily="34" charset="0"/>
              </a:rPr>
              <a:t>asks vague or misleading questions</a:t>
            </a:r>
            <a:endParaRPr lang="en-CA" sz="2000" dirty="0">
              <a:latin typeface="Trebuchet MS" pitchFamily="34" charset="0"/>
            </a:endParaRPr>
          </a:p>
          <a:p>
            <a:pPr lvl="0"/>
            <a:r>
              <a:rPr lang="en-CA" sz="2000" dirty="0">
                <a:latin typeface="Trebuchet MS" pitchFamily="34" charset="0"/>
              </a:rPr>
              <a:t>Counsel </a:t>
            </a:r>
            <a:r>
              <a:rPr lang="en-CA" sz="2000" dirty="0" smtClean="0">
                <a:latin typeface="Trebuchet MS" pitchFamily="34" charset="0"/>
              </a:rPr>
              <a:t>asks an </a:t>
            </a:r>
            <a:r>
              <a:rPr lang="en-CA" sz="2000" dirty="0">
                <a:latin typeface="Trebuchet MS" pitchFamily="34" charset="0"/>
              </a:rPr>
              <a:t>unfair </a:t>
            </a:r>
            <a:r>
              <a:rPr lang="en-CA" sz="2000" dirty="0" smtClean="0">
                <a:latin typeface="Trebuchet MS" pitchFamily="34" charset="0"/>
              </a:rPr>
              <a:t>or multi-part question </a:t>
            </a:r>
          </a:p>
          <a:p>
            <a:r>
              <a:rPr lang="en-CA" sz="2000" dirty="0" smtClean="0">
                <a:latin typeface="Trebuchet MS" pitchFamily="34" charset="0"/>
              </a:rPr>
              <a:t>Counsel’s question </a:t>
            </a:r>
            <a:r>
              <a:rPr lang="en-CA" sz="2000" dirty="0">
                <a:latin typeface="Trebuchet MS" pitchFamily="34" charset="0"/>
              </a:rPr>
              <a:t>or evidence sought </a:t>
            </a:r>
            <a:r>
              <a:rPr lang="en-CA" sz="2000" dirty="0" smtClean="0">
                <a:latin typeface="Trebuchet MS" pitchFamily="34" charset="0"/>
              </a:rPr>
              <a:t>is </a:t>
            </a:r>
            <a:r>
              <a:rPr lang="en-CA" sz="2000" dirty="0">
                <a:latin typeface="Trebuchet MS" pitchFamily="34" charset="0"/>
              </a:rPr>
              <a:t>so prejudicial that its prejudicial effect exceeds its probative </a:t>
            </a:r>
            <a:r>
              <a:rPr lang="en-CA" sz="2000" dirty="0" smtClean="0">
                <a:latin typeface="Trebuchet MS" pitchFamily="34" charset="0"/>
              </a:rPr>
              <a:t>value</a:t>
            </a: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14</a:t>
            </a:fld>
            <a:endParaRPr lang="en-US" dirty="0"/>
          </a:p>
        </p:txBody>
      </p:sp>
    </p:spTree>
    <p:extLst>
      <p:ext uri="{BB962C8B-B14F-4D97-AF65-F5344CB8AC3E}">
        <p14:creationId xmlns:p14="http://schemas.microsoft.com/office/powerpoint/2010/main" val="3257036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086600" cy="936104"/>
          </a:xfrm>
        </p:spPr>
        <p:txBody>
          <a:bodyPr>
            <a:normAutofit fontScale="90000"/>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Objections to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Demonstrative Evidence</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259632" y="1700808"/>
            <a:ext cx="5688632" cy="4525963"/>
          </a:xfrm>
        </p:spPr>
        <p:txBody>
          <a:bodyPr>
            <a:normAutofit lnSpcReduction="10000"/>
          </a:bodyPr>
          <a:lstStyle/>
          <a:p>
            <a:endParaRPr lang="en-CA" sz="2000" dirty="0" smtClean="0">
              <a:latin typeface="Arial Black" pitchFamily="34" charset="0"/>
            </a:endParaRPr>
          </a:p>
          <a:p>
            <a:r>
              <a:rPr lang="en-CA" sz="2000" dirty="0" smtClean="0">
                <a:latin typeface="Trebuchet MS" pitchFamily="34" charset="0"/>
              </a:rPr>
              <a:t>Counsel </a:t>
            </a:r>
            <a:r>
              <a:rPr lang="en-CA" sz="2000" dirty="0">
                <a:latin typeface="Trebuchet MS" pitchFamily="34" charset="0"/>
              </a:rPr>
              <a:t>presents </a:t>
            </a:r>
            <a:r>
              <a:rPr lang="en-CA" sz="2000" dirty="0" smtClean="0">
                <a:latin typeface="Trebuchet MS" pitchFamily="34" charset="0"/>
              </a:rPr>
              <a:t>an inaccurate </a:t>
            </a:r>
            <a:r>
              <a:rPr lang="en-CA" sz="2000" dirty="0">
                <a:latin typeface="Trebuchet MS" pitchFamily="34" charset="0"/>
              </a:rPr>
              <a:t>or </a:t>
            </a:r>
            <a:r>
              <a:rPr lang="en-CA" sz="2000" dirty="0" smtClean="0">
                <a:latin typeface="Trebuchet MS" pitchFamily="34" charset="0"/>
              </a:rPr>
              <a:t>misleading  </a:t>
            </a:r>
            <a:r>
              <a:rPr lang="en-CA" sz="2000" dirty="0">
                <a:latin typeface="Trebuchet MS" pitchFamily="34" charset="0"/>
              </a:rPr>
              <a:t>chart or diagram </a:t>
            </a:r>
            <a:endParaRPr lang="en-CA" sz="2000" dirty="0" smtClean="0">
              <a:latin typeface="Trebuchet MS" pitchFamily="34" charset="0"/>
            </a:endParaRPr>
          </a:p>
          <a:p>
            <a:endParaRPr lang="en-CA" sz="2000" dirty="0">
              <a:latin typeface="Trebuchet MS" pitchFamily="34" charset="0"/>
            </a:endParaRPr>
          </a:p>
          <a:p>
            <a:r>
              <a:rPr lang="en-CA" sz="2000" dirty="0" smtClean="0">
                <a:latin typeface="Trebuchet MS" pitchFamily="34" charset="0"/>
              </a:rPr>
              <a:t>Counsel </a:t>
            </a:r>
            <a:r>
              <a:rPr lang="en-CA" sz="2000" dirty="0">
                <a:latin typeface="Trebuchet MS" pitchFamily="34" charset="0"/>
              </a:rPr>
              <a:t>introduces irrelevant </a:t>
            </a:r>
            <a:r>
              <a:rPr lang="en-CA" sz="2000" dirty="0" smtClean="0">
                <a:latin typeface="Trebuchet MS" pitchFamily="34" charset="0"/>
              </a:rPr>
              <a:t>evidence</a:t>
            </a:r>
          </a:p>
          <a:p>
            <a:endParaRPr lang="en-CA" sz="2000" dirty="0" smtClean="0">
              <a:latin typeface="Trebuchet MS" pitchFamily="34" charset="0"/>
            </a:endParaRPr>
          </a:p>
          <a:p>
            <a:r>
              <a:rPr lang="en-CA" sz="2000" dirty="0" smtClean="0">
                <a:latin typeface="Trebuchet MS" pitchFamily="34" charset="0"/>
              </a:rPr>
              <a:t>Counsel </a:t>
            </a:r>
            <a:r>
              <a:rPr lang="en-CA" sz="2000" dirty="0">
                <a:latin typeface="Trebuchet MS" pitchFamily="34" charset="0"/>
              </a:rPr>
              <a:t>produces </a:t>
            </a:r>
            <a:r>
              <a:rPr lang="en-CA" sz="2000" dirty="0" smtClean="0">
                <a:latin typeface="Trebuchet MS" pitchFamily="34" charset="0"/>
              </a:rPr>
              <a:t>a chart or diagram which </a:t>
            </a:r>
            <a:r>
              <a:rPr lang="en-CA" sz="2000" dirty="0">
                <a:latin typeface="Trebuchet MS" pitchFamily="34" charset="0"/>
              </a:rPr>
              <a:t>contains inadmissible evidence, hearsay or commentary by a </a:t>
            </a:r>
            <a:r>
              <a:rPr lang="en-CA" sz="2000" dirty="0" smtClean="0">
                <a:latin typeface="Trebuchet MS" pitchFamily="34" charset="0"/>
              </a:rPr>
              <a:t>non-witness</a:t>
            </a:r>
          </a:p>
          <a:p>
            <a:endParaRPr lang="en-CA" sz="2000" dirty="0">
              <a:latin typeface="Trebuchet MS" pitchFamily="34" charset="0"/>
            </a:endParaRPr>
          </a:p>
          <a:p>
            <a:r>
              <a:rPr lang="en-CA" sz="2000" dirty="0" smtClean="0">
                <a:latin typeface="Trebuchet MS" pitchFamily="34" charset="0"/>
              </a:rPr>
              <a:t>Counsel </a:t>
            </a:r>
            <a:r>
              <a:rPr lang="en-CA" sz="2000" dirty="0">
                <a:latin typeface="Trebuchet MS" pitchFamily="34" charset="0"/>
              </a:rPr>
              <a:t>presents a </a:t>
            </a:r>
            <a:r>
              <a:rPr lang="en-CA" sz="2000" dirty="0" smtClean="0">
                <a:latin typeface="Trebuchet MS" pitchFamily="34" charset="0"/>
              </a:rPr>
              <a:t>photograph, sketch </a:t>
            </a:r>
            <a:r>
              <a:rPr lang="en-CA" sz="2000" dirty="0">
                <a:latin typeface="Trebuchet MS" pitchFamily="34" charset="0"/>
              </a:rPr>
              <a:t>or video whose probative value outweighs its prejudicial </a:t>
            </a:r>
            <a:r>
              <a:rPr lang="en-CA" sz="2000" dirty="0" smtClean="0">
                <a:latin typeface="Trebuchet MS" pitchFamily="34" charset="0"/>
              </a:rPr>
              <a:t>effect</a:t>
            </a:r>
            <a:endParaRPr lang="en-CA" sz="2000" dirty="0">
              <a:latin typeface="Trebuchet MS" pitchFamily="34" charset="0"/>
            </a:endParaRP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15</a:t>
            </a:fld>
            <a:endParaRPr lang="en-US" dirty="0"/>
          </a:p>
        </p:txBody>
      </p:sp>
    </p:spTree>
    <p:extLst>
      <p:ext uri="{BB962C8B-B14F-4D97-AF65-F5344CB8AC3E}">
        <p14:creationId xmlns:p14="http://schemas.microsoft.com/office/powerpoint/2010/main" val="2824711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086600" cy="936104"/>
          </a:xfrm>
        </p:spPr>
        <p:txBody>
          <a:bodyPr>
            <a:normAutofit fontScale="90000"/>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Objections to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Closing Statements</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043608" y="1988840"/>
            <a:ext cx="5832648" cy="4104456"/>
          </a:xfrm>
        </p:spPr>
        <p:txBody>
          <a:bodyPr/>
          <a:lstStyle/>
          <a:p>
            <a:endParaRPr lang="en-CA" sz="1800" dirty="0" smtClean="0">
              <a:latin typeface="Trebuchet MS" pitchFamily="34" charset="0"/>
            </a:endParaRPr>
          </a:p>
          <a:p>
            <a:r>
              <a:rPr lang="en-CA" sz="1800" dirty="0" smtClean="0">
                <a:latin typeface="Trebuchet MS" pitchFamily="34" charset="0"/>
              </a:rPr>
              <a:t>Counsel refers to “facts” which were not proved in </a:t>
            </a:r>
            <a:r>
              <a:rPr lang="en-CA" sz="1800" i="1" dirty="0" smtClean="0">
                <a:latin typeface="Trebuchet MS" pitchFamily="34" charset="0"/>
              </a:rPr>
              <a:t>viva voce </a:t>
            </a:r>
            <a:r>
              <a:rPr lang="en-CA" sz="1800" dirty="0" smtClean="0">
                <a:latin typeface="Trebuchet MS" pitchFamily="34" charset="0"/>
              </a:rPr>
              <a:t>evidence </a:t>
            </a:r>
          </a:p>
          <a:p>
            <a:pPr marL="0" indent="0">
              <a:buNone/>
            </a:pPr>
            <a:r>
              <a:rPr lang="en-CA" sz="1800" dirty="0" smtClean="0">
                <a:latin typeface="Trebuchet MS" pitchFamily="34" charset="0"/>
              </a:rPr>
              <a:t> </a:t>
            </a:r>
          </a:p>
          <a:p>
            <a:r>
              <a:rPr lang="en-CA" sz="1800" dirty="0" smtClean="0">
                <a:latin typeface="Trebuchet MS" pitchFamily="34" charset="0"/>
              </a:rPr>
              <a:t>Counsel </a:t>
            </a:r>
            <a:r>
              <a:rPr lang="en-CA" sz="1800" dirty="0">
                <a:latin typeface="Trebuchet MS" pitchFamily="34" charset="0"/>
              </a:rPr>
              <a:t>refers to his/her personal </a:t>
            </a:r>
            <a:r>
              <a:rPr lang="en-CA" sz="1800" dirty="0" smtClean="0">
                <a:latin typeface="Trebuchet MS" pitchFamily="34" charset="0"/>
              </a:rPr>
              <a:t>opinion</a:t>
            </a:r>
          </a:p>
          <a:p>
            <a:endParaRPr lang="en-CA" sz="1800" dirty="0">
              <a:latin typeface="Trebuchet MS" pitchFamily="34" charset="0"/>
            </a:endParaRPr>
          </a:p>
          <a:p>
            <a:r>
              <a:rPr lang="en-CA" sz="1800" dirty="0" smtClean="0">
                <a:latin typeface="Trebuchet MS" pitchFamily="34" charset="0"/>
              </a:rPr>
              <a:t>Counsel </a:t>
            </a:r>
            <a:r>
              <a:rPr lang="en-CA" sz="1800" dirty="0">
                <a:latin typeface="Trebuchet MS" pitchFamily="34" charset="0"/>
              </a:rPr>
              <a:t>inaccurately or misleadingly refers to the </a:t>
            </a:r>
            <a:r>
              <a:rPr lang="en-CA" sz="1800" dirty="0" smtClean="0">
                <a:latin typeface="Trebuchet MS" pitchFamily="34" charset="0"/>
              </a:rPr>
              <a:t>evidence – both as to witnesses of fact and expert witnesses</a:t>
            </a:r>
          </a:p>
          <a:p>
            <a:endParaRPr lang="en-CA" sz="1800" dirty="0">
              <a:latin typeface="Trebuchet MS" pitchFamily="34" charset="0"/>
            </a:endParaRPr>
          </a:p>
          <a:p>
            <a:r>
              <a:rPr lang="en-CA" sz="1800" dirty="0" smtClean="0">
                <a:latin typeface="Trebuchet MS" pitchFamily="34" charset="0"/>
              </a:rPr>
              <a:t>Counsel relies on expert’s conclusions on issues which were not proved </a:t>
            </a:r>
            <a:endParaRPr lang="en-CA" sz="1800" dirty="0">
              <a:latin typeface="Trebuchet MS" pitchFamily="34" charset="0"/>
            </a:endParaRP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16</a:t>
            </a:fld>
            <a:endParaRPr lang="en-US" dirty="0"/>
          </a:p>
        </p:txBody>
      </p:sp>
    </p:spTree>
    <p:extLst>
      <p:ext uri="{BB962C8B-B14F-4D97-AF65-F5344CB8AC3E}">
        <p14:creationId xmlns:p14="http://schemas.microsoft.com/office/powerpoint/2010/main" val="236449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086600" cy="936104"/>
          </a:xfrm>
        </p:spPr>
        <p:txBody>
          <a:bodyPr>
            <a:normAutofit fontScale="90000"/>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Timing of Objections</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1043608" y="1988840"/>
            <a:ext cx="6408712" cy="4104456"/>
          </a:xfrm>
        </p:spPr>
        <p:txBody>
          <a:bodyPr/>
          <a:lstStyle/>
          <a:p>
            <a:endParaRPr lang="en-CA" sz="1800" dirty="0" smtClean="0">
              <a:latin typeface="Trebuchet MS" pitchFamily="34" charset="0"/>
            </a:endParaRPr>
          </a:p>
          <a:p>
            <a:r>
              <a:rPr lang="en-CA" sz="1800" dirty="0" smtClean="0">
                <a:latin typeface="Trebuchet MS" pitchFamily="34" charset="0"/>
              </a:rPr>
              <a:t>The </a:t>
            </a:r>
            <a:r>
              <a:rPr lang="en-CA" sz="1800" dirty="0">
                <a:latin typeface="Trebuchet MS" pitchFamily="34" charset="0"/>
              </a:rPr>
              <a:t>best timing varies according to the nature of the objection and the status of the trial: </a:t>
            </a:r>
            <a:endParaRPr lang="en-CA" sz="1800" dirty="0" smtClean="0">
              <a:latin typeface="Trebuchet MS" pitchFamily="34" charset="0"/>
            </a:endParaRPr>
          </a:p>
          <a:p>
            <a:pPr lvl="1"/>
            <a:r>
              <a:rPr lang="en-CA" sz="1400" dirty="0" smtClean="0">
                <a:latin typeface="Trebuchet MS" pitchFamily="34" charset="0"/>
              </a:rPr>
              <a:t>Objections </a:t>
            </a:r>
            <a:r>
              <a:rPr lang="en-CA" sz="1400" dirty="0">
                <a:latin typeface="Trebuchet MS" pitchFamily="34" charset="0"/>
              </a:rPr>
              <a:t>to hearsay </a:t>
            </a:r>
            <a:r>
              <a:rPr lang="en-CA" sz="1400" dirty="0" smtClean="0">
                <a:latin typeface="Trebuchet MS" pitchFamily="34" charset="0"/>
              </a:rPr>
              <a:t>or leading -- before witness answers</a:t>
            </a:r>
          </a:p>
          <a:p>
            <a:pPr lvl="1"/>
            <a:r>
              <a:rPr lang="en-CA" sz="1400" dirty="0" smtClean="0">
                <a:latin typeface="Trebuchet MS" pitchFamily="34" charset="0"/>
              </a:rPr>
              <a:t>Objections re </a:t>
            </a:r>
            <a:r>
              <a:rPr lang="en-CA" sz="1400" dirty="0">
                <a:latin typeface="Trebuchet MS" pitchFamily="34" charset="0"/>
              </a:rPr>
              <a:t>qualifications of an expert </a:t>
            </a:r>
            <a:r>
              <a:rPr lang="en-CA" sz="1400" dirty="0" smtClean="0">
                <a:latin typeface="Trebuchet MS" pitchFamily="34" charset="0"/>
              </a:rPr>
              <a:t>-- after inquiry and scope of expertise</a:t>
            </a:r>
          </a:p>
          <a:p>
            <a:pPr lvl="1"/>
            <a:r>
              <a:rPr lang="en-CA" sz="1400" dirty="0" smtClean="0">
                <a:latin typeface="Trebuchet MS" pitchFamily="34" charset="0"/>
              </a:rPr>
              <a:t>Objections to opening statement -- at the end of the opening statement, rather than interrupting</a:t>
            </a:r>
          </a:p>
          <a:p>
            <a:pPr lvl="1"/>
            <a:r>
              <a:rPr lang="en-CA" sz="1400" dirty="0" smtClean="0">
                <a:latin typeface="Trebuchet MS" pitchFamily="34" charset="0"/>
              </a:rPr>
              <a:t>Objection to closing statement --  at the end of the closing statement rather than interrupting</a:t>
            </a:r>
          </a:p>
          <a:p>
            <a:pPr lvl="1"/>
            <a:r>
              <a:rPr lang="en-CA" sz="1400" dirty="0" smtClean="0">
                <a:latin typeface="Trebuchet MS" pitchFamily="34" charset="0"/>
              </a:rPr>
              <a:t>Objections to reading a transcript, such as an incomplete read-in – at the conclusion of the portion being read</a:t>
            </a:r>
          </a:p>
          <a:p>
            <a:pPr lvl="1"/>
            <a:r>
              <a:rPr lang="en-CA" sz="1400" dirty="0" smtClean="0">
                <a:latin typeface="Trebuchet MS" pitchFamily="34" charset="0"/>
              </a:rPr>
              <a:t>Objections re evidence introduced contrary to the law of evidence or a provision of the Evidence Act --- contemporaneously with the attempt to introduce the impugned evidence. </a:t>
            </a:r>
            <a:endParaRPr lang="en-CA" sz="1400" dirty="0">
              <a:latin typeface="Trebuchet MS" pitchFamily="34" charset="0"/>
            </a:endParaRP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17</a:t>
            </a:fld>
            <a:endParaRPr lang="en-US" dirty="0"/>
          </a:p>
        </p:txBody>
      </p:sp>
    </p:spTree>
    <p:extLst>
      <p:ext uri="{BB962C8B-B14F-4D97-AF65-F5344CB8AC3E}">
        <p14:creationId xmlns:p14="http://schemas.microsoft.com/office/powerpoint/2010/main" val="3408991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908720"/>
            <a:ext cx="7086600" cy="936104"/>
          </a:xfrm>
        </p:spPr>
        <p:txBody>
          <a:bodyPr>
            <a:normAutofit fontScale="90000"/>
          </a:bodyPr>
          <a:lstStyle/>
          <a:p>
            <a:pPr algn="ctr"/>
            <a:r>
              <a:rPr lang="en-US" sz="3200" b="1" i="1" dirty="0" smtClean="0">
                <a:solidFill>
                  <a:srgbClr val="C00000"/>
                </a:solidFill>
                <a:latin typeface="Arial" charset="0"/>
                <a:cs typeface="Arial" charset="0"/>
              </a:rPr>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Some Evidence Act objections </a:t>
            </a:r>
            <a:br>
              <a:rPr lang="en-US" sz="3200" b="1" i="1" dirty="0" smtClean="0">
                <a:solidFill>
                  <a:srgbClr val="C00000"/>
                </a:solidFill>
                <a:latin typeface="Arial" charset="0"/>
                <a:cs typeface="Arial" charset="0"/>
              </a:rPr>
            </a:br>
            <a:endParaRPr lang="en-CA" sz="3200" dirty="0"/>
          </a:p>
        </p:txBody>
      </p:sp>
      <p:sp>
        <p:nvSpPr>
          <p:cNvPr id="3" name="Content Placeholder 2"/>
          <p:cNvSpPr>
            <a:spLocks noGrp="1"/>
          </p:cNvSpPr>
          <p:nvPr>
            <p:ph idx="1"/>
          </p:nvPr>
        </p:nvSpPr>
        <p:spPr>
          <a:xfrm>
            <a:off x="971600" y="1916832"/>
            <a:ext cx="5832648" cy="4104456"/>
          </a:xfrm>
        </p:spPr>
        <p:txBody>
          <a:bodyPr>
            <a:normAutofit fontScale="92500"/>
          </a:bodyPr>
          <a:lstStyle/>
          <a:p>
            <a:r>
              <a:rPr lang="en-CA" sz="1800" dirty="0" smtClean="0">
                <a:latin typeface="Trebuchet MS" pitchFamily="34" charset="0"/>
              </a:rPr>
              <a:t>Ontario Evidence Act  provides </a:t>
            </a:r>
            <a:r>
              <a:rPr lang="en-CA" sz="1800" dirty="0">
                <a:latin typeface="Trebuchet MS" pitchFamily="34" charset="0"/>
              </a:rPr>
              <a:t>rules concerning </a:t>
            </a:r>
            <a:endParaRPr lang="en-CA" sz="1800" dirty="0" smtClean="0">
              <a:latin typeface="Trebuchet MS" pitchFamily="34" charset="0"/>
            </a:endParaRPr>
          </a:p>
          <a:p>
            <a:pPr lvl="1"/>
            <a:r>
              <a:rPr lang="en-CA" sz="1600" dirty="0" smtClean="0">
                <a:latin typeface="Trebuchet MS" pitchFamily="34" charset="0"/>
              </a:rPr>
              <a:t>admissibility </a:t>
            </a:r>
            <a:r>
              <a:rPr lang="en-CA" sz="1600" dirty="0">
                <a:latin typeface="Trebuchet MS" pitchFamily="34" charset="0"/>
              </a:rPr>
              <a:t>of videotaped testimony (s.18.5); </a:t>
            </a:r>
          </a:p>
          <a:p>
            <a:pPr lvl="1"/>
            <a:r>
              <a:rPr lang="en-CA" sz="1600" dirty="0" smtClean="0">
                <a:latin typeface="Trebuchet MS" pitchFamily="34" charset="0"/>
              </a:rPr>
              <a:t>proof </a:t>
            </a:r>
            <a:r>
              <a:rPr lang="en-CA" sz="1600" dirty="0">
                <a:latin typeface="Trebuchet MS" pitchFamily="34" charset="0"/>
              </a:rPr>
              <a:t>of contradictory statements made by witness (s.20); </a:t>
            </a:r>
          </a:p>
          <a:p>
            <a:pPr lvl="1"/>
            <a:r>
              <a:rPr lang="en-CA" sz="1600" dirty="0" smtClean="0">
                <a:latin typeface="Trebuchet MS" pitchFamily="34" charset="0"/>
              </a:rPr>
              <a:t>limits </a:t>
            </a:r>
            <a:r>
              <a:rPr lang="en-CA" sz="1600" dirty="0">
                <a:latin typeface="Trebuchet MS" pitchFamily="34" charset="0"/>
              </a:rPr>
              <a:t>on discrediting a party’s own witness (s. 23); </a:t>
            </a:r>
          </a:p>
          <a:p>
            <a:pPr lvl="1"/>
            <a:r>
              <a:rPr lang="en-CA" sz="1600" dirty="0" smtClean="0">
                <a:latin typeface="Trebuchet MS" pitchFamily="34" charset="0"/>
              </a:rPr>
              <a:t>how </a:t>
            </a:r>
            <a:r>
              <a:rPr lang="en-CA" sz="1600" dirty="0">
                <a:latin typeface="Trebuchet MS" pitchFamily="34" charset="0"/>
              </a:rPr>
              <a:t>to prove statutes and other public records (ss.25-34);</a:t>
            </a:r>
          </a:p>
          <a:p>
            <a:pPr lvl="1"/>
            <a:r>
              <a:rPr lang="en-CA" sz="1600" dirty="0" smtClean="0">
                <a:latin typeface="Trebuchet MS" pitchFamily="34" charset="0"/>
              </a:rPr>
              <a:t>how </a:t>
            </a:r>
            <a:r>
              <a:rPr lang="en-CA" sz="1600" dirty="0">
                <a:latin typeface="Trebuchet MS" pitchFamily="34" charset="0"/>
              </a:rPr>
              <a:t>to prove business records (s.35);</a:t>
            </a:r>
          </a:p>
          <a:p>
            <a:pPr lvl="1"/>
            <a:r>
              <a:rPr lang="en-CA" sz="1600" dirty="0" smtClean="0">
                <a:latin typeface="Trebuchet MS" pitchFamily="34" charset="0"/>
              </a:rPr>
              <a:t>how </a:t>
            </a:r>
            <a:r>
              <a:rPr lang="en-CA" sz="1600" dirty="0">
                <a:latin typeface="Trebuchet MS" pitchFamily="34" charset="0"/>
              </a:rPr>
              <a:t>to prove judgments, notarial documents and proclamations (ss. 36-39);</a:t>
            </a:r>
          </a:p>
          <a:p>
            <a:pPr lvl="1"/>
            <a:r>
              <a:rPr lang="en-CA" sz="1600" dirty="0" smtClean="0">
                <a:latin typeface="Trebuchet MS" pitchFamily="34" charset="0"/>
              </a:rPr>
              <a:t>how </a:t>
            </a:r>
            <a:r>
              <a:rPr lang="en-CA" sz="1600" dirty="0">
                <a:latin typeface="Trebuchet MS" pitchFamily="34" charset="0"/>
              </a:rPr>
              <a:t>to prove military records (s.51);</a:t>
            </a:r>
          </a:p>
          <a:p>
            <a:pPr lvl="1"/>
            <a:r>
              <a:rPr lang="en-CA" sz="1600" dirty="0" smtClean="0">
                <a:latin typeface="Trebuchet MS" pitchFamily="34" charset="0"/>
              </a:rPr>
              <a:t>how </a:t>
            </a:r>
            <a:r>
              <a:rPr lang="en-CA" sz="1600" dirty="0">
                <a:latin typeface="Trebuchet MS" pitchFamily="34" charset="0"/>
              </a:rPr>
              <a:t>to prove medical records and doctors’ reports (s. 52</a:t>
            </a:r>
            <a:r>
              <a:rPr lang="en-CA" sz="1600" dirty="0" smtClean="0">
                <a:latin typeface="Trebuchet MS" pitchFamily="34" charset="0"/>
              </a:rPr>
              <a:t>);</a:t>
            </a:r>
          </a:p>
          <a:p>
            <a:r>
              <a:rPr lang="en-CA" sz="1800" dirty="0" smtClean="0">
                <a:latin typeface="Trebuchet MS" pitchFamily="34" charset="0"/>
              </a:rPr>
              <a:t>Counsel should know these and object when not done properly on a significant matter</a:t>
            </a:r>
            <a:endParaRPr lang="en-CA" sz="1800" dirty="0">
              <a:latin typeface="Trebuchet MS" pitchFamily="34" charset="0"/>
            </a:endParaRPr>
          </a:p>
          <a:p>
            <a:endParaRPr lang="en-CA" sz="2000" dirty="0" smtClean="0">
              <a:latin typeface="Trebuchet MS" pitchFamily="34" charset="0"/>
            </a:endParaRPr>
          </a:p>
          <a:p>
            <a:endParaRPr lang="en-CA" sz="20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18</a:t>
            </a:fld>
            <a:endParaRPr lang="en-US" dirty="0"/>
          </a:p>
        </p:txBody>
      </p:sp>
    </p:spTree>
    <p:extLst>
      <p:ext uri="{BB962C8B-B14F-4D97-AF65-F5344CB8AC3E}">
        <p14:creationId xmlns:p14="http://schemas.microsoft.com/office/powerpoint/2010/main" val="369409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907704" y="908720"/>
            <a:ext cx="5810250"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Admissibility v. Weight </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as to Expert Evidence</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19</a:t>
            </a:fld>
            <a:endParaRPr lang="en-US" dirty="0"/>
          </a:p>
        </p:txBody>
      </p:sp>
      <p:sp>
        <p:nvSpPr>
          <p:cNvPr id="2" name="Rectangle 1"/>
          <p:cNvSpPr/>
          <p:nvPr/>
        </p:nvSpPr>
        <p:spPr>
          <a:xfrm>
            <a:off x="1013520" y="1844824"/>
            <a:ext cx="6048672" cy="4801314"/>
          </a:xfrm>
          <a:prstGeom prst="rect">
            <a:avLst/>
          </a:prstGeom>
        </p:spPr>
        <p:txBody>
          <a:bodyPr wrap="square">
            <a:spAutoFit/>
          </a:bodyPr>
          <a:lstStyle/>
          <a:p>
            <a:pPr marL="285750" indent="-285750">
              <a:buFont typeface="Arial" pitchFamily="34" charset="0"/>
              <a:buChar char="•"/>
            </a:pPr>
            <a:endParaRPr lang="en-CA" dirty="0" smtClean="0"/>
          </a:p>
          <a:p>
            <a:pPr marL="285750" indent="-285750">
              <a:buFont typeface="Arial" pitchFamily="34" charset="0"/>
              <a:buChar char="•"/>
            </a:pPr>
            <a:r>
              <a:rPr lang="en-CA" dirty="0" smtClean="0"/>
              <a:t>The SCC has provided guidance for admissibility especially for expert scientific evidence</a:t>
            </a:r>
          </a:p>
          <a:p>
            <a:pPr marL="285750" indent="-285750">
              <a:buFont typeface="Arial" pitchFamily="34" charset="0"/>
              <a:buChar char="•"/>
            </a:pPr>
            <a:endParaRPr lang="en-CA" dirty="0" smtClean="0"/>
          </a:p>
          <a:p>
            <a:pPr marL="285750" indent="-285750">
              <a:buFont typeface="Arial" pitchFamily="34" charset="0"/>
              <a:buChar char="•"/>
            </a:pPr>
            <a:r>
              <a:rPr lang="en-CA" dirty="0" smtClean="0"/>
              <a:t>In </a:t>
            </a:r>
            <a:r>
              <a:rPr lang="en-CA" i="1" dirty="0"/>
              <a:t>R. v. J.-L.J., </a:t>
            </a:r>
            <a:r>
              <a:rPr lang="da-DK" i="1" dirty="0"/>
              <a:t>[2000] 2 SCR 600 at [25</a:t>
            </a:r>
            <a:r>
              <a:rPr lang="da-DK" i="1" dirty="0" smtClean="0"/>
              <a:t>], R. v. </a:t>
            </a:r>
            <a:r>
              <a:rPr lang="da-DK" i="1" dirty="0"/>
              <a:t>Mohan [1994] 2 SCR 9 </a:t>
            </a:r>
            <a:r>
              <a:rPr lang="da-DK" dirty="0" smtClean="0"/>
              <a:t>held that </a:t>
            </a:r>
            <a:r>
              <a:rPr lang="en-CA" dirty="0" smtClean="0"/>
              <a:t>trial judges must scrutinize against admitting unreliable </a:t>
            </a:r>
            <a:r>
              <a:rPr lang="en-CA" dirty="0"/>
              <a:t>expert </a:t>
            </a:r>
            <a:r>
              <a:rPr lang="en-CA" dirty="0" smtClean="0"/>
              <a:t>evidence.</a:t>
            </a:r>
          </a:p>
          <a:p>
            <a:pPr marL="285750" indent="-285750">
              <a:buFont typeface="Arial" pitchFamily="34" charset="0"/>
              <a:buChar char="•"/>
            </a:pPr>
            <a:endParaRPr lang="en-CA" dirty="0"/>
          </a:p>
          <a:p>
            <a:pPr marL="285750" indent="-285750">
              <a:buFont typeface="Arial" pitchFamily="34" charset="0"/>
              <a:buChar char="•"/>
            </a:pPr>
            <a:r>
              <a:rPr lang="en-CA" dirty="0"/>
              <a:t>Binnie J</a:t>
            </a:r>
            <a:r>
              <a:rPr lang="en-CA" dirty="0" smtClean="0"/>
              <a:t>.: The </a:t>
            </a:r>
            <a:r>
              <a:rPr lang="en-CA" dirty="0"/>
              <a:t>“admissibility of expert </a:t>
            </a:r>
            <a:r>
              <a:rPr lang="en-CA" dirty="0" smtClean="0"/>
              <a:t>evidence should </a:t>
            </a:r>
            <a:r>
              <a:rPr lang="en-CA" dirty="0"/>
              <a:t>be </a:t>
            </a:r>
            <a:r>
              <a:rPr lang="en-CA" dirty="0" smtClean="0"/>
              <a:t>scrutinized </a:t>
            </a:r>
            <a:r>
              <a:rPr lang="en-CA" dirty="0"/>
              <a:t>at the time it is proffered, and not allowed too easy an entry on the basis that all of the frailties could go at the end of the day to weight rather than admissibility</a:t>
            </a:r>
            <a:r>
              <a:rPr lang="en-CA" dirty="0" smtClean="0"/>
              <a:t>.”</a:t>
            </a:r>
          </a:p>
          <a:p>
            <a:pPr marL="285750" indent="-285750">
              <a:buFont typeface="Arial" pitchFamily="34" charset="0"/>
              <a:buChar char="•"/>
            </a:pPr>
            <a:endParaRPr lang="en-CA" dirty="0"/>
          </a:p>
          <a:p>
            <a:pPr marL="285750" indent="-285750">
              <a:buFont typeface="Arial" pitchFamily="34" charset="0"/>
              <a:buChar char="•"/>
            </a:pPr>
            <a:r>
              <a:rPr lang="en-CA" dirty="0" smtClean="0"/>
              <a:t>This also applies to civil cases.</a:t>
            </a:r>
          </a:p>
          <a:p>
            <a:r>
              <a:rPr lang="en-CA" dirty="0" smtClean="0"/>
              <a:t> </a:t>
            </a:r>
          </a:p>
          <a:p>
            <a:pPr marL="285750" indent="-285750">
              <a:buFont typeface="Arial" pitchFamily="34" charset="0"/>
              <a:buChar char="•"/>
            </a:pPr>
            <a:endParaRPr lang="en-CA" dirty="0"/>
          </a:p>
        </p:txBody>
      </p:sp>
    </p:spTree>
    <p:extLst>
      <p:ext uri="{BB962C8B-B14F-4D97-AF65-F5344CB8AC3E}">
        <p14:creationId xmlns:p14="http://schemas.microsoft.com/office/powerpoint/2010/main" val="3986003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547664" y="908720"/>
            <a:ext cx="6480720" cy="1013049"/>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2800" b="1" i="1" dirty="0" smtClean="0">
                <a:solidFill>
                  <a:srgbClr val="C00000"/>
                </a:solidFill>
                <a:latin typeface="Arial" charset="0"/>
                <a:cs typeface="Arial" charset="0"/>
              </a:rPr>
              <a:t>Mastering in-trial objections is part of the complex art of advocacy</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7" y="2243138"/>
            <a:ext cx="2592288" cy="3179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563888" y="2132856"/>
            <a:ext cx="4752528" cy="3416320"/>
          </a:xfrm>
          <a:prstGeom prst="rect">
            <a:avLst/>
          </a:prstGeom>
          <a:noFill/>
        </p:spPr>
        <p:txBody>
          <a:bodyPr wrap="square" rtlCol="0">
            <a:spAutoFit/>
          </a:bodyPr>
          <a:lstStyle/>
          <a:p>
            <a:pPr marL="285750" indent="-285750">
              <a:buFont typeface="Arial" pitchFamily="34" charset="0"/>
              <a:buChar char="•"/>
            </a:pPr>
            <a:r>
              <a:rPr lang="en-CA" dirty="0" smtClean="0"/>
              <a:t>Trial counsel has to juggle many balls at the same time. </a:t>
            </a:r>
          </a:p>
          <a:p>
            <a:pPr marL="285750" indent="-285750">
              <a:buFont typeface="Arial" pitchFamily="34" charset="0"/>
              <a:buChar char="•"/>
            </a:pPr>
            <a:endParaRPr lang="en-CA" dirty="0" smtClean="0"/>
          </a:p>
          <a:p>
            <a:pPr marL="285750" indent="-285750">
              <a:buFont typeface="Arial" pitchFamily="34" charset="0"/>
              <a:buChar char="•"/>
            </a:pPr>
            <a:r>
              <a:rPr lang="en-CA" dirty="0" smtClean="0"/>
              <a:t>A key part of the advocate’s arsenal is to ensure that only relevant, admissible evidence is adduced at the hearing and that the rules of evidence are respected.</a:t>
            </a:r>
          </a:p>
          <a:p>
            <a:pPr marL="285750" indent="-285750">
              <a:buFont typeface="Arial" pitchFamily="34" charset="0"/>
              <a:buChar char="•"/>
            </a:pPr>
            <a:endParaRPr lang="en-CA" dirty="0" smtClean="0"/>
          </a:p>
          <a:p>
            <a:pPr marL="285750" indent="-285750">
              <a:buFont typeface="Arial" pitchFamily="34" charset="0"/>
              <a:buChar char="•"/>
            </a:pPr>
            <a:r>
              <a:rPr lang="en-CA" dirty="0" smtClean="0"/>
              <a:t>Knowing how and when to object effectively could be critical to the success or failure of your client’s case. </a:t>
            </a:r>
          </a:p>
          <a:p>
            <a:endParaRPr lang="en-CA" dirty="0"/>
          </a:p>
        </p:txBody>
      </p:sp>
    </p:spTree>
    <p:extLst>
      <p:ext uri="{BB962C8B-B14F-4D97-AF65-F5344CB8AC3E}">
        <p14:creationId xmlns:p14="http://schemas.microsoft.com/office/powerpoint/2010/main" val="941920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907704" y="908720"/>
            <a:ext cx="5810250"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Guidelines for Admissibility of Expert Scientific Evidence</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20</a:t>
            </a:fld>
            <a:endParaRPr lang="en-US" dirty="0"/>
          </a:p>
        </p:txBody>
      </p:sp>
      <p:sp>
        <p:nvSpPr>
          <p:cNvPr id="2" name="Rectangle 1"/>
          <p:cNvSpPr/>
          <p:nvPr/>
        </p:nvSpPr>
        <p:spPr>
          <a:xfrm>
            <a:off x="1013520" y="1844824"/>
            <a:ext cx="5286672" cy="4524315"/>
          </a:xfrm>
          <a:prstGeom prst="rect">
            <a:avLst/>
          </a:prstGeom>
        </p:spPr>
        <p:txBody>
          <a:bodyPr wrap="square">
            <a:spAutoFit/>
          </a:bodyPr>
          <a:lstStyle/>
          <a:p>
            <a:pPr marL="285750" indent="-285750">
              <a:buFont typeface="Arial" pitchFamily="34" charset="0"/>
              <a:buChar char="•"/>
            </a:pPr>
            <a:endParaRPr lang="en-CA" dirty="0" smtClean="0"/>
          </a:p>
          <a:p>
            <a:pPr marL="285750" indent="-285750">
              <a:buFont typeface="Arial" pitchFamily="34" charset="0"/>
              <a:buChar char="•"/>
            </a:pPr>
            <a:r>
              <a:rPr lang="en-CA" dirty="0"/>
              <a:t> In R. v. J.-L.J. the Supreme Court reiterated the need to subject any novel </a:t>
            </a:r>
            <a:r>
              <a:rPr lang="en-CA" dirty="0" smtClean="0"/>
              <a:t>scientific technique </a:t>
            </a:r>
            <a:r>
              <a:rPr lang="en-CA" dirty="0"/>
              <a:t>“to special scrutiny to determine whether it meets a basic threshold </a:t>
            </a:r>
            <a:r>
              <a:rPr lang="en-CA" dirty="0" smtClean="0"/>
              <a:t>of reliability.”</a:t>
            </a:r>
          </a:p>
          <a:p>
            <a:pPr marL="285750" indent="-285750">
              <a:buFont typeface="Arial" pitchFamily="34" charset="0"/>
              <a:buChar char="•"/>
            </a:pPr>
            <a:endParaRPr lang="en-CA" dirty="0" smtClean="0"/>
          </a:p>
          <a:p>
            <a:pPr marL="285750" indent="-285750">
              <a:buFont typeface="Arial" pitchFamily="34" charset="0"/>
              <a:buChar char="•"/>
            </a:pPr>
            <a:r>
              <a:rPr lang="en-CA" dirty="0" smtClean="0"/>
              <a:t>This is an important consideration in cases where expert scientific evidence is being adduced.  Is the scientific evidence well-accepted and reliable?  Is it reliable?</a:t>
            </a:r>
          </a:p>
          <a:p>
            <a:pPr marL="285750" indent="-285750">
              <a:buFont typeface="Arial" pitchFamily="34" charset="0"/>
              <a:buChar char="•"/>
            </a:pPr>
            <a:endParaRPr lang="en-CA" dirty="0"/>
          </a:p>
          <a:p>
            <a:pPr marL="742950" lvl="1" indent="-285750">
              <a:buFont typeface="Arial" pitchFamily="34" charset="0"/>
              <a:buChar char="•"/>
            </a:pPr>
            <a:endParaRPr lang="en-CA" dirty="0" smtClean="0"/>
          </a:p>
          <a:p>
            <a:pPr marL="285750" indent="-285750">
              <a:buFont typeface="Arial" pitchFamily="34" charset="0"/>
              <a:buChar char="•"/>
            </a:pPr>
            <a:endParaRPr lang="en-CA" dirty="0"/>
          </a:p>
          <a:p>
            <a:r>
              <a:rPr lang="en-CA" dirty="0" smtClean="0"/>
              <a:t> </a:t>
            </a:r>
          </a:p>
          <a:p>
            <a:pPr marL="285750" indent="-285750">
              <a:buFont typeface="Arial" pitchFamily="34" charset="0"/>
              <a:buChar char="•"/>
            </a:pPr>
            <a:endParaRPr lang="en-CA"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5051230"/>
            <a:ext cx="1071865" cy="128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3421312"/>
            <a:ext cx="1746192" cy="263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4428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971600" y="908720"/>
            <a:ext cx="7344816"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2800" b="1" i="1" dirty="0" smtClean="0">
                <a:solidFill>
                  <a:srgbClr val="C00000"/>
                </a:solidFill>
                <a:latin typeface="Arial" charset="0"/>
                <a:cs typeface="Arial" charset="0"/>
              </a:rPr>
              <a:t>Guidelines for  Reliability and Admissibility of Novel Scientific Evidence</a:t>
            </a:r>
            <a:r>
              <a:rPr lang="en-US" sz="2800" b="1" i="1" dirty="0" smtClean="0">
                <a:latin typeface="Arial" charset="0"/>
                <a:cs typeface="Arial" charset="0"/>
              </a:rPr>
              <a:t/>
            </a:r>
            <a:br>
              <a:rPr lang="en-US" sz="2800" b="1" i="1" dirty="0" smtClean="0">
                <a:latin typeface="Arial" charset="0"/>
                <a:cs typeface="Arial" charset="0"/>
              </a:rPr>
            </a:br>
            <a:endParaRPr lang="en-US" sz="2800"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21</a:t>
            </a:fld>
            <a:endParaRPr lang="en-US" dirty="0"/>
          </a:p>
        </p:txBody>
      </p:sp>
      <p:sp>
        <p:nvSpPr>
          <p:cNvPr id="2" name="Rectangle 1"/>
          <p:cNvSpPr/>
          <p:nvPr/>
        </p:nvSpPr>
        <p:spPr>
          <a:xfrm>
            <a:off x="1259632" y="1844824"/>
            <a:ext cx="6012668" cy="4524315"/>
          </a:xfrm>
          <a:prstGeom prst="rect">
            <a:avLst/>
          </a:prstGeom>
        </p:spPr>
        <p:txBody>
          <a:bodyPr wrap="square">
            <a:spAutoFit/>
          </a:bodyPr>
          <a:lstStyle/>
          <a:p>
            <a:pPr marL="285750" indent="-285750">
              <a:buFont typeface="Arial" pitchFamily="34" charset="0"/>
              <a:buChar char="•"/>
            </a:pPr>
            <a:endParaRPr lang="en-CA" dirty="0" smtClean="0"/>
          </a:p>
          <a:p>
            <a:pPr marL="285750" indent="-285750">
              <a:buFont typeface="Arial" pitchFamily="34" charset="0"/>
              <a:buChar char="•"/>
            </a:pPr>
            <a:r>
              <a:rPr lang="en-CA" dirty="0"/>
              <a:t> In </a:t>
            </a:r>
            <a:r>
              <a:rPr lang="en-CA" i="1" dirty="0"/>
              <a:t>R. v. J.-L.J</a:t>
            </a:r>
            <a:r>
              <a:rPr lang="en-CA" dirty="0" smtClean="0"/>
              <a:t>., Binnie J. referred to the 1993 USSC case, </a:t>
            </a:r>
            <a:r>
              <a:rPr lang="en-CA" i="1" dirty="0" smtClean="0"/>
              <a:t>Daubert v. Merrell Dow Pharma </a:t>
            </a:r>
            <a:r>
              <a:rPr lang="en-CA" dirty="0" smtClean="0"/>
              <a:t>  to identify four factors to assess the reliability of scientific evidence: </a:t>
            </a:r>
          </a:p>
          <a:p>
            <a:pPr marL="742950" lvl="1" indent="-285750">
              <a:buFont typeface="Arial" pitchFamily="34" charset="0"/>
              <a:buChar char="•"/>
            </a:pPr>
            <a:r>
              <a:rPr lang="en-CA" i="1" dirty="0"/>
              <a:t>whether the theory or technique can be and has been </a:t>
            </a:r>
            <a:r>
              <a:rPr lang="en-CA" i="1" dirty="0" smtClean="0"/>
              <a:t>tested</a:t>
            </a:r>
          </a:p>
          <a:p>
            <a:pPr marL="742950" lvl="1" indent="-285750">
              <a:buFont typeface="Arial" pitchFamily="34" charset="0"/>
              <a:buChar char="•"/>
            </a:pPr>
            <a:endParaRPr lang="en-CA" i="1" dirty="0" smtClean="0"/>
          </a:p>
          <a:p>
            <a:pPr marL="742950" lvl="1" indent="-285750">
              <a:buFont typeface="Arial" pitchFamily="34" charset="0"/>
              <a:buChar char="•"/>
            </a:pPr>
            <a:r>
              <a:rPr lang="en-CA" i="1" dirty="0"/>
              <a:t>whether the theory or technique has been subjected to peer review and </a:t>
            </a:r>
            <a:r>
              <a:rPr lang="en-CA" i="1" dirty="0" smtClean="0"/>
              <a:t>publication</a:t>
            </a:r>
          </a:p>
          <a:p>
            <a:pPr marL="742950" lvl="1" indent="-285750">
              <a:buFont typeface="Arial" pitchFamily="34" charset="0"/>
              <a:buChar char="•"/>
            </a:pPr>
            <a:endParaRPr lang="en-CA" i="1" dirty="0" smtClean="0"/>
          </a:p>
          <a:p>
            <a:pPr marL="742950" lvl="1" indent="-285750">
              <a:buFont typeface="Arial" pitchFamily="34" charset="0"/>
              <a:buChar char="•"/>
            </a:pPr>
            <a:r>
              <a:rPr lang="en-CA" i="1" dirty="0"/>
              <a:t>the known or potential rate of error or the existence of </a:t>
            </a:r>
            <a:r>
              <a:rPr lang="en-CA" i="1" dirty="0" smtClean="0"/>
              <a:t>standards</a:t>
            </a:r>
          </a:p>
          <a:p>
            <a:pPr marL="742950" lvl="1" indent="-285750">
              <a:buFont typeface="Arial" pitchFamily="34" charset="0"/>
              <a:buChar char="•"/>
            </a:pPr>
            <a:endParaRPr lang="en-CA" i="1" dirty="0" smtClean="0"/>
          </a:p>
          <a:p>
            <a:pPr marL="742950" lvl="1" indent="-285750">
              <a:buFont typeface="Arial" pitchFamily="34" charset="0"/>
              <a:buChar char="•"/>
            </a:pPr>
            <a:r>
              <a:rPr lang="en-CA" i="1" dirty="0" smtClean="0"/>
              <a:t>whether </a:t>
            </a:r>
            <a:r>
              <a:rPr lang="en-CA" i="1" dirty="0"/>
              <a:t>the theory or technique used has been generally </a:t>
            </a:r>
            <a:r>
              <a:rPr lang="en-CA" i="1" dirty="0" smtClean="0"/>
              <a:t>accepted</a:t>
            </a:r>
            <a:endParaRPr lang="en-CA" dirty="0"/>
          </a:p>
        </p:txBody>
      </p:sp>
    </p:spTree>
    <p:extLst>
      <p:ext uri="{BB962C8B-B14F-4D97-AF65-F5344CB8AC3E}">
        <p14:creationId xmlns:p14="http://schemas.microsoft.com/office/powerpoint/2010/main" val="4220816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971600" y="908720"/>
            <a:ext cx="7344816"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2800" b="1" i="1" dirty="0" smtClean="0">
                <a:latin typeface="Arial" charset="0"/>
                <a:cs typeface="Arial" charset="0"/>
              </a:rPr>
              <a:t/>
            </a:r>
            <a:br>
              <a:rPr lang="en-US" sz="2800" b="1" i="1" dirty="0" smtClean="0">
                <a:latin typeface="Arial" charset="0"/>
                <a:cs typeface="Arial" charset="0"/>
              </a:rPr>
            </a:br>
            <a:endParaRPr lang="en-US" sz="2800" i="1" dirty="0" smtClean="0">
              <a:latin typeface="Arial" charset="0"/>
              <a:cs typeface="Arial" charset="0"/>
            </a:endParaRPr>
          </a:p>
        </p:txBody>
      </p:sp>
      <p:sp>
        <p:nvSpPr>
          <p:cNvPr id="3077" name="Rectangle 13"/>
          <p:cNvSpPr>
            <a:spLocks noGrp="1" noChangeArrowheads="1"/>
          </p:cNvSpPr>
          <p:nvPr>
            <p:ph idx="1"/>
          </p:nvPr>
        </p:nvSpPr>
        <p:spPr>
          <a:xfrm>
            <a:off x="1187624" y="1988840"/>
            <a:ext cx="5760367" cy="4104456"/>
          </a:xfrm>
        </p:spPr>
        <p:txBody>
          <a:bodyPr>
            <a:normAutofit fontScale="92500" lnSpcReduction="10000"/>
          </a:bodyPr>
          <a:lstStyle/>
          <a:p>
            <a:pPr eaLnBrk="1" hangingPunct="1"/>
            <a:r>
              <a:rPr lang="en-US" sz="1800" dirty="0" smtClean="0">
                <a:latin typeface="Trebuchet MS" pitchFamily="34" charset="0"/>
              </a:rPr>
              <a:t>Some opponents will continue to ask objectionable questions even after losing one or more objections</a:t>
            </a:r>
          </a:p>
          <a:p>
            <a:pPr eaLnBrk="1" hangingPunct="1"/>
            <a:r>
              <a:rPr lang="en-US" sz="1800" dirty="0" smtClean="0">
                <a:latin typeface="Trebuchet MS" pitchFamily="34" charset="0"/>
              </a:rPr>
              <a:t>If opponent keeps leading the witness, after a few admonitions from the judge, try this:</a:t>
            </a:r>
          </a:p>
          <a:p>
            <a:pPr eaLnBrk="1" hangingPunct="1"/>
            <a:r>
              <a:rPr lang="en-CA" sz="1400" i="1" dirty="0" smtClean="0">
                <a:latin typeface="Trebuchet MS" pitchFamily="34" charset="0"/>
              </a:rPr>
              <a:t>“</a:t>
            </a:r>
            <a:r>
              <a:rPr lang="en-CA" sz="1400" i="1" dirty="0">
                <a:latin typeface="Trebuchet MS" pitchFamily="34" charset="0"/>
              </a:rPr>
              <a:t>Your Honour, I have already objected to my friend asking the witness leading questions in chief.  Your Honour accepted my objection and directed my friend not to suggest the answer to the witness.  However, my friend persists in asking his client questions which suggest the answer. To avoid interrupting my friend again, I object to all leading questions my friend asks.  I ask the Court to disregard or to attribute no weight to answers given to my friend’s improper questions</a:t>
            </a:r>
            <a:r>
              <a:rPr lang="en-CA" sz="1400" i="1" dirty="0" smtClean="0">
                <a:latin typeface="Trebuchet MS" pitchFamily="34" charset="0"/>
              </a:rPr>
              <a:t>.”</a:t>
            </a:r>
            <a:endParaRPr lang="en-US" sz="1800" dirty="0" smtClean="0">
              <a:latin typeface="Trebuchet MS" pitchFamily="34" charset="0"/>
            </a:endParaRPr>
          </a:p>
          <a:p>
            <a:pPr eaLnBrk="1" hangingPunct="1"/>
            <a:r>
              <a:rPr lang="en-US" sz="1800" dirty="0" smtClean="0">
                <a:latin typeface="Trebuchet MS" pitchFamily="34" charset="0"/>
              </a:rPr>
              <a:t>Some objections are so flagrant that you cannot allow them to pass without objecting but do so without annoying the judge if possible.  The judge has a duty to allow your opponent to present his case.</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22</a:t>
            </a:fld>
            <a:endParaRPr lang="en-US" dirty="0"/>
          </a:p>
        </p:txBody>
      </p:sp>
      <p:sp>
        <p:nvSpPr>
          <p:cNvPr id="3" name="Rectangle 2"/>
          <p:cNvSpPr/>
          <p:nvPr/>
        </p:nvSpPr>
        <p:spPr>
          <a:xfrm>
            <a:off x="1172562" y="980728"/>
            <a:ext cx="6912768" cy="954107"/>
          </a:xfrm>
          <a:prstGeom prst="rect">
            <a:avLst/>
          </a:prstGeom>
        </p:spPr>
        <p:txBody>
          <a:bodyPr wrap="square">
            <a:spAutoFit/>
          </a:bodyPr>
          <a:lstStyle/>
          <a:p>
            <a:pPr algn="ctr"/>
            <a:r>
              <a:rPr lang="en-US" sz="2800" b="1" i="1" kern="0" dirty="0" smtClean="0">
                <a:solidFill>
                  <a:srgbClr val="C00000"/>
                </a:solidFill>
                <a:latin typeface="Arial" charset="0"/>
                <a:ea typeface="+mj-ea"/>
                <a:cs typeface="Arial" charset="0"/>
              </a:rPr>
              <a:t>What to do when opponent continues to ask objectionable questions</a:t>
            </a:r>
            <a:endParaRPr lang="en-CA" dirty="0"/>
          </a:p>
        </p:txBody>
      </p:sp>
    </p:spTree>
    <p:extLst>
      <p:ext uri="{BB962C8B-B14F-4D97-AF65-F5344CB8AC3E}">
        <p14:creationId xmlns:p14="http://schemas.microsoft.com/office/powerpoint/2010/main" val="2245705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971600" y="908720"/>
            <a:ext cx="7344816"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2800" b="1" i="1" dirty="0" smtClean="0">
                <a:latin typeface="Arial" charset="0"/>
                <a:cs typeface="Arial" charset="0"/>
              </a:rPr>
              <a:t/>
            </a:r>
            <a:br>
              <a:rPr lang="en-US" sz="2800" b="1" i="1" dirty="0" smtClean="0">
                <a:latin typeface="Arial" charset="0"/>
                <a:cs typeface="Arial" charset="0"/>
              </a:rPr>
            </a:br>
            <a:endParaRPr lang="en-US" sz="2800" i="1" dirty="0" smtClean="0">
              <a:latin typeface="Arial" charset="0"/>
              <a:cs typeface="Arial" charset="0"/>
            </a:endParaRPr>
          </a:p>
        </p:txBody>
      </p:sp>
      <p:sp>
        <p:nvSpPr>
          <p:cNvPr id="3077" name="Rectangle 13"/>
          <p:cNvSpPr>
            <a:spLocks noGrp="1" noChangeArrowheads="1"/>
          </p:cNvSpPr>
          <p:nvPr>
            <p:ph idx="1"/>
          </p:nvPr>
        </p:nvSpPr>
        <p:spPr>
          <a:xfrm>
            <a:off x="1187624" y="1988840"/>
            <a:ext cx="5904656" cy="4104456"/>
          </a:xfrm>
        </p:spPr>
        <p:txBody>
          <a:bodyPr>
            <a:normAutofit lnSpcReduction="10000"/>
          </a:bodyPr>
          <a:lstStyle/>
          <a:p>
            <a:pPr eaLnBrk="1" hangingPunct="1"/>
            <a:r>
              <a:rPr lang="en-US" sz="1800" dirty="0" smtClean="0">
                <a:latin typeface="Trebuchet MS" pitchFamily="34" charset="0"/>
              </a:rPr>
              <a:t>An increasing number of litigants are now unrepresented at trial (“UL”).  </a:t>
            </a:r>
          </a:p>
          <a:p>
            <a:pPr eaLnBrk="1" hangingPunct="1"/>
            <a:r>
              <a:rPr lang="en-US" sz="1800" dirty="0" smtClean="0">
                <a:latin typeface="Trebuchet MS" pitchFamily="34" charset="0"/>
              </a:rPr>
              <a:t>The judge has a more difficult time when one party is unrepresented.  S</a:t>
            </a:r>
            <a:r>
              <a:rPr lang="en-CA" sz="1800" dirty="0" smtClean="0">
                <a:latin typeface="Trebuchet MS" pitchFamily="34" charset="0"/>
              </a:rPr>
              <a:t>/he has to balance the UL’s right to access to justice with the duty to maintain decorum in the Court in accordance with law and procedure.  Judge cannot advise UL about the law.</a:t>
            </a:r>
          </a:p>
          <a:p>
            <a:pPr eaLnBrk="1" hangingPunct="1"/>
            <a:r>
              <a:rPr lang="en-US" sz="1800" dirty="0" smtClean="0">
                <a:latin typeface="Trebuchet MS" pitchFamily="34" charset="0"/>
              </a:rPr>
              <a:t>Where the disparity of legal skill is apparent, you as able counsel have to avoid making the judge’s role more difficult.</a:t>
            </a:r>
          </a:p>
          <a:p>
            <a:pPr eaLnBrk="1" hangingPunct="1"/>
            <a:r>
              <a:rPr lang="en-US" sz="1800" dirty="0" smtClean="0">
                <a:latin typeface="Trebuchet MS" pitchFamily="34" charset="0"/>
              </a:rPr>
              <a:t>Make blanket objections where possible.</a:t>
            </a:r>
          </a:p>
          <a:p>
            <a:pPr eaLnBrk="1" hangingPunct="1"/>
            <a:r>
              <a:rPr lang="en-US" sz="1800" dirty="0" smtClean="0">
                <a:latin typeface="Trebuchet MS" pitchFamily="34" charset="0"/>
              </a:rPr>
              <a:t>Object only to extreme breaches of law or practice</a:t>
            </a:r>
          </a:p>
          <a:p>
            <a:pPr eaLnBrk="1" hangingPunct="1"/>
            <a:r>
              <a:rPr lang="en-US" sz="1800" dirty="0" smtClean="0">
                <a:latin typeface="Trebuchet MS" pitchFamily="34" charset="0"/>
              </a:rPr>
              <a:t>Inspiring the judge’s trust in your theory of the case will be more persuasive than frequent objections.</a:t>
            </a:r>
          </a:p>
          <a:p>
            <a:pPr marL="0" indent="0" eaLnBrk="1" hangingPunct="1">
              <a:buNone/>
            </a:pPr>
            <a:endParaRPr lang="en-US" sz="1800" dirty="0" smtClean="0">
              <a:latin typeface="Trebuchet MS" pitchFamily="34" charset="0"/>
            </a:endParaRP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23</a:t>
            </a:fld>
            <a:endParaRPr lang="en-US" dirty="0"/>
          </a:p>
        </p:txBody>
      </p:sp>
      <p:sp>
        <p:nvSpPr>
          <p:cNvPr id="3" name="Rectangle 2"/>
          <p:cNvSpPr/>
          <p:nvPr/>
        </p:nvSpPr>
        <p:spPr>
          <a:xfrm>
            <a:off x="1172562" y="980728"/>
            <a:ext cx="6912768" cy="954107"/>
          </a:xfrm>
          <a:prstGeom prst="rect">
            <a:avLst/>
          </a:prstGeom>
        </p:spPr>
        <p:txBody>
          <a:bodyPr wrap="square">
            <a:spAutoFit/>
          </a:bodyPr>
          <a:lstStyle/>
          <a:p>
            <a:pPr algn="ctr"/>
            <a:r>
              <a:rPr lang="en-US" sz="2800" b="1" i="1" kern="0" dirty="0" smtClean="0">
                <a:solidFill>
                  <a:srgbClr val="C00000"/>
                </a:solidFill>
                <a:latin typeface="Arial" charset="0"/>
                <a:ea typeface="+mj-ea"/>
                <a:cs typeface="Arial" charset="0"/>
              </a:rPr>
              <a:t>What to do when opponent is unrepresented or incompetent</a:t>
            </a:r>
            <a:endParaRPr lang="en-CA" dirty="0"/>
          </a:p>
        </p:txBody>
      </p:sp>
    </p:spTree>
    <p:extLst>
      <p:ext uri="{BB962C8B-B14F-4D97-AF65-F5344CB8AC3E}">
        <p14:creationId xmlns:p14="http://schemas.microsoft.com/office/powerpoint/2010/main" val="232528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971600" y="908720"/>
            <a:ext cx="7344816"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2800" b="1" i="1" dirty="0" smtClean="0">
                <a:latin typeface="Arial" charset="0"/>
                <a:cs typeface="Arial" charset="0"/>
              </a:rPr>
              <a:t/>
            </a:r>
            <a:br>
              <a:rPr lang="en-US" sz="2800" b="1" i="1" dirty="0" smtClean="0">
                <a:latin typeface="Arial" charset="0"/>
                <a:cs typeface="Arial" charset="0"/>
              </a:rPr>
            </a:br>
            <a:endParaRPr lang="en-US" sz="2800" i="1" dirty="0" smtClean="0">
              <a:latin typeface="Arial" charset="0"/>
              <a:cs typeface="Arial" charset="0"/>
            </a:endParaRPr>
          </a:p>
        </p:txBody>
      </p:sp>
      <p:sp>
        <p:nvSpPr>
          <p:cNvPr id="3077" name="Rectangle 13"/>
          <p:cNvSpPr>
            <a:spLocks noGrp="1" noChangeArrowheads="1"/>
          </p:cNvSpPr>
          <p:nvPr>
            <p:ph idx="1"/>
          </p:nvPr>
        </p:nvSpPr>
        <p:spPr>
          <a:xfrm>
            <a:off x="1187624" y="1916832"/>
            <a:ext cx="5904656" cy="4176464"/>
          </a:xfrm>
        </p:spPr>
        <p:txBody>
          <a:bodyPr>
            <a:normAutofit lnSpcReduction="10000"/>
          </a:bodyPr>
          <a:lstStyle/>
          <a:p>
            <a:pPr eaLnBrk="1" hangingPunct="1"/>
            <a:r>
              <a:rPr lang="en-CA" sz="1800" dirty="0" smtClean="0">
                <a:latin typeface="Trebuchet MS" pitchFamily="34" charset="0"/>
              </a:rPr>
              <a:t>Prepare for examination with special </a:t>
            </a:r>
            <a:r>
              <a:rPr lang="en-CA" sz="1800" dirty="0">
                <a:latin typeface="Trebuchet MS" pitchFamily="34" charset="0"/>
              </a:rPr>
              <a:t>attention to difficult aspects of the evidence, such as hearsay and extracting answers in examination in chief from an unresponsive witness. </a:t>
            </a:r>
            <a:r>
              <a:rPr lang="en-CA" sz="1800" dirty="0" smtClean="0">
                <a:latin typeface="Trebuchet MS" pitchFamily="34" charset="0"/>
              </a:rPr>
              <a:t> </a:t>
            </a:r>
          </a:p>
          <a:p>
            <a:pPr eaLnBrk="1" hangingPunct="1"/>
            <a:r>
              <a:rPr lang="en-CA" sz="1800" dirty="0" smtClean="0">
                <a:latin typeface="Trebuchet MS" pitchFamily="34" charset="0"/>
              </a:rPr>
              <a:t>Prepare responses to difficult issues in advance.  You might win the objection and impress the judge with your theory of the case and your preparation. </a:t>
            </a:r>
          </a:p>
          <a:p>
            <a:pPr eaLnBrk="1" hangingPunct="1"/>
            <a:r>
              <a:rPr lang="en-CA" sz="1800" dirty="0" smtClean="0">
                <a:latin typeface="Trebuchet MS" pitchFamily="34" charset="0"/>
              </a:rPr>
              <a:t>Know the tendencies of the presiding judge about admission of evidence. </a:t>
            </a:r>
          </a:p>
          <a:p>
            <a:pPr eaLnBrk="1" hangingPunct="1"/>
            <a:r>
              <a:rPr lang="en-CA" sz="1800" dirty="0" smtClean="0">
                <a:latin typeface="Trebuchet MS" pitchFamily="34" charset="0"/>
              </a:rPr>
              <a:t>Be civil and polite even if your client expects you to be aggressive and uncompromising.</a:t>
            </a:r>
          </a:p>
          <a:p>
            <a:pPr eaLnBrk="1" hangingPunct="1"/>
            <a:r>
              <a:rPr lang="en-CA" sz="1800" dirty="0" smtClean="0">
                <a:latin typeface="Trebuchet MS" pitchFamily="34" charset="0"/>
              </a:rPr>
              <a:t>Give opponent an opportunity to make the objection.  Sit down. Listen and respond when called upon by the judge.</a:t>
            </a:r>
          </a:p>
          <a:p>
            <a:pPr eaLnBrk="1" hangingPunct="1"/>
            <a:endParaRPr lang="en-US" sz="1800" dirty="0" smtClean="0">
              <a:latin typeface="Trebuchet MS" pitchFamily="34" charset="0"/>
            </a:endParaRP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24</a:t>
            </a:fld>
            <a:endParaRPr lang="en-US" dirty="0"/>
          </a:p>
        </p:txBody>
      </p:sp>
      <p:sp>
        <p:nvSpPr>
          <p:cNvPr id="3" name="Rectangle 2"/>
          <p:cNvSpPr/>
          <p:nvPr/>
        </p:nvSpPr>
        <p:spPr>
          <a:xfrm>
            <a:off x="1172562" y="980728"/>
            <a:ext cx="6912768" cy="523220"/>
          </a:xfrm>
          <a:prstGeom prst="rect">
            <a:avLst/>
          </a:prstGeom>
        </p:spPr>
        <p:txBody>
          <a:bodyPr wrap="square">
            <a:spAutoFit/>
          </a:bodyPr>
          <a:lstStyle/>
          <a:p>
            <a:pPr algn="ctr"/>
            <a:r>
              <a:rPr lang="en-US" sz="2800" b="1" i="1" kern="0" dirty="0" smtClean="0">
                <a:solidFill>
                  <a:srgbClr val="C00000"/>
                </a:solidFill>
                <a:latin typeface="Arial" charset="0"/>
                <a:ea typeface="+mj-ea"/>
                <a:cs typeface="Arial" charset="0"/>
              </a:rPr>
              <a:t>Responding to objections</a:t>
            </a:r>
            <a:endParaRPr lang="en-CA" dirty="0"/>
          </a:p>
        </p:txBody>
      </p:sp>
    </p:spTree>
    <p:extLst>
      <p:ext uri="{BB962C8B-B14F-4D97-AF65-F5344CB8AC3E}">
        <p14:creationId xmlns:p14="http://schemas.microsoft.com/office/powerpoint/2010/main" val="1805225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pPr algn="ctr" eaLnBrk="1" hangingPunct="1"/>
            <a:r>
              <a:rPr lang="en-US" sz="2800" b="1" i="1" dirty="0" smtClean="0">
                <a:solidFill>
                  <a:srgbClr val="C00000"/>
                </a:solidFill>
              </a:rPr>
              <a:t>Acknowledgments</a:t>
            </a:r>
          </a:p>
        </p:txBody>
      </p:sp>
      <p:sp>
        <p:nvSpPr>
          <p:cNvPr id="18437" name="Rectangle 3"/>
          <p:cNvSpPr>
            <a:spLocks noGrp="1" noChangeArrowheads="1"/>
          </p:cNvSpPr>
          <p:nvPr>
            <p:ph idx="1"/>
          </p:nvPr>
        </p:nvSpPr>
        <p:spPr>
          <a:xfrm>
            <a:off x="1042988" y="1556792"/>
            <a:ext cx="7057404" cy="3744416"/>
          </a:xfrm>
        </p:spPr>
        <p:txBody>
          <a:bodyPr>
            <a:normAutofit fontScale="62500" lnSpcReduction="20000"/>
          </a:bodyPr>
          <a:lstStyle/>
          <a:p>
            <a:pPr marL="533400" indent="-533400" eaLnBrk="1" hangingPunct="1">
              <a:defRPr/>
            </a:pPr>
            <a:r>
              <a:rPr lang="en-CA" sz="2200" dirty="0" smtClean="0">
                <a:latin typeface="Trebuchet MS" pitchFamily="34" charset="0"/>
              </a:rPr>
              <a:t>Our paper omitted credit to the report of </a:t>
            </a:r>
            <a:r>
              <a:rPr lang="en-CA" sz="2200" dirty="0">
                <a:latin typeface="Trebuchet MS" pitchFamily="34" charset="0"/>
              </a:rPr>
              <a:t>Dr. Gary </a:t>
            </a:r>
            <a:r>
              <a:rPr lang="en-CA" sz="2200" dirty="0" smtClean="0">
                <a:latin typeface="Trebuchet MS" pitchFamily="34" charset="0"/>
              </a:rPr>
              <a:t>Edmond, Pathological </a:t>
            </a:r>
            <a:r>
              <a:rPr lang="en-CA" sz="2200" dirty="0">
                <a:latin typeface="Trebuchet MS" pitchFamily="34" charset="0"/>
              </a:rPr>
              <a:t>Science</a:t>
            </a:r>
            <a:r>
              <a:rPr lang="en-CA" sz="2200" dirty="0" smtClean="0">
                <a:latin typeface="Trebuchet MS" pitchFamily="34" charset="0"/>
              </a:rPr>
              <a:t>? </a:t>
            </a:r>
            <a:r>
              <a:rPr lang="en-CA" sz="2200" dirty="0">
                <a:latin typeface="Trebuchet MS" pitchFamily="34" charset="0"/>
              </a:rPr>
              <a:t>D</a:t>
            </a:r>
            <a:r>
              <a:rPr lang="en-CA" sz="2200" dirty="0" smtClean="0">
                <a:latin typeface="Trebuchet MS" pitchFamily="34" charset="0"/>
              </a:rPr>
              <a:t>emonstrable </a:t>
            </a:r>
            <a:r>
              <a:rPr lang="en-CA" sz="2200" dirty="0">
                <a:latin typeface="Trebuchet MS" pitchFamily="34" charset="0"/>
              </a:rPr>
              <a:t>Reliability and </a:t>
            </a:r>
            <a:r>
              <a:rPr lang="en-CA" sz="2200" dirty="0" smtClean="0">
                <a:latin typeface="Trebuchet MS" pitchFamily="34" charset="0"/>
              </a:rPr>
              <a:t>Expert Forensic </a:t>
            </a:r>
            <a:r>
              <a:rPr lang="en-CA" sz="2200" dirty="0">
                <a:latin typeface="Trebuchet MS" pitchFamily="34" charset="0"/>
              </a:rPr>
              <a:t>Pathology </a:t>
            </a:r>
            <a:r>
              <a:rPr lang="en-CA" sz="2200" dirty="0" smtClean="0">
                <a:latin typeface="Trebuchet MS" pitchFamily="34" charset="0"/>
              </a:rPr>
              <a:t>Evidence, available on </a:t>
            </a:r>
            <a:r>
              <a:rPr lang="en-CA" sz="2200" dirty="0">
                <a:latin typeface="Trebuchet MS" pitchFamily="34" charset="0"/>
              </a:rPr>
              <a:t>the internet at http://</a:t>
            </a:r>
            <a:r>
              <a:rPr lang="en-CA" sz="2200" dirty="0" smtClean="0">
                <a:latin typeface="Trebuchet MS" pitchFamily="34" charset="0"/>
              </a:rPr>
              <a:t>goo.gl/mkiix.  The report was one of the resources relied upon by Goudge Inquiry </a:t>
            </a:r>
            <a:r>
              <a:rPr lang="en-CA" sz="2200" dirty="0">
                <a:latin typeface="Trebuchet MS" pitchFamily="34" charset="0"/>
              </a:rPr>
              <a:t>into Pediatric Forensic Pathology in Ontario </a:t>
            </a:r>
            <a:r>
              <a:rPr lang="en-CA" sz="2200" dirty="0" smtClean="0">
                <a:latin typeface="Trebuchet MS" pitchFamily="34" charset="0"/>
              </a:rPr>
              <a:t>2008.</a:t>
            </a:r>
          </a:p>
          <a:p>
            <a:pPr marL="0" indent="0" eaLnBrk="1" hangingPunct="1">
              <a:buNone/>
              <a:defRPr/>
            </a:pPr>
            <a:endParaRPr lang="en-CA" sz="2200" dirty="0" smtClean="0">
              <a:latin typeface="Trebuchet MS" pitchFamily="34" charset="0"/>
            </a:endParaRPr>
          </a:p>
          <a:p>
            <a:pPr marL="533400" indent="-533400" eaLnBrk="1" hangingPunct="1">
              <a:defRPr/>
            </a:pPr>
            <a:r>
              <a:rPr lang="en-CA" sz="2000" dirty="0" smtClean="0">
                <a:latin typeface="Trebuchet MS" pitchFamily="34" charset="0"/>
              </a:rPr>
              <a:t>We referred to these excellent articles on objections: </a:t>
            </a:r>
          </a:p>
          <a:p>
            <a:pPr marL="933450" lvl="1" indent="-533400" eaLnBrk="1" hangingPunct="1">
              <a:defRPr/>
            </a:pPr>
            <a:endParaRPr lang="en-CA" sz="2000" dirty="0" smtClean="0">
              <a:latin typeface="Trebuchet MS" pitchFamily="34" charset="0"/>
            </a:endParaRPr>
          </a:p>
          <a:p>
            <a:pPr marL="933450" lvl="1" indent="-533400" eaLnBrk="1" hangingPunct="1">
              <a:defRPr/>
            </a:pPr>
            <a:r>
              <a:rPr lang="en-CA" sz="2000" dirty="0" smtClean="0">
                <a:latin typeface="Trebuchet MS" pitchFamily="34" charset="0"/>
              </a:rPr>
              <a:t>Heather </a:t>
            </a:r>
            <a:r>
              <a:rPr lang="en-CA" sz="2000" dirty="0">
                <a:latin typeface="Trebuchet MS" pitchFamily="34" charset="0"/>
              </a:rPr>
              <a:t>McGee and Robin Leighton,  Hearsay: What is it and how to deal with it,  Evidence Law for the Civil Litigator, 2004, Osgoode Professional Development </a:t>
            </a:r>
            <a:r>
              <a:rPr lang="en-CA" sz="2000" dirty="0" smtClean="0">
                <a:latin typeface="Trebuchet MS" pitchFamily="34" charset="0"/>
              </a:rPr>
              <a:t>Program</a:t>
            </a:r>
          </a:p>
          <a:p>
            <a:pPr marL="933450" lvl="1" indent="-533400" eaLnBrk="1" hangingPunct="1">
              <a:defRPr/>
            </a:pPr>
            <a:endParaRPr lang="en-CA" sz="2000" dirty="0">
              <a:latin typeface="Trebuchet MS" pitchFamily="34" charset="0"/>
            </a:endParaRPr>
          </a:p>
          <a:p>
            <a:pPr marL="933450" lvl="1" indent="-533400" eaLnBrk="1" hangingPunct="1">
              <a:defRPr/>
            </a:pPr>
            <a:r>
              <a:rPr lang="en-CA" sz="2000" dirty="0" smtClean="0">
                <a:latin typeface="Trebuchet MS" pitchFamily="34" charset="0"/>
              </a:rPr>
              <a:t>Peter </a:t>
            </a:r>
            <a:r>
              <a:rPr lang="en-CA" sz="2000" dirty="0">
                <a:latin typeface="Trebuchet MS" pitchFamily="34" charset="0"/>
              </a:rPr>
              <a:t>Roy, Practical tips on Objections, Trial Lawyer’s Evidence Notebook, </a:t>
            </a:r>
            <a:r>
              <a:rPr lang="en-CA" sz="2000" dirty="0" smtClean="0">
                <a:latin typeface="Trebuchet MS" pitchFamily="34" charset="0"/>
              </a:rPr>
              <a:t>2006  </a:t>
            </a:r>
            <a:r>
              <a:rPr lang="en-CA" sz="2000" dirty="0">
                <a:latin typeface="Trebuchet MS" pitchFamily="34" charset="0"/>
              </a:rPr>
              <a:t>Ducharme, Fox, The Art of the In-Trial Objection, http://goo.gl/r9ztx </a:t>
            </a:r>
          </a:p>
          <a:p>
            <a:pPr marL="933450" lvl="1" indent="-533400" eaLnBrk="1" hangingPunct="1">
              <a:defRPr/>
            </a:pPr>
            <a:endParaRPr lang="en-CA" sz="2000" dirty="0" smtClean="0">
              <a:latin typeface="Trebuchet MS" pitchFamily="34" charset="0"/>
            </a:endParaRPr>
          </a:p>
          <a:p>
            <a:pPr marL="933450" lvl="1" indent="-533400" eaLnBrk="1" hangingPunct="1">
              <a:defRPr/>
            </a:pPr>
            <a:r>
              <a:rPr lang="en-CA" sz="2000" dirty="0" smtClean="0">
                <a:latin typeface="Trebuchet MS" pitchFamily="34" charset="0"/>
              </a:rPr>
              <a:t>F</a:t>
            </a:r>
            <a:r>
              <a:rPr lang="en-CA" sz="2000" dirty="0">
                <a:latin typeface="Trebuchet MS" pitchFamily="34" charset="0"/>
              </a:rPr>
              <a:t>. Paul Morrison and C. Wayland,  Browne  v. Dunn and Similar Fact Evidence: Isles of Change in a Calm Civil Evidence Sea (2008) http://</a:t>
            </a:r>
            <a:r>
              <a:rPr lang="en-CA" sz="2000" dirty="0" smtClean="0">
                <a:latin typeface="Trebuchet MS" pitchFamily="34" charset="0"/>
              </a:rPr>
              <a:t>goo.gl/RF9B2 </a:t>
            </a:r>
          </a:p>
        </p:txBody>
      </p:sp>
      <p:sp>
        <p:nvSpPr>
          <p:cNvPr id="26626"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0A206313-0903-47BE-9475-AD4DDE75BE90}" type="slidenum">
              <a:rPr lang="en-US"/>
              <a:pPr>
                <a:defRPr/>
              </a:pPr>
              <a:t>25</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1279525" y="685800"/>
            <a:ext cx="7086600" cy="655638"/>
          </a:xfrm>
        </p:spPr>
        <p:txBody>
          <a:bodyPr/>
          <a:lstStyle/>
          <a:p>
            <a:pPr algn="ctr" eaLnBrk="1" hangingPunct="1"/>
            <a:r>
              <a:rPr lang="en-US" sz="2800" b="1" dirty="0" smtClean="0">
                <a:solidFill>
                  <a:srgbClr val="C00000"/>
                </a:solidFill>
              </a:rPr>
              <a:t>Conclusion</a:t>
            </a:r>
          </a:p>
        </p:txBody>
      </p:sp>
      <p:sp>
        <p:nvSpPr>
          <p:cNvPr id="27653" name="Rectangle 3"/>
          <p:cNvSpPr>
            <a:spLocks noGrp="1" noChangeArrowheads="1"/>
          </p:cNvSpPr>
          <p:nvPr>
            <p:ph idx="1"/>
          </p:nvPr>
        </p:nvSpPr>
        <p:spPr>
          <a:xfrm>
            <a:off x="1187624" y="1484784"/>
            <a:ext cx="7200800" cy="4752975"/>
          </a:xfrm>
        </p:spPr>
        <p:txBody>
          <a:bodyPr>
            <a:normAutofit/>
          </a:bodyPr>
          <a:lstStyle/>
          <a:p>
            <a:pPr eaLnBrk="1" hangingPunct="1"/>
            <a:r>
              <a:rPr lang="en-CA" sz="1600" dirty="0" smtClean="0">
                <a:latin typeface="Trebuchet MS" pitchFamily="34" charset="0"/>
              </a:rPr>
              <a:t>Implicit </a:t>
            </a:r>
            <a:r>
              <a:rPr lang="en-CA" sz="1600" dirty="0">
                <a:latin typeface="Trebuchet MS" pitchFamily="34" charset="0"/>
              </a:rPr>
              <a:t>in Ontario’s adversarial trial system is that one counsel will attempt to stretch the bounds of admissibility while the opposing counsel will seek to narrow it. </a:t>
            </a:r>
            <a:endParaRPr lang="en-CA" sz="1600" dirty="0" smtClean="0">
              <a:latin typeface="Trebuchet MS" pitchFamily="34" charset="0"/>
            </a:endParaRPr>
          </a:p>
          <a:p>
            <a:pPr eaLnBrk="1" hangingPunct="1"/>
            <a:endParaRPr lang="en-CA" sz="1600" dirty="0" smtClean="0">
              <a:latin typeface="Trebuchet MS" pitchFamily="34" charset="0"/>
            </a:endParaRPr>
          </a:p>
          <a:p>
            <a:pPr eaLnBrk="1" hangingPunct="1"/>
            <a:r>
              <a:rPr lang="en-CA" sz="1600" dirty="0">
                <a:latin typeface="Trebuchet MS" pitchFamily="34" charset="0"/>
              </a:rPr>
              <a:t>Most trial objections will not impact </a:t>
            </a:r>
            <a:r>
              <a:rPr lang="en-CA" sz="1600" dirty="0" smtClean="0">
                <a:latin typeface="Trebuchet MS" pitchFamily="34" charset="0"/>
              </a:rPr>
              <a:t>the </a:t>
            </a:r>
            <a:r>
              <a:rPr lang="en-CA" sz="1600" dirty="0">
                <a:latin typeface="Trebuchet MS" pitchFamily="34" charset="0"/>
              </a:rPr>
              <a:t>outcome of the case </a:t>
            </a:r>
            <a:r>
              <a:rPr lang="en-CA" sz="1600" dirty="0" smtClean="0">
                <a:latin typeface="Trebuchet MS" pitchFamily="34" charset="0"/>
              </a:rPr>
              <a:t>no matter how the </a:t>
            </a:r>
            <a:r>
              <a:rPr lang="en-CA" sz="1600" dirty="0">
                <a:latin typeface="Trebuchet MS" pitchFamily="34" charset="0"/>
              </a:rPr>
              <a:t>judge rules.  </a:t>
            </a:r>
            <a:r>
              <a:rPr lang="en-CA" sz="1600" dirty="0" smtClean="0">
                <a:latin typeface="Trebuchet MS" pitchFamily="34" charset="0"/>
              </a:rPr>
              <a:t>However, some </a:t>
            </a:r>
            <a:r>
              <a:rPr lang="en-CA" sz="1600" dirty="0">
                <a:latin typeface="Trebuchet MS" pitchFamily="34" charset="0"/>
              </a:rPr>
              <a:t>objections </a:t>
            </a:r>
            <a:r>
              <a:rPr lang="en-CA" sz="1600" dirty="0" smtClean="0">
                <a:latin typeface="Trebuchet MS" pitchFamily="34" charset="0"/>
              </a:rPr>
              <a:t>could make the </a:t>
            </a:r>
            <a:r>
              <a:rPr lang="en-CA" sz="1600" dirty="0">
                <a:latin typeface="Trebuchet MS" pitchFamily="34" charset="0"/>
              </a:rPr>
              <a:t>d</a:t>
            </a:r>
            <a:r>
              <a:rPr lang="en-CA" sz="1600" dirty="0" smtClean="0">
                <a:latin typeface="Trebuchet MS" pitchFamily="34" charset="0"/>
              </a:rPr>
              <a:t>ifference </a:t>
            </a:r>
            <a:r>
              <a:rPr lang="en-CA" sz="1600" dirty="0">
                <a:latin typeface="Trebuchet MS" pitchFamily="34" charset="0"/>
              </a:rPr>
              <a:t>between success and failure.  </a:t>
            </a:r>
            <a:endParaRPr lang="en-CA" sz="1600" dirty="0" smtClean="0">
              <a:latin typeface="Trebuchet MS" pitchFamily="34" charset="0"/>
            </a:endParaRPr>
          </a:p>
          <a:p>
            <a:pPr marL="82296" indent="0" eaLnBrk="1" hangingPunct="1">
              <a:buNone/>
            </a:pPr>
            <a:endParaRPr lang="en-CA" sz="1600" dirty="0" smtClean="0">
              <a:latin typeface="Trebuchet MS" pitchFamily="34" charset="0"/>
            </a:endParaRPr>
          </a:p>
          <a:p>
            <a:pPr eaLnBrk="1" hangingPunct="1"/>
            <a:r>
              <a:rPr lang="en-CA" sz="1600" dirty="0" smtClean="0">
                <a:latin typeface="Trebuchet MS" pitchFamily="34" charset="0"/>
              </a:rPr>
              <a:t>Understanding </a:t>
            </a:r>
            <a:r>
              <a:rPr lang="en-CA" sz="1600" dirty="0">
                <a:latin typeface="Trebuchet MS" pitchFamily="34" charset="0"/>
              </a:rPr>
              <a:t>the principles discussed in </a:t>
            </a:r>
            <a:r>
              <a:rPr lang="en-CA" sz="1600" dirty="0" smtClean="0">
                <a:latin typeface="Trebuchet MS" pitchFamily="34" charset="0"/>
              </a:rPr>
              <a:t>our paper </a:t>
            </a:r>
            <a:r>
              <a:rPr lang="en-CA" sz="1600" dirty="0">
                <a:latin typeface="Trebuchet MS" pitchFamily="34" charset="0"/>
              </a:rPr>
              <a:t>could make a difference which affects the result of </a:t>
            </a:r>
            <a:r>
              <a:rPr lang="en-CA" sz="1600">
                <a:latin typeface="Trebuchet MS" pitchFamily="34" charset="0"/>
              </a:rPr>
              <a:t>your </a:t>
            </a:r>
            <a:r>
              <a:rPr lang="en-CA" sz="1600" smtClean="0">
                <a:latin typeface="Trebuchet MS" pitchFamily="34" charset="0"/>
              </a:rPr>
              <a:t>client’s case</a:t>
            </a:r>
            <a:r>
              <a:rPr lang="en-CA" sz="1600" dirty="0" smtClean="0">
                <a:latin typeface="Trebuchet MS" pitchFamily="34" charset="0"/>
              </a:rPr>
              <a:t>.</a:t>
            </a:r>
          </a:p>
          <a:p>
            <a:pPr eaLnBrk="1" hangingPunct="1">
              <a:lnSpc>
                <a:spcPct val="80000"/>
              </a:lnSpc>
            </a:pPr>
            <a:endParaRPr lang="en-CA" sz="1700" dirty="0" smtClean="0">
              <a:latin typeface="Trebuchet MS" pitchFamily="34" charset="0"/>
            </a:endParaRPr>
          </a:p>
          <a:p>
            <a:pPr eaLnBrk="1" hangingPunct="1"/>
            <a:r>
              <a:rPr lang="en-CA" sz="1600" dirty="0" smtClean="0">
                <a:latin typeface="Trebuchet MS" pitchFamily="34" charset="0"/>
              </a:rPr>
              <a:t>My time is up. Thank you for your attention. </a:t>
            </a:r>
          </a:p>
          <a:p>
            <a:pPr marL="0" indent="0" eaLnBrk="1" hangingPunct="1">
              <a:lnSpc>
                <a:spcPct val="80000"/>
              </a:lnSpc>
              <a:buNone/>
            </a:pPr>
            <a:r>
              <a:rPr lang="en-US" sz="1600" dirty="0">
                <a:latin typeface="Trebuchet MS" pitchFamily="34" charset="0"/>
              </a:rPr>
              <a:t>	</a:t>
            </a:r>
            <a:r>
              <a:rPr lang="en-US" sz="1600" dirty="0" smtClean="0">
                <a:latin typeface="Trebuchet MS" pitchFamily="34" charset="0"/>
              </a:rPr>
              <a:t>		</a:t>
            </a:r>
          </a:p>
          <a:p>
            <a:pPr marL="0" indent="0" algn="ctr" eaLnBrk="1" hangingPunct="1">
              <a:lnSpc>
                <a:spcPct val="80000"/>
              </a:lnSpc>
              <a:buNone/>
            </a:pPr>
            <a:r>
              <a:rPr lang="en-US" sz="1800" dirty="0" smtClean="0">
                <a:latin typeface="Mistral" pitchFamily="66" charset="0"/>
                <a:cs typeface="Vijaya" pitchFamily="34" charset="0"/>
              </a:rPr>
              <a:t> Igor Ellyn   	</a:t>
            </a:r>
            <a:r>
              <a:rPr lang="en-US" sz="1600" dirty="0" smtClean="0">
                <a:latin typeface="Mistral" pitchFamily="66" charset="0"/>
                <a:cs typeface="Vijaya" pitchFamily="34" charset="0"/>
              </a:rPr>
              <a:t> </a:t>
            </a:r>
            <a:r>
              <a:rPr lang="en-US" sz="1400" dirty="0" smtClean="0">
                <a:latin typeface="Segoe Script" pitchFamily="34" charset="0"/>
              </a:rPr>
              <a:t>Belinda E. Schubert</a:t>
            </a:r>
          </a:p>
          <a:p>
            <a:pPr algn="r" eaLnBrk="1" hangingPunct="1">
              <a:lnSpc>
                <a:spcPct val="80000"/>
              </a:lnSpc>
              <a:buFontTx/>
              <a:buNone/>
            </a:pPr>
            <a:endParaRPr lang="en-US" sz="1000" i="1" dirty="0" smtClean="0"/>
          </a:p>
          <a:p>
            <a:pPr algn="r" eaLnBrk="1" hangingPunct="1">
              <a:lnSpc>
                <a:spcPct val="80000"/>
              </a:lnSpc>
              <a:buFontTx/>
              <a:buNone/>
            </a:pPr>
            <a:endParaRPr lang="en-US" sz="1000" i="1" dirty="0" smtClean="0"/>
          </a:p>
        </p:txBody>
      </p:sp>
      <p:sp>
        <p:nvSpPr>
          <p:cNvPr id="27650"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2CE64157-DAAE-4C85-8E99-EB3FBE13A86C}" type="slidenum">
              <a:rPr lang="en-US"/>
              <a:pPr>
                <a:defRPr/>
              </a:pPr>
              <a:t>26</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835150" y="1196752"/>
            <a:ext cx="5810250" cy="1013049"/>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Defining the Objection </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3</a:t>
            </a:fld>
            <a:endParaRPr lang="en-US" dirty="0"/>
          </a:p>
        </p:txBody>
      </p:sp>
      <p:sp>
        <p:nvSpPr>
          <p:cNvPr id="2" name="Rectangle 1"/>
          <p:cNvSpPr/>
          <p:nvPr/>
        </p:nvSpPr>
        <p:spPr>
          <a:xfrm>
            <a:off x="1413738" y="2348880"/>
            <a:ext cx="5534526" cy="3693319"/>
          </a:xfrm>
          <a:prstGeom prst="rect">
            <a:avLst/>
          </a:prstGeom>
        </p:spPr>
        <p:txBody>
          <a:bodyPr wrap="square">
            <a:spAutoFit/>
          </a:bodyPr>
          <a:lstStyle/>
          <a:p>
            <a:pPr marL="285750" indent="-285750">
              <a:buFont typeface="Arial" pitchFamily="34" charset="0"/>
              <a:buChar char="•"/>
            </a:pPr>
            <a:r>
              <a:rPr lang="en-CA" dirty="0"/>
              <a:t>A trial objection is a legally-driven attempt to prevent the admission of evidence (typically) or argument (sometimes</a:t>
            </a:r>
            <a:r>
              <a:rPr lang="en-CA" dirty="0" smtClean="0"/>
              <a:t>).</a:t>
            </a:r>
          </a:p>
          <a:p>
            <a:pPr marL="285750" indent="-285750">
              <a:buFont typeface="Arial" pitchFamily="34" charset="0"/>
              <a:buChar char="•"/>
            </a:pPr>
            <a:endParaRPr lang="en-CA" dirty="0"/>
          </a:p>
          <a:p>
            <a:pPr marL="285750" indent="-285750">
              <a:buFont typeface="Arial" pitchFamily="34" charset="0"/>
              <a:buChar char="•"/>
            </a:pPr>
            <a:r>
              <a:rPr lang="en-CA" dirty="0" smtClean="0"/>
              <a:t>The reason for the objection is that </a:t>
            </a:r>
            <a:r>
              <a:rPr lang="en-CA" dirty="0"/>
              <a:t>the impugned evidence violates some aspect of the law of evidence or the rules of procedure.  </a:t>
            </a:r>
            <a:endParaRPr lang="en-CA" dirty="0" smtClean="0"/>
          </a:p>
          <a:p>
            <a:pPr marL="285750" indent="-285750">
              <a:buFont typeface="Arial" pitchFamily="34" charset="0"/>
              <a:buChar char="•"/>
            </a:pPr>
            <a:endParaRPr lang="en-CA" dirty="0"/>
          </a:p>
          <a:p>
            <a:pPr marL="285750" indent="-285750">
              <a:buFont typeface="Arial" pitchFamily="34" charset="0"/>
              <a:buChar char="•"/>
            </a:pPr>
            <a:r>
              <a:rPr lang="en-CA" dirty="0" smtClean="0"/>
              <a:t>In </a:t>
            </a:r>
            <a:r>
              <a:rPr lang="en-CA" dirty="0"/>
              <a:t>the face of an objection, opposing counsel tries to persuade the judge </a:t>
            </a:r>
            <a:r>
              <a:rPr lang="en-CA" dirty="0" smtClean="0"/>
              <a:t>that the </a:t>
            </a:r>
            <a:r>
              <a:rPr lang="en-CA" dirty="0"/>
              <a:t>impugned </a:t>
            </a:r>
            <a:r>
              <a:rPr lang="en-CA" dirty="0" smtClean="0"/>
              <a:t>evidence is admissible or that the argument, submission or procedure used by the opponent is contrary to law or improper. </a:t>
            </a:r>
            <a:endParaRPr lang="en-CA" dirty="0"/>
          </a:p>
        </p:txBody>
      </p:sp>
    </p:spTree>
    <p:extLst>
      <p:ext uri="{BB962C8B-B14F-4D97-AF65-F5344CB8AC3E}">
        <p14:creationId xmlns:p14="http://schemas.microsoft.com/office/powerpoint/2010/main" val="1306520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1835696" y="1000339"/>
            <a:ext cx="5810250" cy="844486"/>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3200" b="1" i="1" dirty="0" smtClean="0">
                <a:solidFill>
                  <a:srgbClr val="C00000"/>
                </a:solidFill>
                <a:latin typeface="Arial" charset="0"/>
                <a:cs typeface="Arial" charset="0"/>
              </a:rPr>
              <a:t>How to Object Effectively</a:t>
            </a:r>
            <a:r>
              <a:rPr lang="en-US" sz="3200" b="1" i="1" dirty="0" smtClean="0">
                <a:latin typeface="Arial" charset="0"/>
                <a:cs typeface="Arial" charset="0"/>
              </a:rPr>
              <a:t/>
            </a:r>
            <a:br>
              <a:rPr lang="en-US" sz="3200" b="1" i="1" dirty="0" smtClean="0">
                <a:latin typeface="Arial" charset="0"/>
                <a:cs typeface="Arial" charset="0"/>
              </a:rPr>
            </a:br>
            <a:endParaRPr lang="en-US" i="1" dirty="0" smtClean="0">
              <a:latin typeface="Arial" charset="0"/>
              <a:cs typeface="Arial" charset="0"/>
            </a:endParaRPr>
          </a:p>
        </p:txBody>
      </p:sp>
      <p:sp>
        <p:nvSpPr>
          <p:cNvPr id="3077" name="Rectangle 13"/>
          <p:cNvSpPr>
            <a:spLocks noGrp="1" noChangeArrowheads="1"/>
          </p:cNvSpPr>
          <p:nvPr>
            <p:ph idx="1"/>
          </p:nvPr>
        </p:nvSpPr>
        <p:spPr>
          <a:xfrm>
            <a:off x="1187897" y="2204864"/>
            <a:ext cx="5760367" cy="3571354"/>
          </a:xfrm>
        </p:spPr>
        <p:txBody>
          <a:bodyPr/>
          <a:lstStyle/>
          <a:p>
            <a:pPr marL="0" indent="0" algn="ctr" eaLnBrk="1" hangingPunct="1">
              <a:lnSpc>
                <a:spcPct val="80000"/>
              </a:lnSpc>
              <a:buNone/>
            </a:pPr>
            <a:r>
              <a:rPr lang="en-US" sz="1000" dirty="0" smtClean="0"/>
              <a:t>. </a:t>
            </a: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4</a:t>
            </a:fld>
            <a:endParaRPr lang="en-US" dirty="0"/>
          </a:p>
        </p:txBody>
      </p:sp>
      <p:sp>
        <p:nvSpPr>
          <p:cNvPr id="2" name="Rectangle 1"/>
          <p:cNvSpPr/>
          <p:nvPr/>
        </p:nvSpPr>
        <p:spPr>
          <a:xfrm>
            <a:off x="971600" y="1844824"/>
            <a:ext cx="5976664" cy="4524315"/>
          </a:xfrm>
          <a:prstGeom prst="rect">
            <a:avLst/>
          </a:prstGeom>
        </p:spPr>
        <p:txBody>
          <a:bodyPr wrap="square">
            <a:spAutoFit/>
          </a:bodyPr>
          <a:lstStyle/>
          <a:p>
            <a:pPr marL="285750" indent="-285750">
              <a:buFont typeface="Arial" pitchFamily="34" charset="0"/>
              <a:buChar char="•"/>
            </a:pPr>
            <a:r>
              <a:rPr lang="en-CA" dirty="0" smtClean="0"/>
              <a:t>Thorough knowledge of law of evidence, especially the hearsay rule.  </a:t>
            </a:r>
          </a:p>
          <a:p>
            <a:pPr marL="285750" indent="-285750">
              <a:buFont typeface="Arial" pitchFamily="34" charset="0"/>
              <a:buChar char="•"/>
            </a:pPr>
            <a:endParaRPr lang="en-CA" dirty="0" smtClean="0"/>
          </a:p>
          <a:p>
            <a:pPr marL="285750" indent="-285750">
              <a:buFont typeface="Arial" pitchFamily="34" charset="0"/>
              <a:buChar char="•"/>
            </a:pPr>
            <a:r>
              <a:rPr lang="en-CA" dirty="0" smtClean="0"/>
              <a:t>Thorough knowledge of rules of procedure</a:t>
            </a:r>
          </a:p>
          <a:p>
            <a:pPr marL="285750" indent="-285750">
              <a:buFont typeface="Arial" pitchFamily="34" charset="0"/>
              <a:buChar char="•"/>
            </a:pPr>
            <a:endParaRPr lang="en-CA" dirty="0" smtClean="0"/>
          </a:p>
          <a:p>
            <a:pPr marL="285750" indent="-285750">
              <a:buFont typeface="Arial" pitchFamily="34" charset="0"/>
              <a:buChar char="•"/>
            </a:pPr>
            <a:r>
              <a:rPr lang="en-CA" dirty="0" smtClean="0"/>
              <a:t>Anticipate questionable evidence your opponent might try to adduce.  Where a key issue might arise have argument and case law ready</a:t>
            </a:r>
          </a:p>
          <a:p>
            <a:pPr marL="285750" indent="-285750">
              <a:buFont typeface="Arial" pitchFamily="34" charset="0"/>
              <a:buChar char="•"/>
            </a:pPr>
            <a:endParaRPr lang="en-CA" dirty="0" smtClean="0"/>
          </a:p>
          <a:p>
            <a:pPr marL="285750" indent="-285750">
              <a:buFont typeface="Arial" pitchFamily="34" charset="0"/>
              <a:buChar char="•"/>
            </a:pPr>
            <a:r>
              <a:rPr lang="en-CA" dirty="0" smtClean="0"/>
              <a:t>Understanding of which objections are likely to succeed and which are more likely to annoy the judge even if technically correct</a:t>
            </a:r>
          </a:p>
          <a:p>
            <a:pPr marL="285750" indent="-285750">
              <a:buFont typeface="Arial" pitchFamily="34" charset="0"/>
              <a:buChar char="•"/>
            </a:pPr>
            <a:endParaRPr lang="en-CA" dirty="0" smtClean="0"/>
          </a:p>
          <a:p>
            <a:pPr marL="285750" indent="-285750">
              <a:buFont typeface="Arial" pitchFamily="34" charset="0"/>
              <a:buChar char="•"/>
            </a:pPr>
            <a:r>
              <a:rPr lang="en-CA" dirty="0" smtClean="0"/>
              <a:t>Strategic decision-making  - e.g. when not to object</a:t>
            </a:r>
          </a:p>
          <a:p>
            <a:pPr marL="285750" indent="-285750">
              <a:buFont typeface="Arial" pitchFamily="34" charset="0"/>
              <a:buChar char="•"/>
            </a:pPr>
            <a:endParaRPr lang="en-CA" dirty="0" smtClean="0"/>
          </a:p>
          <a:p>
            <a:endParaRPr lang="en-CA" dirty="0" smtClean="0"/>
          </a:p>
        </p:txBody>
      </p:sp>
    </p:spTree>
    <p:extLst>
      <p:ext uri="{BB962C8B-B14F-4D97-AF65-F5344CB8AC3E}">
        <p14:creationId xmlns:p14="http://schemas.microsoft.com/office/powerpoint/2010/main" val="1989639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2"/>
          <p:cNvSpPr>
            <a:spLocks noGrp="1" noChangeArrowheads="1"/>
          </p:cNvSpPr>
          <p:nvPr>
            <p:ph type="title"/>
          </p:nvPr>
        </p:nvSpPr>
        <p:spPr>
          <a:xfrm>
            <a:off x="971600" y="908720"/>
            <a:ext cx="7344816" cy="869032"/>
          </a:xfrm>
        </p:spPr>
        <p:txBody>
          <a:bodyPr>
            <a:normAutofit fontScale="90000"/>
          </a:bodyPr>
          <a:lstStyle/>
          <a:p>
            <a:pPr algn="ctr" eaLnBrk="1" hangingPunct="1"/>
            <a:r>
              <a:rPr lang="en-US" sz="3200" b="1" i="1" dirty="0" smtClean="0">
                <a:latin typeface="Arial" charset="0"/>
                <a:cs typeface="Arial" charset="0"/>
              </a:rPr>
              <a:t/>
            </a:r>
            <a:br>
              <a:rPr lang="en-US" sz="3200" b="1" i="1" dirty="0" smtClean="0">
                <a:latin typeface="Arial" charset="0"/>
                <a:cs typeface="Arial" charset="0"/>
              </a:rPr>
            </a:br>
            <a:r>
              <a:rPr lang="en-US" sz="2800" b="1" i="1" dirty="0" smtClean="0">
                <a:latin typeface="Arial" charset="0"/>
                <a:cs typeface="Arial" charset="0"/>
              </a:rPr>
              <a:t/>
            </a:r>
            <a:br>
              <a:rPr lang="en-US" sz="2800" b="1" i="1" dirty="0" smtClean="0">
                <a:latin typeface="Arial" charset="0"/>
                <a:cs typeface="Arial" charset="0"/>
              </a:rPr>
            </a:br>
            <a:endParaRPr lang="en-US" sz="2800" i="1" dirty="0" smtClean="0">
              <a:latin typeface="Arial" charset="0"/>
              <a:cs typeface="Arial" charset="0"/>
            </a:endParaRPr>
          </a:p>
        </p:txBody>
      </p:sp>
      <p:sp>
        <p:nvSpPr>
          <p:cNvPr id="3077" name="Rectangle 13"/>
          <p:cNvSpPr>
            <a:spLocks noGrp="1" noChangeArrowheads="1"/>
          </p:cNvSpPr>
          <p:nvPr>
            <p:ph idx="1"/>
          </p:nvPr>
        </p:nvSpPr>
        <p:spPr>
          <a:xfrm>
            <a:off x="1194375" y="1657002"/>
            <a:ext cx="5760367" cy="4508302"/>
          </a:xfrm>
        </p:spPr>
        <p:txBody>
          <a:bodyPr>
            <a:normAutofit lnSpcReduction="10000"/>
          </a:bodyPr>
          <a:lstStyle/>
          <a:p>
            <a:pPr eaLnBrk="1" hangingPunct="1"/>
            <a:r>
              <a:rPr lang="en-US" sz="1800" dirty="0" smtClean="0">
                <a:latin typeface="Trebuchet MS" pitchFamily="34" charset="0"/>
              </a:rPr>
              <a:t>Reflect about whether the objection is necessary:</a:t>
            </a:r>
          </a:p>
          <a:p>
            <a:pPr lvl="1" eaLnBrk="1" hangingPunct="1"/>
            <a:r>
              <a:rPr lang="en-US" sz="1400" dirty="0" smtClean="0">
                <a:latin typeface="Trebuchet MS" pitchFamily="34" charset="0"/>
              </a:rPr>
              <a:t>How will the impugned evidence hurt the case? </a:t>
            </a:r>
          </a:p>
          <a:p>
            <a:pPr lvl="1" eaLnBrk="1" hangingPunct="1"/>
            <a:r>
              <a:rPr lang="en-US" sz="1400" dirty="0" smtClean="0">
                <a:latin typeface="Trebuchet MS" pitchFamily="34" charset="0"/>
              </a:rPr>
              <a:t>Is this matter uncontroversial?</a:t>
            </a:r>
          </a:p>
          <a:p>
            <a:pPr lvl="1" eaLnBrk="1" hangingPunct="1"/>
            <a:r>
              <a:rPr lang="en-US" sz="1400" dirty="0" smtClean="0">
                <a:latin typeface="Trebuchet MS" pitchFamily="34" charset="0"/>
              </a:rPr>
              <a:t>Will the judge think we are hiding something?</a:t>
            </a:r>
          </a:p>
          <a:p>
            <a:pPr lvl="1" eaLnBrk="1" hangingPunct="1"/>
            <a:r>
              <a:rPr lang="en-US" sz="1400" dirty="0" smtClean="0">
                <a:latin typeface="Trebuchet MS" pitchFamily="34" charset="0"/>
              </a:rPr>
              <a:t>Will it reflect adversely the judge’s view of me as counsel?</a:t>
            </a:r>
            <a:endParaRPr lang="en-US" sz="1400" dirty="0">
              <a:latin typeface="Trebuchet MS" pitchFamily="34" charset="0"/>
            </a:endParaRPr>
          </a:p>
          <a:p>
            <a:pPr eaLnBrk="1" hangingPunct="1"/>
            <a:r>
              <a:rPr lang="en-US" sz="1800" dirty="0" smtClean="0">
                <a:latin typeface="Trebuchet MS" pitchFamily="34" charset="0"/>
              </a:rPr>
              <a:t>Rise and wait for the judge to recognize you</a:t>
            </a:r>
          </a:p>
          <a:p>
            <a:pPr eaLnBrk="1" hangingPunct="1"/>
            <a:r>
              <a:rPr lang="en-US" sz="1800" dirty="0" smtClean="0">
                <a:latin typeface="Trebuchet MS" pitchFamily="34" charset="0"/>
              </a:rPr>
              <a:t>But make sure you are recognized before the witness blurts out the offending answer</a:t>
            </a:r>
          </a:p>
          <a:p>
            <a:pPr eaLnBrk="1" hangingPunct="1"/>
            <a:r>
              <a:rPr lang="en-US" sz="1800" dirty="0" smtClean="0">
                <a:latin typeface="Trebuchet MS" pitchFamily="34" charset="0"/>
              </a:rPr>
              <a:t>Prepare client to stop talking if you are standing</a:t>
            </a:r>
          </a:p>
          <a:p>
            <a:pPr eaLnBrk="1" hangingPunct="1"/>
            <a:r>
              <a:rPr lang="en-US" sz="1800" dirty="0" smtClean="0">
                <a:latin typeface="Trebuchet MS" pitchFamily="34" charset="0"/>
              </a:rPr>
              <a:t>Address the judge not opposing counsel</a:t>
            </a:r>
          </a:p>
          <a:p>
            <a:pPr eaLnBrk="1" hangingPunct="1"/>
            <a:r>
              <a:rPr lang="en-US" sz="1800" dirty="0" smtClean="0">
                <a:latin typeface="Trebuchet MS" pitchFamily="34" charset="0"/>
              </a:rPr>
              <a:t>Make your argument on the objection succinctly</a:t>
            </a:r>
          </a:p>
          <a:p>
            <a:pPr eaLnBrk="1" hangingPunct="1"/>
            <a:r>
              <a:rPr lang="en-US" sz="1800" dirty="0" smtClean="0">
                <a:latin typeface="Trebuchet MS" pitchFamily="34" charset="0"/>
              </a:rPr>
              <a:t>Anticipate objections by having case law at hand</a:t>
            </a:r>
          </a:p>
          <a:p>
            <a:pPr eaLnBrk="1" hangingPunct="1"/>
            <a:r>
              <a:rPr lang="en-US" sz="1800" dirty="0" smtClean="0">
                <a:latin typeface="Trebuchet MS" pitchFamily="34" charset="0"/>
              </a:rPr>
              <a:t>Sit down while opponent responds </a:t>
            </a:r>
          </a:p>
          <a:p>
            <a:pPr eaLnBrk="1" hangingPunct="1"/>
            <a:r>
              <a:rPr lang="en-US" sz="1800" dirty="0" smtClean="0">
                <a:latin typeface="Trebuchet MS" pitchFamily="34" charset="0"/>
              </a:rPr>
              <a:t>See sample objections – paper pp. 14-15</a:t>
            </a:r>
          </a:p>
          <a:p>
            <a:pPr eaLnBrk="1" hangingPunct="1"/>
            <a:endParaRPr lang="en-US" sz="1800" dirty="0" smtClean="0">
              <a:latin typeface="Trebuchet MS" pitchFamily="34" charset="0"/>
            </a:endParaRPr>
          </a:p>
          <a:p>
            <a:pPr eaLnBrk="1" hangingPunct="1"/>
            <a:endParaRPr lang="en-US" sz="1800" dirty="0" smtClean="0">
              <a:latin typeface="Trebuchet MS" pitchFamily="34" charset="0"/>
            </a:endParaRPr>
          </a:p>
        </p:txBody>
      </p:sp>
      <p:sp>
        <p:nvSpPr>
          <p:cNvPr id="3074" name="Footer Placeholder 4"/>
          <p:cNvSpPr>
            <a:spLocks noGrp="1"/>
          </p:cNvSpPr>
          <p:nvPr>
            <p:ph type="ftr" sz="quarter" idx="11"/>
          </p:nvPr>
        </p:nvSpPr>
        <p:spPr>
          <a:noFill/>
        </p:spPr>
        <p:txBody>
          <a:bodyP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r>
              <a:rPr lang="en-US" smtClean="0">
                <a:latin typeface="Benguiat Bk BT" pitchFamily="18" charset="0"/>
              </a:rPr>
              <a:t>www.ellynlaw.com</a:t>
            </a:r>
            <a:endParaRPr lang="en-US" sz="1200" dirty="0" smtClean="0">
              <a:latin typeface="Benguiat Bk BT" pitchFamily="18" charset="0"/>
            </a:endParaRPr>
          </a:p>
        </p:txBody>
      </p:sp>
      <p:sp>
        <p:nvSpPr>
          <p:cNvPr id="5" name="Slide Number Placeholder 5"/>
          <p:cNvSpPr>
            <a:spLocks noGrp="1"/>
          </p:cNvSpPr>
          <p:nvPr>
            <p:ph type="sldNum" sz="quarter" idx="12"/>
          </p:nvPr>
        </p:nvSpPr>
        <p:spPr/>
        <p:txBody>
          <a:bodyPr/>
          <a:lstStyle/>
          <a:p>
            <a:pPr>
              <a:defRPr/>
            </a:pPr>
            <a:fld id="{1560F543-717A-4E58-A2F4-6438C6B29BB3}" type="slidenum">
              <a:rPr lang="en-US"/>
              <a:pPr>
                <a:defRPr/>
              </a:pPr>
              <a:t>5</a:t>
            </a:fld>
            <a:endParaRPr lang="en-US" dirty="0"/>
          </a:p>
        </p:txBody>
      </p:sp>
      <p:sp>
        <p:nvSpPr>
          <p:cNvPr id="3" name="Rectangle 2"/>
          <p:cNvSpPr/>
          <p:nvPr/>
        </p:nvSpPr>
        <p:spPr>
          <a:xfrm>
            <a:off x="1187624" y="1114419"/>
            <a:ext cx="6912768" cy="523220"/>
          </a:xfrm>
          <a:prstGeom prst="rect">
            <a:avLst/>
          </a:prstGeom>
        </p:spPr>
        <p:txBody>
          <a:bodyPr wrap="square">
            <a:spAutoFit/>
          </a:bodyPr>
          <a:lstStyle/>
          <a:p>
            <a:pPr algn="ctr"/>
            <a:r>
              <a:rPr lang="en-US" sz="2800" b="1" i="1" kern="0" dirty="0" smtClean="0">
                <a:solidFill>
                  <a:srgbClr val="C00000"/>
                </a:solidFill>
                <a:latin typeface="Arial" charset="0"/>
                <a:ea typeface="+mj-ea"/>
                <a:cs typeface="Arial" charset="0"/>
              </a:rPr>
              <a:t>How to Object less objectionably</a:t>
            </a:r>
            <a:endParaRPr lang="en-CA" dirty="0"/>
          </a:p>
        </p:txBody>
      </p:sp>
    </p:spTree>
    <p:extLst>
      <p:ext uri="{BB962C8B-B14F-4D97-AF65-F5344CB8AC3E}">
        <p14:creationId xmlns:p14="http://schemas.microsoft.com/office/powerpoint/2010/main" val="2314950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980728"/>
            <a:ext cx="7086600" cy="947862"/>
          </a:xfrm>
        </p:spPr>
        <p:txBody>
          <a:bodyPr>
            <a:normAutofit fontScale="90000"/>
          </a:bodyPr>
          <a:lstStyle/>
          <a:p>
            <a:pPr algn="ctr"/>
            <a:r>
              <a:rPr lang="en-US" sz="3200" b="1" i="1" dirty="0" smtClean="0">
                <a:solidFill>
                  <a:srgbClr val="C00000"/>
                </a:solidFill>
                <a:latin typeface="Arial" charset="0"/>
                <a:cs typeface="Arial" charset="0"/>
              </a:rPr>
              <a:t>Some Objections are more</a:t>
            </a:r>
            <a:br>
              <a:rPr lang="en-US" sz="3200" b="1" i="1" dirty="0" smtClean="0">
                <a:solidFill>
                  <a:srgbClr val="C00000"/>
                </a:solidFill>
                <a:latin typeface="Arial" charset="0"/>
                <a:cs typeface="Arial" charset="0"/>
              </a:rPr>
            </a:br>
            <a:r>
              <a:rPr lang="en-US" sz="3200" b="1" i="1" dirty="0" smtClean="0">
                <a:solidFill>
                  <a:srgbClr val="C00000"/>
                </a:solidFill>
                <a:latin typeface="Arial" charset="0"/>
                <a:cs typeface="Arial" charset="0"/>
              </a:rPr>
              <a:t>useful than others</a:t>
            </a:r>
            <a:r>
              <a:rPr lang="en-US" sz="3200" b="1" i="1" dirty="0">
                <a:solidFill>
                  <a:srgbClr val="C00000"/>
                </a:solidFill>
                <a:latin typeface="Arial" charset="0"/>
                <a:cs typeface="Arial" charset="0"/>
              </a:rPr>
              <a:t/>
            </a:r>
            <a:br>
              <a:rPr lang="en-US" sz="3200" b="1" i="1" dirty="0">
                <a:solidFill>
                  <a:srgbClr val="C00000"/>
                </a:solidFill>
                <a:latin typeface="Arial" charset="0"/>
                <a:cs typeface="Arial" charset="0"/>
              </a:rPr>
            </a:br>
            <a:endParaRPr lang="en-CA"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360181" y="1447800"/>
            <a:ext cx="3649187"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6</a:t>
            </a:fld>
            <a:endParaRPr lang="en-US" dirty="0"/>
          </a:p>
        </p:txBody>
      </p:sp>
    </p:spTree>
    <p:extLst>
      <p:ext uri="{BB962C8B-B14F-4D97-AF65-F5344CB8AC3E}">
        <p14:creationId xmlns:p14="http://schemas.microsoft.com/office/powerpoint/2010/main" val="4278107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908720"/>
            <a:ext cx="7086600" cy="731838"/>
          </a:xfrm>
        </p:spPr>
        <p:txBody>
          <a:bodyPr>
            <a:normAutofit fontScale="90000"/>
          </a:bodyPr>
          <a:lstStyle/>
          <a:p>
            <a:pPr algn="ctr"/>
            <a:r>
              <a:rPr lang="en-US" sz="3200" b="1" i="1" dirty="0" smtClean="0">
                <a:solidFill>
                  <a:srgbClr val="C00000"/>
                </a:solidFill>
                <a:latin typeface="Arial" charset="0"/>
                <a:cs typeface="Arial" charset="0"/>
              </a:rPr>
              <a:t>Are Canadian Trial Objections more sedate than US TV stereotypes?</a:t>
            </a:r>
            <a:endParaRPr lang="en-CA" dirty="0"/>
          </a:p>
        </p:txBody>
      </p:sp>
      <p:sp>
        <p:nvSpPr>
          <p:cNvPr id="3" name="Content Placeholder 2"/>
          <p:cNvSpPr>
            <a:spLocks noGrp="1"/>
          </p:cNvSpPr>
          <p:nvPr>
            <p:ph idx="1"/>
          </p:nvPr>
        </p:nvSpPr>
        <p:spPr>
          <a:xfrm>
            <a:off x="1259632" y="1988840"/>
            <a:ext cx="5832649" cy="4248472"/>
          </a:xfrm>
        </p:spPr>
        <p:txBody>
          <a:bodyPr/>
          <a:lstStyle/>
          <a:p>
            <a:r>
              <a:rPr lang="en-CA" sz="1800" dirty="0" smtClean="0">
                <a:latin typeface="Trebuchet MS" pitchFamily="34" charset="0"/>
              </a:rPr>
              <a:t>Could this be a proper trial objection in an Ontario court?</a:t>
            </a:r>
          </a:p>
          <a:p>
            <a:r>
              <a:rPr lang="en-CA" sz="1600" i="1" dirty="0">
                <a:latin typeface="Trebuchet MS" pitchFamily="34" charset="0"/>
              </a:rPr>
              <a:t>Your Honour, I object to my friend’s line of questioning.  He has shown a complete lack of integrity.  He is cheating and intentionally defying the rules of practice.  Further, he has used his right to object as a means of suggesting answers to the witnesses.  He has completely abused the Rules of Civil Procedure and worse than this, he has used solicitor-client privilege as a mask for deception, to conceal misconduct, and as a manipulative device to conceal deceit. His examination of Dr. Whyte was deliberately misleading, used trickery and sleight-of-hand and was an outrage on the court.   The Court is wrong to assume that my friend is competent or that he understands the Rules of Practice. </a:t>
            </a: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7</a:t>
            </a:fld>
            <a:endParaRPr lang="en-US" dirty="0"/>
          </a:p>
        </p:txBody>
      </p:sp>
    </p:spTree>
    <p:extLst>
      <p:ext uri="{BB962C8B-B14F-4D97-AF65-F5344CB8AC3E}">
        <p14:creationId xmlns:p14="http://schemas.microsoft.com/office/powerpoint/2010/main" val="431605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908720"/>
            <a:ext cx="7086600" cy="731838"/>
          </a:xfrm>
        </p:spPr>
        <p:txBody>
          <a:bodyPr>
            <a:normAutofit fontScale="90000"/>
          </a:bodyPr>
          <a:lstStyle/>
          <a:p>
            <a:pPr algn="ctr"/>
            <a:r>
              <a:rPr lang="en-US" sz="3200" b="1" i="1" dirty="0" smtClean="0">
                <a:solidFill>
                  <a:srgbClr val="C00000"/>
                </a:solidFill>
                <a:latin typeface="Arial" charset="0"/>
                <a:cs typeface="Arial" charset="0"/>
              </a:rPr>
              <a:t>Are Canadian Trial Objections more sedate than US TV stereotypes?</a:t>
            </a:r>
            <a:endParaRPr lang="en-CA" dirty="0"/>
          </a:p>
        </p:txBody>
      </p:sp>
      <p:sp>
        <p:nvSpPr>
          <p:cNvPr id="3" name="Content Placeholder 2"/>
          <p:cNvSpPr>
            <a:spLocks noGrp="1"/>
          </p:cNvSpPr>
          <p:nvPr>
            <p:ph idx="1"/>
          </p:nvPr>
        </p:nvSpPr>
        <p:spPr>
          <a:xfrm>
            <a:off x="1266796" y="2003122"/>
            <a:ext cx="4752528" cy="4248472"/>
          </a:xfrm>
        </p:spPr>
        <p:txBody>
          <a:bodyPr/>
          <a:lstStyle/>
          <a:p>
            <a:r>
              <a:rPr lang="en-CA" sz="1800" dirty="0" smtClean="0">
                <a:latin typeface="Trebuchet MS" pitchFamily="34" charset="0"/>
              </a:rPr>
              <a:t>Bombastic</a:t>
            </a:r>
            <a:r>
              <a:rPr lang="en-CA" sz="1800" dirty="0">
                <a:latin typeface="Trebuchet MS" pitchFamily="34" charset="0"/>
              </a:rPr>
              <a:t>, </a:t>
            </a:r>
            <a:r>
              <a:rPr lang="en-CA" sz="1800" dirty="0" smtClean="0">
                <a:latin typeface="Trebuchet MS" pitchFamily="34" charset="0"/>
              </a:rPr>
              <a:t>outrageous </a:t>
            </a:r>
            <a:r>
              <a:rPr lang="en-CA" sz="1800" dirty="0">
                <a:latin typeface="Trebuchet MS" pitchFamily="34" charset="0"/>
              </a:rPr>
              <a:t>objections rarely impress judges </a:t>
            </a:r>
            <a:r>
              <a:rPr lang="en-CA" sz="1800" dirty="0" smtClean="0">
                <a:latin typeface="Trebuchet MS" pitchFamily="34" charset="0"/>
              </a:rPr>
              <a:t>in </a:t>
            </a:r>
            <a:r>
              <a:rPr lang="en-CA" sz="1800" dirty="0">
                <a:latin typeface="Trebuchet MS" pitchFamily="34" charset="0"/>
              </a:rPr>
              <a:t>Canadian courts.  They </a:t>
            </a:r>
            <a:r>
              <a:rPr lang="en-CA" sz="1800" dirty="0" smtClean="0">
                <a:latin typeface="Trebuchet MS" pitchFamily="34" charset="0"/>
              </a:rPr>
              <a:t>could </a:t>
            </a:r>
            <a:r>
              <a:rPr lang="en-CA" sz="1800" dirty="0">
                <a:latin typeface="Trebuchet MS" pitchFamily="34" charset="0"/>
              </a:rPr>
              <a:t>have serious adverse consequences for counsel.</a:t>
            </a:r>
          </a:p>
          <a:p>
            <a:endParaRPr lang="en-CA" sz="1800" dirty="0" smtClean="0">
              <a:latin typeface="Trebuchet MS" pitchFamily="34" charset="0"/>
            </a:endParaRPr>
          </a:p>
          <a:p>
            <a:r>
              <a:rPr lang="en-CA" sz="1800" dirty="0" smtClean="0">
                <a:latin typeface="Trebuchet MS" pitchFamily="34" charset="0"/>
              </a:rPr>
              <a:t>Sometimes, Canadian counsel overreact with unfortunate results: The previous slide was taken from </a:t>
            </a:r>
            <a:r>
              <a:rPr lang="en-CA" sz="1800" i="1" dirty="0">
                <a:latin typeface="Trebuchet MS" pitchFamily="34" charset="0"/>
              </a:rPr>
              <a:t>Marchand v. Chatham Public Hospital </a:t>
            </a:r>
            <a:r>
              <a:rPr lang="en-CA" sz="1800" dirty="0">
                <a:latin typeface="Trebuchet MS" pitchFamily="34" charset="0"/>
              </a:rPr>
              <a:t>2005 ONSC, see </a:t>
            </a:r>
            <a:r>
              <a:rPr lang="en-CA" sz="1800" dirty="0" smtClean="0">
                <a:latin typeface="Trebuchet MS" pitchFamily="34" charset="0"/>
              </a:rPr>
              <a:t>Paper pp</a:t>
            </a:r>
            <a:r>
              <a:rPr lang="en-CA" sz="1800" dirty="0">
                <a:latin typeface="Trebuchet MS" pitchFamily="34" charset="0"/>
              </a:rPr>
              <a:t>. 9-11</a:t>
            </a:r>
          </a:p>
          <a:p>
            <a:endParaRPr lang="en-CA" sz="1800" dirty="0" smtClean="0">
              <a:latin typeface="Trebuchet MS" pitchFamily="34" charset="0"/>
            </a:endParaRPr>
          </a:p>
          <a:p>
            <a:r>
              <a:rPr lang="en-CA" sz="1800" dirty="0" smtClean="0">
                <a:latin typeface="Trebuchet MS" pitchFamily="34" charset="0"/>
              </a:rPr>
              <a:t>Current </a:t>
            </a:r>
            <a:r>
              <a:rPr lang="en-CA" sz="1800" dirty="0">
                <a:latin typeface="Trebuchet MS" pitchFamily="34" charset="0"/>
              </a:rPr>
              <a:t>LSUC proceedings in the Groia case address scope of civility in court. See pp. </a:t>
            </a:r>
            <a:r>
              <a:rPr lang="en-CA" sz="1800" dirty="0" smtClean="0">
                <a:latin typeface="Trebuchet MS" pitchFamily="34" charset="0"/>
              </a:rPr>
              <a:t>Paper, 11-12</a:t>
            </a:r>
            <a:r>
              <a:rPr lang="en-CA" sz="1800" dirty="0">
                <a:latin typeface="Trebuchet MS" pitchFamily="34" charset="0"/>
              </a:rPr>
              <a:t>.</a:t>
            </a:r>
          </a:p>
          <a:p>
            <a:endParaRPr lang="en-CA" sz="1800" dirty="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8</a:t>
            </a:fld>
            <a:endParaRPr lang="en-US" dirty="0"/>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324" y="2003122"/>
            <a:ext cx="2606574" cy="214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951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908720"/>
            <a:ext cx="7086600" cy="731838"/>
          </a:xfrm>
        </p:spPr>
        <p:txBody>
          <a:bodyPr>
            <a:normAutofit fontScale="90000"/>
          </a:bodyPr>
          <a:lstStyle/>
          <a:p>
            <a:pPr algn="ctr"/>
            <a:r>
              <a:rPr lang="en-US" sz="3200" b="1" i="1" dirty="0" smtClean="0">
                <a:solidFill>
                  <a:srgbClr val="C00000"/>
                </a:solidFill>
                <a:latin typeface="Arial" charset="0"/>
                <a:cs typeface="Arial" charset="0"/>
              </a:rPr>
              <a:t>Zealous Advocacy and Civility can live together comfortably </a:t>
            </a:r>
            <a:endParaRPr lang="en-CA" dirty="0"/>
          </a:p>
        </p:txBody>
      </p:sp>
      <p:sp>
        <p:nvSpPr>
          <p:cNvPr id="3" name="Content Placeholder 2"/>
          <p:cNvSpPr>
            <a:spLocks noGrp="1"/>
          </p:cNvSpPr>
          <p:nvPr>
            <p:ph idx="1"/>
          </p:nvPr>
        </p:nvSpPr>
        <p:spPr>
          <a:xfrm>
            <a:off x="1259632" y="1988840"/>
            <a:ext cx="6984776" cy="4248472"/>
          </a:xfrm>
        </p:spPr>
        <p:txBody>
          <a:bodyPr>
            <a:normAutofit/>
          </a:bodyPr>
          <a:lstStyle/>
          <a:p>
            <a:r>
              <a:rPr lang="en-CA" sz="1800" dirty="0" smtClean="0">
                <a:latin typeface="Trebuchet MS" pitchFamily="34" charset="0"/>
              </a:rPr>
              <a:t>In </a:t>
            </a:r>
            <a:r>
              <a:rPr lang="en-CA" sz="1800" i="1" dirty="0" smtClean="0">
                <a:latin typeface="Trebuchet MS" pitchFamily="34" charset="0"/>
              </a:rPr>
              <a:t>R. v. Felderhof </a:t>
            </a:r>
            <a:r>
              <a:rPr lang="en-CA" sz="1800" dirty="0" smtClean="0">
                <a:latin typeface="Trebuchet MS" pitchFamily="34" charset="0"/>
              </a:rPr>
              <a:t>, 2003 ONCA,  Rosenberg JA said in part: </a:t>
            </a:r>
          </a:p>
          <a:p>
            <a:r>
              <a:rPr lang="en-CA" sz="1400" i="1" dirty="0" smtClean="0">
                <a:latin typeface="Trebuchet MS" pitchFamily="34" charset="0"/>
              </a:rPr>
              <a:t>Conduct </a:t>
            </a:r>
            <a:r>
              <a:rPr lang="en-CA" sz="1400" i="1" dirty="0">
                <a:latin typeface="Trebuchet MS" pitchFamily="34" charset="0"/>
              </a:rPr>
              <a:t>that may be characterized as uncivil, abrasive, hostile, or obstructive necessarily impedes the goal of resolving conflicts rationally, peacefully, and efficiently, in turn delaying or even denying justice.”  Unfair and demeaning comments by counsel in the course of submissions to a court do not simply impact on the other counsel.  Such conduct diminishes the public’s respect for the court and for the administration of criminal justice and thereby undermines the legitimacy of the results of the adjudication</a:t>
            </a:r>
            <a:r>
              <a:rPr lang="en-CA" sz="1400" i="1" dirty="0" smtClean="0">
                <a:latin typeface="Trebuchet MS" pitchFamily="34" charset="0"/>
              </a:rPr>
              <a:t>.</a:t>
            </a:r>
          </a:p>
          <a:p>
            <a:endParaRPr lang="en-CA" sz="1400" i="1" dirty="0" smtClean="0">
              <a:latin typeface="Trebuchet MS" pitchFamily="34" charset="0"/>
            </a:endParaRPr>
          </a:p>
          <a:p>
            <a:r>
              <a:rPr lang="en-CA" sz="1400" i="1" dirty="0">
                <a:latin typeface="Trebuchet MS" pitchFamily="34" charset="0"/>
              </a:rPr>
              <a:t>Nothing said here </a:t>
            </a:r>
            <a:r>
              <a:rPr lang="en-CA" sz="1400" i="1" dirty="0" smtClean="0">
                <a:latin typeface="Trebuchet MS" pitchFamily="34" charset="0"/>
              </a:rPr>
              <a:t>… </a:t>
            </a:r>
            <a:r>
              <a:rPr lang="en-CA" sz="1400" i="1" dirty="0">
                <a:latin typeface="Trebuchet MS" pitchFamily="34" charset="0"/>
              </a:rPr>
              <a:t>would in any way impede counsel from the fierce and fearless pursuit of a client’s interests in a criminal or quasi-criminal case.  Zealous advocacy on behalf of a client, to advance the client’s case and protect that client’s rights, is a cornerstone of our adversary system.  It is “a mark of professionalism for a lawyer to firmly protect and pursue the legitimate interests of his or her client”</a:t>
            </a:r>
            <a:endParaRPr lang="en-CA" sz="1400" i="1" dirty="0" smtClean="0">
              <a:latin typeface="Trebuchet MS" pitchFamily="34" charset="0"/>
            </a:endParaRPr>
          </a:p>
        </p:txBody>
      </p:sp>
      <p:sp>
        <p:nvSpPr>
          <p:cNvPr id="4" name="Footer Placeholder 3"/>
          <p:cNvSpPr>
            <a:spLocks noGrp="1"/>
          </p:cNvSpPr>
          <p:nvPr>
            <p:ph type="ftr" sz="quarter" idx="11"/>
          </p:nvPr>
        </p:nvSpPr>
        <p:spPr/>
        <p:txBody>
          <a:bodyPr/>
          <a:lstStyle/>
          <a:p>
            <a:pPr>
              <a:defRPr/>
            </a:pPr>
            <a:r>
              <a:rPr lang="en-US" smtClean="0"/>
              <a:t>www.ellynlaw.com</a:t>
            </a:r>
            <a:endParaRPr lang="en-US" sz="1200" dirty="0"/>
          </a:p>
        </p:txBody>
      </p:sp>
      <p:sp>
        <p:nvSpPr>
          <p:cNvPr id="5" name="Slide Number Placeholder 4"/>
          <p:cNvSpPr>
            <a:spLocks noGrp="1"/>
          </p:cNvSpPr>
          <p:nvPr>
            <p:ph type="sldNum" sz="quarter" idx="12"/>
          </p:nvPr>
        </p:nvSpPr>
        <p:spPr/>
        <p:txBody>
          <a:bodyPr/>
          <a:lstStyle/>
          <a:p>
            <a:pPr>
              <a:defRPr/>
            </a:pPr>
            <a:fld id="{DCC8D835-5AC6-45C2-BD07-5056326CA9CC}" type="slidenum">
              <a:rPr lang="en-US" smtClean="0"/>
              <a:pPr>
                <a:defRPr/>
              </a:pPr>
              <a:t>9</a:t>
            </a:fld>
            <a:endParaRPr lang="en-US" dirty="0"/>
          </a:p>
        </p:txBody>
      </p:sp>
    </p:spTree>
    <p:extLst>
      <p:ext uri="{BB962C8B-B14F-4D97-AF65-F5344CB8AC3E}">
        <p14:creationId xmlns:p14="http://schemas.microsoft.com/office/powerpoint/2010/main" val="1264723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Stack of books design template">
  <a:themeElements>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ck of book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ck of book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ck of book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ck of book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ck of book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ck of book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ck of book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ck of book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ck of book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ck of book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ck of book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ck of book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 of books design template</Template>
  <TotalTime>17973</TotalTime>
  <Words>2907</Words>
  <Application>Microsoft Office PowerPoint</Application>
  <PresentationFormat>On-screen Show (4:3)</PresentationFormat>
  <Paragraphs>334</Paragraphs>
  <Slides>26</Slides>
  <Notes>14</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Stack of books design template</vt:lpstr>
      <vt:lpstr>Solstice</vt:lpstr>
      <vt:lpstr> How to Make In-Trial Objections  Less Objectionable </vt:lpstr>
      <vt:lpstr> Mastering in-trial objections is part of the complex art of advocacy </vt:lpstr>
      <vt:lpstr> Defining the Objection  </vt:lpstr>
      <vt:lpstr> How to Object Effectively </vt:lpstr>
      <vt:lpstr>  </vt:lpstr>
      <vt:lpstr>Some Objections are more useful than others </vt:lpstr>
      <vt:lpstr>Are Canadian Trial Objections more sedate than US TV stereotypes?</vt:lpstr>
      <vt:lpstr>Are Canadian Trial Objections more sedate than US TV stereotypes?</vt:lpstr>
      <vt:lpstr>Zealous Advocacy and Civility can live together comfortably </vt:lpstr>
      <vt:lpstr>Knowing when not to object </vt:lpstr>
      <vt:lpstr>When not to object: Strategy, Practicality and Optics </vt:lpstr>
      <vt:lpstr> Admissibility in Civil Cases </vt:lpstr>
      <vt:lpstr> Weapons in Objecting  Counsel’s Arsenal </vt:lpstr>
      <vt:lpstr> More Weapons in  Objecting Counsel’s Arsenal </vt:lpstr>
      <vt:lpstr> Objections to  Demonstrative Evidence </vt:lpstr>
      <vt:lpstr> Objections to  Closing Statements </vt:lpstr>
      <vt:lpstr> Timing of Objections </vt:lpstr>
      <vt:lpstr> Some Evidence Act objections  </vt:lpstr>
      <vt:lpstr> Admissibility v. Weight  as to Expert Evidence </vt:lpstr>
      <vt:lpstr> Guidelines for Admissibility of Expert Scientific Evidence </vt:lpstr>
      <vt:lpstr> Guidelines for  Reliability and Admissibility of Novel Scientific Evidence </vt:lpstr>
      <vt:lpstr>  </vt:lpstr>
      <vt:lpstr>  </vt:lpstr>
      <vt:lpstr>  </vt:lpstr>
      <vt:lpstr>Acknowledgments</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Five Most Significant Decisions of the Courts in 2000-2001</dc:title>
  <dc:creator>Igor Ellyn</dc:creator>
  <cp:lastModifiedBy>bookkeeper</cp:lastModifiedBy>
  <cp:revision>433</cp:revision>
  <cp:lastPrinted>2011-05-11T22:18:27Z</cp:lastPrinted>
  <dcterms:created xsi:type="dcterms:W3CDTF">2001-09-20T00:31:05Z</dcterms:created>
  <dcterms:modified xsi:type="dcterms:W3CDTF">2014-07-10T15:32:30Z</dcterms:modified>
</cp:coreProperties>
</file>